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147479775" r:id="rId2"/>
    <p:sldId id="2147479641" r:id="rId3"/>
    <p:sldId id="2147479640" r:id="rId4"/>
    <p:sldId id="2147479643" r:id="rId5"/>
    <p:sldId id="2147479777" r:id="rId6"/>
    <p:sldId id="2147479658" r:id="rId7"/>
    <p:sldId id="2147479617" r:id="rId8"/>
    <p:sldId id="2147479602" r:id="rId9"/>
    <p:sldId id="2147479712" r:id="rId10"/>
    <p:sldId id="2147479711" r:id="rId11"/>
    <p:sldId id="2147479713" r:id="rId12"/>
    <p:sldId id="2147479795" r:id="rId13"/>
    <p:sldId id="2147479796" r:id="rId14"/>
    <p:sldId id="2147479797" r:id="rId15"/>
    <p:sldId id="2147479802" r:id="rId16"/>
    <p:sldId id="2147479798" r:id="rId17"/>
    <p:sldId id="2147479799" r:id="rId18"/>
    <p:sldId id="2147479800" r:id="rId19"/>
    <p:sldId id="2147479801" r:id="rId20"/>
    <p:sldId id="260" r:id="rId21"/>
  </p:sldIdLst>
  <p:sldSz cx="12192000" cy="6858000"/>
  <p:notesSz cx="6858000" cy="9144000"/>
  <p:defaultTextStyle>
    <a:defPPr>
      <a:defRPr lang="es-CO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33A3"/>
    <a:srgbClr val="00BF68"/>
    <a:srgbClr val="94D6C0"/>
    <a:srgbClr val="B6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5" autoAdjust="0"/>
  </p:normalViewPr>
  <p:slideViewPr>
    <p:cSldViewPr snapToGrid="0">
      <p:cViewPr varScale="1">
        <p:scale>
          <a:sx n="69" d="100"/>
          <a:sy n="69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13E5C60-597A-6B6C-594B-C4A717F07E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7F0A51-1D91-4138-DF78-B2B0132A1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915-3197-1844-B067-EB24959B7EE3}" type="datetimeFigureOut">
              <a:rPr lang="es-CO" smtClean="0"/>
              <a:t>9/05/2025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2B908C-7728-3856-0E5C-9693134954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7B8CAA-BCE0-8BA5-25EF-788000DAB1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66D0C-0DF6-6A4C-AA68-A5FA9D81AEC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1192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A03B7-27B7-FB41-9C19-322468D21692}" type="datetimeFigureOut">
              <a:rPr lang="es-CO" smtClean="0"/>
              <a:t>9/05/2025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DA67-01FF-F04B-B187-EB93EA7A09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97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>
          <a:extLst>
            <a:ext uri="{FF2B5EF4-FFF2-40B4-BE49-F238E27FC236}">
              <a16:creationId xmlns:a16="http://schemas.microsoft.com/office/drawing/2014/main" id="{C70BD566-E9AB-AE8F-85A4-00737D2C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8:notes">
            <a:extLst>
              <a:ext uri="{FF2B5EF4-FFF2-40B4-BE49-F238E27FC236}">
                <a16:creationId xmlns:a16="http://schemas.microsoft.com/office/drawing/2014/main" id="{3D2D5AB8-25D6-8E36-6459-06D3D05FFE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28:notes">
            <a:extLst>
              <a:ext uri="{FF2B5EF4-FFF2-40B4-BE49-F238E27FC236}">
                <a16:creationId xmlns:a16="http://schemas.microsoft.com/office/drawing/2014/main" id="{C0A75E3C-BFBC-59AD-264E-199684C8A3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18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>
          <a:extLst>
            <a:ext uri="{FF2B5EF4-FFF2-40B4-BE49-F238E27FC236}">
              <a16:creationId xmlns:a16="http://schemas.microsoft.com/office/drawing/2014/main" id="{4CAE76ED-BA4E-378A-DE0A-45ABC618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7:notes">
            <a:extLst>
              <a:ext uri="{FF2B5EF4-FFF2-40B4-BE49-F238E27FC236}">
                <a16:creationId xmlns:a16="http://schemas.microsoft.com/office/drawing/2014/main" id="{7753CC82-7397-C336-7C0F-BBBA0DA9BF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27:notes">
            <a:extLst>
              <a:ext uri="{FF2B5EF4-FFF2-40B4-BE49-F238E27FC236}">
                <a16:creationId xmlns:a16="http://schemas.microsoft.com/office/drawing/2014/main" id="{50FDBF2A-889C-91A3-0464-0BAE7DCED9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65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>
          <a:extLst>
            <a:ext uri="{FF2B5EF4-FFF2-40B4-BE49-F238E27FC236}">
              <a16:creationId xmlns:a16="http://schemas.microsoft.com/office/drawing/2014/main" id="{502BAADC-2F3C-36EE-A4DF-B614ECF32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8:notes">
            <a:extLst>
              <a:ext uri="{FF2B5EF4-FFF2-40B4-BE49-F238E27FC236}">
                <a16:creationId xmlns:a16="http://schemas.microsoft.com/office/drawing/2014/main" id="{E0B31AA6-C86B-4CC7-E918-533F0E9DB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28:notes">
            <a:extLst>
              <a:ext uri="{FF2B5EF4-FFF2-40B4-BE49-F238E27FC236}">
                <a16:creationId xmlns:a16="http://schemas.microsoft.com/office/drawing/2014/main" id="{1721B82A-EED3-53D5-6184-0E5196B161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Creatividad Asistida y Producción de Contenidos</a:t>
            </a: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La IA generativa permite a creativos, diseñadores, y escritores generar ideas, contenido visual, texto y música, agilizando los procesos de producción. Esto democratiza el acceso a herramientas de alto nivel, beneficiando a pequeñas empresas y creadores independientes.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Automatización de Tareas Complejas</a:t>
            </a: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Desde la generación de código hasta la creación de diseños arquitectónicos, la IA generativa puede automatizar tareas avanzadas, acelerando el desarrollo de software, diseño y la ingeniería en múltiples industrias, mejorando así la eficiencia.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Mejora en el Servicio al Cliente</a:t>
            </a: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Con herramientas de IA generativa en asistentes virtuales, las empresas pueden ofrecer una atención personalizada y en tiempo real, optimizando el servicio al cliente y mejorando la satisfacción del usuario.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Educación y Entrenamiento Personalizado</a:t>
            </a: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La IA generativa facilita la creación de contenido educativo adaptado a diferentes niveles de conocimiento y estilos de aprendizaje, haciendo el aprendizaje más interactivo y efectivo.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s-CO" altLang="es-CO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Investigación Médica y Personalización en la Salud</a:t>
            </a:r>
            <a:r>
              <a:rPr kumimoji="0" lang="es-CO" altLang="es-CO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La IA generativa puede ayudar a generar modelos moleculares, simulaciones y ensayos en biomedicina, acelerando la investigación y el desarrollo de tratamientos personalizados para cada paciente.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633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ación ean 2">
    <p:bg>
      <p:bgPr>
        <a:gradFill>
          <a:gsLst>
            <a:gs pos="0">
              <a:srgbClr val="00BF68"/>
            </a:gs>
            <a:gs pos="22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5A2121-4196-B666-2003-4906C4A8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1"/>
            <a:ext cx="2743200" cy="365125"/>
          </a:xfrm>
        </p:spPr>
        <p:txBody>
          <a:bodyPr/>
          <a:lstStyle/>
          <a:p>
            <a:fld id="{C957576E-29A4-3443-9A7F-0B4D72A9632E}" type="datetime1">
              <a:rPr lang="es-CO" smtClean="0"/>
              <a:t>9/05/2025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D76C7-D9DF-2DDB-C6D4-84F5A8BF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792EE-E42B-6268-CA08-0DF90FC0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5076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7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ación ean 1">
    <p:bg>
      <p:bgPr>
        <a:gradFill flip="none" rotWithShape="1">
          <a:gsLst>
            <a:gs pos="0">
              <a:srgbClr val="00BF68"/>
            </a:gs>
            <a:gs pos="22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578E4-95B1-78D5-41CD-C9FDF5F6D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3D97-EACA-7247-8E89-9CB3760F6383}" type="datetime1">
              <a:rPr lang="es-CO" smtClean="0"/>
              <a:t>9/05/2025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54F58E-6147-00C6-8984-CE9AE69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0E3D995-425B-0DE1-9A47-73722DF5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073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ción Monarca">
    <p:bg>
      <p:bgPr>
        <a:gradFill flip="none" rotWithShape="1">
          <a:gsLst>
            <a:gs pos="0">
              <a:srgbClr val="00BF68"/>
            </a:gs>
            <a:gs pos="22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CBD2BC-AACC-D81E-67B0-0EB47EEE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FD78-59DE-384A-A578-B909F749FA7A}" type="datetime1">
              <a:rPr lang="es-CO" smtClean="0"/>
              <a:t>9/05/2025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3C6B73-F593-C6D1-84E2-237F47D5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A5A83B-5182-754E-B830-7F4BB83D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64AAF1ED-3B2C-E7CD-98E7-C3AA3FE54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030" y="956290"/>
            <a:ext cx="2559821" cy="2472710"/>
          </a:xfrm>
          <a:prstGeom prst="round2DiagRect">
            <a:avLst>
              <a:gd name="adj1" fmla="val 0"/>
              <a:gd name="adj2" fmla="val 26874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/>
          </a:p>
        </p:txBody>
      </p:sp>
      <p:sp>
        <p:nvSpPr>
          <p:cNvPr id="13" name="Marcador de posición de imagen 10">
            <a:extLst>
              <a:ext uri="{FF2B5EF4-FFF2-40B4-BE49-F238E27FC236}">
                <a16:creationId xmlns:a16="http://schemas.microsoft.com/office/drawing/2014/main" id="{427737A7-6D9F-FE50-1360-0E9502ADA0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9425" y="956290"/>
            <a:ext cx="2559821" cy="2472710"/>
          </a:xfrm>
          <a:prstGeom prst="round2DiagRect">
            <a:avLst>
              <a:gd name="adj1" fmla="val 26874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/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F2699574-8783-3E4C-5345-ADC847BBD8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030" y="3572833"/>
            <a:ext cx="2559821" cy="2472710"/>
          </a:xfrm>
          <a:prstGeom prst="round2DiagRect">
            <a:avLst>
              <a:gd name="adj1" fmla="val 24773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/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86991818-B41F-711A-C87B-3D5946381E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9425" y="3572833"/>
            <a:ext cx="2559821" cy="2472710"/>
          </a:xfrm>
          <a:prstGeom prst="round2DiagRect">
            <a:avLst>
              <a:gd name="adj1" fmla="val 0"/>
              <a:gd name="adj2" fmla="val 29232"/>
            </a:avLst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19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n derecho">
    <p:bg>
      <p:bgPr>
        <a:gradFill flip="none" rotWithShape="1">
          <a:gsLst>
            <a:gs pos="0">
              <a:srgbClr val="00BF68"/>
            </a:gs>
            <a:gs pos="22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35B266-7DCA-654C-7955-58BC1277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D9744-518E-BD45-94F3-D6A6B2F19C60}" type="datetime1">
              <a:rPr lang="es-CO" smtClean="0"/>
              <a:t>9/05/2025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85C7A7-4760-BABC-F173-80341140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Redondear rectángulo de esquina diagonal 7">
            <a:extLst>
              <a:ext uri="{FF2B5EF4-FFF2-40B4-BE49-F238E27FC236}">
                <a16:creationId xmlns:a16="http://schemas.microsoft.com/office/drawing/2014/main" id="{73269CFD-8E43-5D93-E8B8-EB1B96F160AE}"/>
              </a:ext>
            </a:extLst>
          </p:cNvPr>
          <p:cNvSpPr/>
          <p:nvPr userDrawn="1"/>
        </p:nvSpPr>
        <p:spPr>
          <a:xfrm>
            <a:off x="9398001" y="177801"/>
            <a:ext cx="2628900" cy="6515100"/>
          </a:xfrm>
          <a:prstGeom prst="round2DiagRect">
            <a:avLst>
              <a:gd name="adj1" fmla="val 36972"/>
              <a:gd name="adj2" fmla="val 0"/>
            </a:avLst>
          </a:prstGeom>
          <a:gradFill flip="none" rotWithShape="1">
            <a:gsLst>
              <a:gs pos="0">
                <a:srgbClr val="00BF68"/>
              </a:gs>
              <a:gs pos="100000">
                <a:srgbClr val="0033A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4B1454-C8E0-9C97-8813-170752D08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3487" y="5791087"/>
            <a:ext cx="1654848" cy="530512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9FE47AE-1EDD-A448-DF7F-27B9685A6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81" y="616515"/>
            <a:ext cx="1771555" cy="781719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A678DEE-B015-8101-D2A5-B0CF2CC5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523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n izquierdo">
    <p:bg>
      <p:bgPr>
        <a:gradFill flip="none" rotWithShape="1">
          <a:gsLst>
            <a:gs pos="0">
              <a:srgbClr val="00BF68"/>
            </a:gs>
            <a:gs pos="22000">
              <a:srgbClr val="F1EDFD"/>
            </a:gs>
            <a:gs pos="43362">
              <a:srgbClr val="FFFFFF"/>
            </a:gs>
            <a:gs pos="100000">
              <a:schemeClr val="bg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35B266-7DCA-654C-7955-58BC12776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D9744-518E-BD45-94F3-D6A6B2F19C60}" type="datetime1">
              <a:rPr lang="es-CO" smtClean="0"/>
              <a:t>9/05/2025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85C7A7-4760-BABC-F173-80341140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Redondear rectángulo de esquina diagonal 7">
            <a:extLst>
              <a:ext uri="{FF2B5EF4-FFF2-40B4-BE49-F238E27FC236}">
                <a16:creationId xmlns:a16="http://schemas.microsoft.com/office/drawing/2014/main" id="{73269CFD-8E43-5D93-E8B8-EB1B96F160AE}"/>
              </a:ext>
            </a:extLst>
          </p:cNvPr>
          <p:cNvSpPr/>
          <p:nvPr userDrawn="1"/>
        </p:nvSpPr>
        <p:spPr>
          <a:xfrm>
            <a:off x="154127" y="177801"/>
            <a:ext cx="2628900" cy="6515100"/>
          </a:xfrm>
          <a:prstGeom prst="round2DiagRect">
            <a:avLst>
              <a:gd name="adj1" fmla="val 36972"/>
              <a:gd name="adj2" fmla="val 0"/>
            </a:avLst>
          </a:prstGeom>
          <a:gradFill flip="none" rotWithShape="1">
            <a:gsLst>
              <a:gs pos="0">
                <a:srgbClr val="00BF68"/>
              </a:gs>
              <a:gs pos="100000">
                <a:srgbClr val="0033A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C4B1454-C8E0-9C97-8813-170752D08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613" y="5791087"/>
            <a:ext cx="1654848" cy="530512"/>
          </a:xfrm>
          <a:prstGeom prst="rect">
            <a:avLst/>
          </a:prstGeom>
        </p:spPr>
      </p:pic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9FE47AE-1EDD-A448-DF7F-27B9685A6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" y="616515"/>
            <a:ext cx="1771555" cy="781719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A678DEE-B015-8101-D2A5-B0CF2CC5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974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676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gradFill>
          <a:gsLst>
            <a:gs pos="0">
              <a:srgbClr val="FFFFFF"/>
            </a:gs>
            <a:gs pos="100000">
              <a:schemeClr val="bg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9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o pre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dondear rectángulo de esquina diagonal 5">
            <a:extLst>
              <a:ext uri="{FF2B5EF4-FFF2-40B4-BE49-F238E27FC236}">
                <a16:creationId xmlns:a16="http://schemas.microsoft.com/office/drawing/2014/main" id="{0EDD2723-4807-E009-DD58-A2240C3006F6}"/>
              </a:ext>
            </a:extLst>
          </p:cNvPr>
          <p:cNvSpPr/>
          <p:nvPr userDrawn="1"/>
        </p:nvSpPr>
        <p:spPr>
          <a:xfrm>
            <a:off x="190500" y="171450"/>
            <a:ext cx="11811000" cy="6515100"/>
          </a:xfrm>
          <a:prstGeom prst="round2DiagRect">
            <a:avLst>
              <a:gd name="adj1" fmla="val 25158"/>
              <a:gd name="adj2" fmla="val 0"/>
            </a:avLst>
          </a:prstGeom>
          <a:gradFill>
            <a:gsLst>
              <a:gs pos="0">
                <a:srgbClr val="00BF68"/>
              </a:gs>
              <a:gs pos="100000">
                <a:srgbClr val="0033A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</p:spTree>
    <p:extLst>
      <p:ext uri="{BB962C8B-B14F-4D97-AF65-F5344CB8AC3E}">
        <p14:creationId xmlns:p14="http://schemas.microsoft.com/office/powerpoint/2010/main" val="91599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pre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dondear rectángulo de esquina diagonal 5">
            <a:extLst>
              <a:ext uri="{FF2B5EF4-FFF2-40B4-BE49-F238E27FC236}">
                <a16:creationId xmlns:a16="http://schemas.microsoft.com/office/drawing/2014/main" id="{0EDD2723-4807-E009-DD58-A2240C3006F6}"/>
              </a:ext>
            </a:extLst>
          </p:cNvPr>
          <p:cNvSpPr/>
          <p:nvPr userDrawn="1"/>
        </p:nvSpPr>
        <p:spPr>
          <a:xfrm>
            <a:off x="190500" y="171450"/>
            <a:ext cx="11811000" cy="6515100"/>
          </a:xfrm>
          <a:prstGeom prst="round2DiagRect">
            <a:avLst>
              <a:gd name="adj1" fmla="val 25158"/>
              <a:gd name="adj2" fmla="val 0"/>
            </a:avLst>
          </a:prstGeom>
          <a:gradFill>
            <a:gsLst>
              <a:gs pos="0">
                <a:srgbClr val="00BF68"/>
              </a:gs>
              <a:gs pos="100000">
                <a:srgbClr val="0033A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1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B819BD-E87A-110E-1CD3-708AAB758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1875"/>
          <a:stretch/>
        </p:blipFill>
        <p:spPr>
          <a:xfrm>
            <a:off x="10822721" y="373482"/>
            <a:ext cx="956980" cy="3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Key statement">
    <p:bg>
      <p:bgPr>
        <a:solidFill>
          <a:srgbClr val="00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9758343-ED39-340F-BA8A-AFEEC548B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4532" y="117947"/>
            <a:ext cx="558273" cy="6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3AF146-7143-CE7D-DBF8-D9DA258B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425A38-8290-2D8A-317E-0CB1CC637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3DE2EB-069A-BF69-7993-E02092185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930E20-03D8-9C4F-BAE0-AF2A6F89E293}" type="datetime1">
              <a:rPr lang="es-CO" smtClean="0"/>
              <a:t>9/05/2025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948162-E825-E910-34DB-EE63429A3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DFD23-D8FA-2CBD-106C-DC44F2FF0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FEBA87-C0CD-434A-9521-31AFCAE6F9C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57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  <p:sldLayoutId id="2147483660" r:id="rId7"/>
    <p:sldLayoutId id="2147483657" r:id="rId8"/>
    <p:sldLayoutId id="2147483661" r:id="rId9"/>
    <p:sldLayoutId id="2147483662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Poppins" pitchFamily="2" charset="77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Poppins" pitchFamily="2" charset="77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Poppins" pitchFamily="2" charset="77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oppins" pitchFamily="2" charset="77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" pitchFamily="2" charset="77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" pitchFamily="2" charset="77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CC921-9602-5334-9D75-4DFF5133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9A3755F-507F-7736-AA09-840B8EC4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922" y="707909"/>
            <a:ext cx="3882159" cy="8325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078D50-9E4B-25BE-F202-03F3D818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18" y="6233222"/>
            <a:ext cx="304415" cy="3044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8DAD405-E65A-A00B-DD8D-C056A9C1B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542" y="6264106"/>
            <a:ext cx="821919" cy="25005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E2A400C-8B78-DB3E-BCDE-5DD296E7E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099" y="6240529"/>
            <a:ext cx="302240" cy="30224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9D9201C-1B16-E448-D4B9-0929E3F2F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409" y="6222791"/>
            <a:ext cx="213091" cy="33268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4804AA6-F997-CE22-61F5-8EAB2D4CC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551" y="6194525"/>
            <a:ext cx="269624" cy="3196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E527159-5691-D756-0746-37DE30E66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452" y="6213239"/>
            <a:ext cx="278321" cy="304413"/>
          </a:xfrm>
          <a:prstGeom prst="rect">
            <a:avLst/>
          </a:prstGeom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DE304E72-09E0-2A2C-CFD2-046040488287}"/>
              </a:ext>
            </a:extLst>
          </p:cNvPr>
          <p:cNvSpPr txBox="1"/>
          <p:nvPr/>
        </p:nvSpPr>
        <p:spPr>
          <a:xfrm>
            <a:off x="3005276" y="6189552"/>
            <a:ext cx="112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t>Acreditaciones: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5AA101B-EEF3-EEA5-E0D8-4E5BA17DDD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574" y="6254856"/>
            <a:ext cx="531367" cy="19897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CAD56EA-7DBB-95FD-A37A-F144834E02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3051" y="4687109"/>
            <a:ext cx="2505899" cy="804403"/>
          </a:xfrm>
          <a:prstGeom prst="rect">
            <a:avLst/>
          </a:prstGeom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0785655D-807C-F904-C724-D51F3A40DDD6}"/>
              </a:ext>
            </a:extLst>
          </p:cNvPr>
          <p:cNvSpPr/>
          <p:nvPr/>
        </p:nvSpPr>
        <p:spPr>
          <a:xfrm>
            <a:off x="731944" y="1771651"/>
            <a:ext cx="10728112" cy="2714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n w="6350">
                  <a:noFill/>
                </a:ln>
                <a:solidFill>
                  <a:schemeClr val="bg1"/>
                </a:solidFill>
                <a:latin typeface="+mj-lt"/>
                <a:cs typeface="Poppins Light" panose="00000400000000000000" pitchFamily="2" charset="0"/>
              </a:rPr>
              <a:t>Inteligencia Artificial </a:t>
            </a:r>
          </a:p>
          <a:p>
            <a:pPr algn="ctr"/>
            <a:r>
              <a:rPr lang="es-CO" sz="3600" b="1" dirty="0">
                <a:ln w="6350">
                  <a:noFill/>
                </a:ln>
                <a:solidFill>
                  <a:schemeClr val="bg1"/>
                </a:solidFill>
                <a:latin typeface="+mj-lt"/>
                <a:cs typeface="Poppins Light" panose="00000400000000000000" pitchFamily="2" charset="0"/>
              </a:rPr>
              <a:t>al servicio del ser humano y del planeta</a:t>
            </a:r>
          </a:p>
          <a:p>
            <a:pPr algn="ctr"/>
            <a:endParaRPr lang="es-CO" sz="3600" b="1" dirty="0">
              <a:ln w="6350">
                <a:noFill/>
              </a:ln>
              <a:solidFill>
                <a:schemeClr val="bg1"/>
              </a:solidFill>
              <a:latin typeface="+mj-lt"/>
              <a:cs typeface="Poppins Light" panose="00000400000000000000" pitchFamily="2" charset="0"/>
            </a:endParaRPr>
          </a:p>
          <a:p>
            <a:pPr algn="ctr"/>
            <a:r>
              <a:rPr lang="es-CO" sz="2400" b="1" dirty="0">
                <a:ln w="6350">
                  <a:noFill/>
                </a:ln>
                <a:solidFill>
                  <a:schemeClr val="bg1"/>
                </a:solidFill>
                <a:latin typeface="+mj-lt"/>
                <a:cs typeface="Poppins Light" panose="00000400000000000000" pitchFamily="2" charset="0"/>
              </a:rPr>
              <a:t>Mayo 7 de 2025</a:t>
            </a:r>
          </a:p>
        </p:txBody>
      </p:sp>
    </p:spTree>
    <p:extLst>
      <p:ext uri="{BB962C8B-B14F-4D97-AF65-F5344CB8AC3E}">
        <p14:creationId xmlns:p14="http://schemas.microsoft.com/office/powerpoint/2010/main" val="32072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0C38F-88B5-A8C9-FD4D-005162CF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F979C6-436B-2E03-2870-245881C14050}"/>
              </a:ext>
            </a:extLst>
          </p:cNvPr>
          <p:cNvSpPr txBox="1"/>
          <p:nvPr/>
        </p:nvSpPr>
        <p:spPr>
          <a:xfrm>
            <a:off x="660399" y="2184615"/>
            <a:ext cx="59461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altLang="es-CO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rello book"/>
              </a:rPr>
              <a:t>Con herramientas de IA generativa en asistentes virtuales, las empresas pueden ofrecer una atención personalizada y en tiempo real, optimizando el servicio al cliente y mejorando la satisfacción del usuario.</a:t>
            </a:r>
          </a:p>
          <a:p>
            <a:endParaRPr lang="en-US" sz="3000" dirty="0">
              <a:solidFill>
                <a:schemeClr val="bg1"/>
              </a:solidFill>
              <a:latin typeface="Prello book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8C22623-3229-328B-DD7A-F3A23993C327}"/>
              </a:ext>
            </a:extLst>
          </p:cNvPr>
          <p:cNvSpPr txBox="1">
            <a:spLocks/>
          </p:cNvSpPr>
          <p:nvPr/>
        </p:nvSpPr>
        <p:spPr>
          <a:xfrm>
            <a:off x="8849682" y="5592055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Prello book"/>
              </a:rPr>
              <a:t>Imagen creada en:</a:t>
            </a:r>
            <a:endParaRPr lang="es-MX" sz="1200" b="1" dirty="0">
              <a:solidFill>
                <a:schemeClr val="tx1">
                  <a:lumMod val="40000"/>
                  <a:lumOff val="60000"/>
                </a:schemeClr>
              </a:solidFill>
              <a:latin typeface="Prello book"/>
            </a:endParaRPr>
          </a:p>
        </p:txBody>
      </p:sp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D42DB838-D2C0-753C-E5E5-052649651E9E}"/>
              </a:ext>
            </a:extLst>
          </p:cNvPr>
          <p:cNvSpPr txBox="1">
            <a:spLocks/>
          </p:cNvSpPr>
          <p:nvPr/>
        </p:nvSpPr>
        <p:spPr>
          <a:xfrm>
            <a:off x="671033" y="57879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Prello book"/>
                <a:ea typeface="Quicksand"/>
                <a:cs typeface="Quicksand"/>
                <a:sym typeface="Quicksand"/>
              </a:rPr>
              <a:t>Mejora en el servicio al cliente</a:t>
            </a:r>
          </a:p>
        </p:txBody>
      </p:sp>
      <p:pic>
        <p:nvPicPr>
          <p:cNvPr id="19458" name="Picture 2" descr="image">
            <a:extLst>
              <a:ext uri="{FF2B5EF4-FFF2-40B4-BE49-F238E27FC236}">
                <a16:creationId xmlns:a16="http://schemas.microsoft.com/office/drawing/2014/main" id="{EEB94520-AE05-DBB1-7127-A97109DF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70" y="2005557"/>
            <a:ext cx="4265744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3F7262-5007-31B1-EAC4-E20B0FEA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41" t="19235"/>
          <a:stretch/>
        </p:blipFill>
        <p:spPr>
          <a:xfrm>
            <a:off x="10242170" y="5632913"/>
            <a:ext cx="204298" cy="2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5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65A3D-0165-3CEA-921E-52C898FE0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211B783-4FD5-E290-E2D9-9C9D6E638F19}"/>
              </a:ext>
            </a:extLst>
          </p:cNvPr>
          <p:cNvSpPr txBox="1"/>
          <p:nvPr/>
        </p:nvSpPr>
        <p:spPr>
          <a:xfrm>
            <a:off x="660399" y="2223115"/>
            <a:ext cx="594614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altLang="es-CO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rello book"/>
              </a:rPr>
              <a:t>La inteligencia artificial está mejorando el acceso a la salud al facilitar diagnósticos más rápidos, apoyar a los profesionales médicos y personalizar tratamientos</a:t>
            </a:r>
            <a:endParaRPr lang="en-US" sz="3000" dirty="0">
              <a:solidFill>
                <a:schemeClr val="bg1"/>
              </a:solidFill>
              <a:latin typeface="Prello book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8044A05-1D6E-04DC-6D13-12A9F5794075}"/>
              </a:ext>
            </a:extLst>
          </p:cNvPr>
          <p:cNvSpPr txBox="1">
            <a:spLocks/>
          </p:cNvSpPr>
          <p:nvPr/>
        </p:nvSpPr>
        <p:spPr>
          <a:xfrm>
            <a:off x="8849682" y="5630555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Prello book"/>
              </a:rPr>
              <a:t>Imagen creada en:</a:t>
            </a:r>
            <a:endParaRPr lang="es-MX" sz="1200" b="1" dirty="0">
              <a:solidFill>
                <a:schemeClr val="tx1">
                  <a:lumMod val="40000"/>
                  <a:lumOff val="60000"/>
                </a:schemeClr>
              </a:solidFill>
              <a:latin typeface="Prello book"/>
            </a:endParaRPr>
          </a:p>
        </p:txBody>
      </p:sp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DB3C6488-D4E3-C1D4-3B4D-8D934688B96D}"/>
              </a:ext>
            </a:extLst>
          </p:cNvPr>
          <p:cNvSpPr txBox="1">
            <a:spLocks/>
          </p:cNvSpPr>
          <p:nvPr/>
        </p:nvSpPr>
        <p:spPr>
          <a:xfrm>
            <a:off x="671033" y="61729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Prello book"/>
                <a:ea typeface="Quicksand"/>
                <a:cs typeface="Quicksand"/>
                <a:sym typeface="Quicksand"/>
              </a:rPr>
              <a:t>Investigación médica y salud</a:t>
            </a:r>
          </a:p>
        </p:txBody>
      </p:sp>
      <p:pic>
        <p:nvPicPr>
          <p:cNvPr id="18434" name="Picture 2" descr="image">
            <a:extLst>
              <a:ext uri="{FF2B5EF4-FFF2-40B4-BE49-F238E27FC236}">
                <a16:creationId xmlns:a16="http://schemas.microsoft.com/office/drawing/2014/main" id="{A232ADE2-E092-698B-5C55-18746487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10" y="1893587"/>
            <a:ext cx="4265744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7BDE8A-0CCE-B522-7480-90D7B36A0B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41" t="19235"/>
          <a:stretch/>
        </p:blipFill>
        <p:spPr>
          <a:xfrm>
            <a:off x="10242170" y="5671413"/>
            <a:ext cx="204298" cy="2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6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C023B-B102-09E7-05D1-CA5C0714A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D2C3-4D48-FD42-0819-997392E88E09}"/>
              </a:ext>
            </a:extLst>
          </p:cNvPr>
          <p:cNvSpPr txBox="1"/>
          <p:nvPr/>
        </p:nvSpPr>
        <p:spPr>
          <a:xfrm>
            <a:off x="660399" y="2223115"/>
            <a:ext cx="59461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altLang="es-CO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rello book"/>
              </a:rPr>
              <a:t>La inteligencia artificial está transformando la educación al adaptarse a la forma particular de aprender de cada persona. Gracias a herramientas inteligentes, los estudiantes pueden avanzar a su propio ritmo, reforzar los temas que les resultan más difíciles y acceder a contenidos diseñados según sus necesidades.</a:t>
            </a:r>
            <a:endParaRPr lang="en-US" sz="2400" dirty="0">
              <a:solidFill>
                <a:schemeClr val="bg1"/>
              </a:solidFill>
              <a:latin typeface="Prello book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203E642-CDF1-A8BE-B3BB-1DBD4797A77C}"/>
              </a:ext>
            </a:extLst>
          </p:cNvPr>
          <p:cNvSpPr txBox="1">
            <a:spLocks/>
          </p:cNvSpPr>
          <p:nvPr/>
        </p:nvSpPr>
        <p:spPr>
          <a:xfrm>
            <a:off x="8849682" y="5630555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Prello book"/>
              </a:rPr>
              <a:t>Imagen creada en:</a:t>
            </a:r>
            <a:endParaRPr lang="es-MX" sz="1200" b="1" dirty="0">
              <a:solidFill>
                <a:schemeClr val="tx1">
                  <a:lumMod val="40000"/>
                  <a:lumOff val="60000"/>
                </a:schemeClr>
              </a:solidFill>
              <a:latin typeface="Prello book"/>
            </a:endParaRPr>
          </a:p>
        </p:txBody>
      </p:sp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A5383EBF-7C24-5832-DC6D-186B2B76EFC7}"/>
              </a:ext>
            </a:extLst>
          </p:cNvPr>
          <p:cNvSpPr txBox="1">
            <a:spLocks/>
          </p:cNvSpPr>
          <p:nvPr/>
        </p:nvSpPr>
        <p:spPr>
          <a:xfrm>
            <a:off x="671033" y="61729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Prello book"/>
                <a:ea typeface="Quicksand"/>
                <a:cs typeface="Quicksand"/>
                <a:sym typeface="Quicksand"/>
              </a:rPr>
              <a:t>Educación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9859C0-7851-B338-5898-AF372FD67E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41" t="19235"/>
          <a:stretch/>
        </p:blipFill>
        <p:spPr>
          <a:xfrm>
            <a:off x="10242170" y="5671413"/>
            <a:ext cx="204298" cy="2049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51AC06-7C6C-5646-7108-C4C9964EED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19" t="11598" r="991" b="31955"/>
          <a:stretch/>
        </p:blipFill>
        <p:spPr>
          <a:xfrm>
            <a:off x="6855147" y="2257405"/>
            <a:ext cx="3989070" cy="26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945BD-4E26-3EAC-9FF9-675901C4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DF2991-78F0-E05B-68B2-DCC5EF2A3147}"/>
              </a:ext>
            </a:extLst>
          </p:cNvPr>
          <p:cNvSpPr txBox="1"/>
          <p:nvPr/>
        </p:nvSpPr>
        <p:spPr>
          <a:xfrm>
            <a:off x="660399" y="2223115"/>
            <a:ext cx="59461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altLang="es-CO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rello book"/>
              </a:rPr>
              <a:t>La inteligencia artificial está desempeñando un papel clave en la construcción de un futuro más sostenible. Permite monitorear el impacto ambiental, optimizar el uso de recursos naturales y anticipar riesgos climáticos</a:t>
            </a:r>
            <a:endParaRPr lang="en-US" sz="2400" dirty="0">
              <a:solidFill>
                <a:schemeClr val="bg1"/>
              </a:solidFill>
              <a:latin typeface="Prello book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B09B02B-4CB4-529B-44A3-54E0E715E2B1}"/>
              </a:ext>
            </a:extLst>
          </p:cNvPr>
          <p:cNvSpPr txBox="1">
            <a:spLocks/>
          </p:cNvSpPr>
          <p:nvPr/>
        </p:nvSpPr>
        <p:spPr>
          <a:xfrm>
            <a:off x="8849682" y="5630555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Prello book"/>
              </a:rPr>
              <a:t>Imagen creada en:</a:t>
            </a:r>
            <a:endParaRPr lang="es-MX" sz="1200" b="1" dirty="0">
              <a:solidFill>
                <a:schemeClr val="tx1">
                  <a:lumMod val="40000"/>
                  <a:lumOff val="60000"/>
                </a:schemeClr>
              </a:solidFill>
              <a:latin typeface="Prello book"/>
            </a:endParaRPr>
          </a:p>
        </p:txBody>
      </p:sp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F51B5C3E-E7DE-C340-DD84-D875D823A1F4}"/>
              </a:ext>
            </a:extLst>
          </p:cNvPr>
          <p:cNvSpPr txBox="1">
            <a:spLocks/>
          </p:cNvSpPr>
          <p:nvPr/>
        </p:nvSpPr>
        <p:spPr>
          <a:xfrm>
            <a:off x="671033" y="61729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Prello book"/>
                <a:ea typeface="Quicksand"/>
                <a:cs typeface="Quicksand"/>
                <a:sym typeface="Quicksand"/>
              </a:rPr>
              <a:t>Sostenibilidad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92D8F1-81A6-8518-4093-459AC3B62A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41" t="19235"/>
          <a:stretch/>
        </p:blipFill>
        <p:spPr>
          <a:xfrm>
            <a:off x="10242170" y="5671413"/>
            <a:ext cx="204298" cy="204947"/>
          </a:xfrm>
          <a:prstGeom prst="rect">
            <a:avLst/>
          </a:prstGeom>
        </p:spPr>
      </p:pic>
      <p:pic>
        <p:nvPicPr>
          <p:cNvPr id="5" name="Picture 2" descr="varios robots camiando por un bosque de arboles muy verdes y un dia soleado. mostrar flores de colores&#10;&#10;">
            <a:extLst>
              <a:ext uri="{FF2B5EF4-FFF2-40B4-BE49-F238E27FC236}">
                <a16:creationId xmlns:a16="http://schemas.microsoft.com/office/drawing/2014/main" id="{E8EE5117-9C34-BCC9-400C-7B8098B00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0" y="1823065"/>
            <a:ext cx="3498470" cy="349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4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6C9CD-A452-55A0-E489-3E92F584A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7A8DBD-B3CF-99BC-1BA7-C36446894BD0}"/>
              </a:ext>
            </a:extLst>
          </p:cNvPr>
          <p:cNvSpPr txBox="1"/>
          <p:nvPr/>
        </p:nvSpPr>
        <p:spPr>
          <a:xfrm>
            <a:off x="660399" y="2223115"/>
            <a:ext cx="59461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altLang="es-CO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rello book"/>
              </a:rPr>
              <a:t>La inteligencia artificial también puede ofrecer compañía, especialmente a personas que viven solas o se enfrentan a situaciones de aislamiento. A través de asistentes virtuales empáticos y conversaciones naturales, la IA brinda apoyo emocional, recordatorios útiles y una sensación de conexión.</a:t>
            </a:r>
            <a:endParaRPr lang="en-US" sz="2400" dirty="0">
              <a:solidFill>
                <a:schemeClr val="bg1"/>
              </a:solidFill>
              <a:latin typeface="Prello book"/>
            </a:endParaRPr>
          </a:p>
        </p:txBody>
      </p:sp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8CD54A5A-5D24-4165-CFFB-B03614CE8D96}"/>
              </a:ext>
            </a:extLst>
          </p:cNvPr>
          <p:cNvSpPr txBox="1">
            <a:spLocks/>
          </p:cNvSpPr>
          <p:nvPr/>
        </p:nvSpPr>
        <p:spPr>
          <a:xfrm>
            <a:off x="671033" y="61729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Prello book"/>
                <a:ea typeface="Quicksand"/>
                <a:cs typeface="Quicksand"/>
                <a:sym typeface="Quicksand"/>
              </a:rPr>
              <a:t>Apoyo emocional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63BEA0-1A06-3A50-A6E7-8A60DCB4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973" y="885313"/>
            <a:ext cx="3956239" cy="53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60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ADCDADF-D506-E019-A1DB-B86FD0C2DC9D}"/>
              </a:ext>
            </a:extLst>
          </p:cNvPr>
          <p:cNvSpPr txBox="1"/>
          <p:nvPr/>
        </p:nvSpPr>
        <p:spPr>
          <a:xfrm>
            <a:off x="785813" y="2323237"/>
            <a:ext cx="60979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Prello book"/>
              </a:rPr>
              <a:t>En la era de la inteligencia artificial, emprender con propósito humano cobra más sentido que nunca. Mientras la tecnología automatiza procesos y acelera decisiones, el valor real de un emprendimiento estará en su capacidad de resolver problemas reales, conectar con las personas y generar impacto positivo</a:t>
            </a:r>
            <a:endParaRPr lang="en-US" sz="2400" dirty="0">
              <a:solidFill>
                <a:schemeClr val="bg1"/>
              </a:solidFill>
              <a:latin typeface="Prello book"/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E9A72441-9ABE-F897-EBCE-B9DD7BE7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11" y="2126723"/>
            <a:ext cx="3877949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A4F2F8E-2B06-46F8-ACD0-AACD082C1420}"/>
              </a:ext>
            </a:extLst>
          </p:cNvPr>
          <p:cNvSpPr txBox="1">
            <a:spLocks/>
          </p:cNvSpPr>
          <p:nvPr/>
        </p:nvSpPr>
        <p:spPr>
          <a:xfrm>
            <a:off x="8849682" y="5630555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Prello book"/>
              </a:rPr>
              <a:t>Imagen creada en:</a:t>
            </a:r>
            <a:endParaRPr lang="es-MX" sz="1200" b="1" dirty="0">
              <a:solidFill>
                <a:schemeClr val="tx1">
                  <a:lumMod val="40000"/>
                  <a:lumOff val="60000"/>
                </a:schemeClr>
              </a:solidFill>
              <a:latin typeface="Prello book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5880FC-7ED2-9FB9-4288-5BEFF49793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41" t="19235"/>
          <a:stretch/>
        </p:blipFill>
        <p:spPr>
          <a:xfrm>
            <a:off x="10242170" y="5671413"/>
            <a:ext cx="204298" cy="204947"/>
          </a:xfrm>
          <a:prstGeom prst="rect">
            <a:avLst/>
          </a:prstGeom>
        </p:spPr>
      </p:pic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398ABB50-DAF9-1315-33CB-74E8668D2B1A}"/>
              </a:ext>
            </a:extLst>
          </p:cNvPr>
          <p:cNvSpPr txBox="1">
            <a:spLocks/>
          </p:cNvSpPr>
          <p:nvPr/>
        </p:nvSpPr>
        <p:spPr>
          <a:xfrm>
            <a:off x="820551" y="861208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Prello book"/>
                <a:ea typeface="Quicksand"/>
                <a:cs typeface="Quicksand"/>
                <a:sym typeface="Quicksand"/>
              </a:rPr>
              <a:t>Emprendimiento</a:t>
            </a:r>
          </a:p>
        </p:txBody>
      </p:sp>
    </p:spTree>
    <p:extLst>
      <p:ext uri="{BB962C8B-B14F-4D97-AF65-F5344CB8AC3E}">
        <p14:creationId xmlns:p14="http://schemas.microsoft.com/office/powerpoint/2010/main" val="165483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7305CB-95AC-D778-DCB5-BBE1FF70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24" y="953094"/>
            <a:ext cx="4201111" cy="51346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13BFAC-E49B-DB82-A96D-E7FF27206918}"/>
              </a:ext>
            </a:extLst>
          </p:cNvPr>
          <p:cNvSpPr txBox="1"/>
          <p:nvPr/>
        </p:nvSpPr>
        <p:spPr>
          <a:xfrm>
            <a:off x="6000750" y="1554479"/>
            <a:ext cx="50990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Expertos predicen un cambio significativo en las formas de pensar, ser y actuar de las personas a medida que se adaptan a la era de la inteligencia artificial.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7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C572D3-F216-BD30-2CD5-54CA98A3AFA0}"/>
              </a:ext>
            </a:extLst>
          </p:cNvPr>
          <p:cNvSpPr txBox="1"/>
          <p:nvPr/>
        </p:nvSpPr>
        <p:spPr>
          <a:xfrm>
            <a:off x="3047048" y="2184738"/>
            <a:ext cx="60979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0" i="0" dirty="0">
                <a:solidFill>
                  <a:schemeClr val="bg1"/>
                </a:solidFill>
                <a:effectLst/>
                <a:latin typeface="Google Sans Text"/>
              </a:rPr>
              <a:t>“La inteligencia artificial es una herramienta de doble filo, puede usarse tanto para el bien como para el mal. </a:t>
            </a:r>
          </a:p>
          <a:p>
            <a:pPr algn="ctr"/>
            <a:endParaRPr lang="es-ES" sz="2400" dirty="0">
              <a:solidFill>
                <a:schemeClr val="bg1"/>
              </a:solidFill>
              <a:latin typeface="Google Sans Text"/>
            </a:endParaRPr>
          </a:p>
          <a:p>
            <a:pPr algn="ctr"/>
            <a:r>
              <a:rPr lang="es-ES" sz="2400" b="0" i="0" dirty="0">
                <a:solidFill>
                  <a:schemeClr val="bg1"/>
                </a:solidFill>
                <a:effectLst/>
                <a:latin typeface="Google Sans Text"/>
              </a:rPr>
              <a:t>El desafío no está en la tecnología, sino en </a:t>
            </a:r>
            <a:r>
              <a:rPr lang="es-ES" sz="2400" b="1" i="0" dirty="0">
                <a:solidFill>
                  <a:srgbClr val="FFFF00"/>
                </a:solidFill>
                <a:effectLst/>
                <a:latin typeface="Google Sans Text"/>
              </a:rPr>
              <a:t>cómo elegimos usarla 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Google Sans Text"/>
              </a:rPr>
              <a:t>y en los valores que guían su desarrollo y aplicación.”</a:t>
            </a:r>
            <a:endParaRPr lang="es-CO" sz="2400" b="0" i="0" dirty="0">
              <a:solidFill>
                <a:schemeClr val="bg1"/>
              </a:solidFill>
              <a:effectLst/>
              <a:latin typeface="Google Sans Tex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915640-B109-AC54-EB30-AF66E7438DFA}"/>
              </a:ext>
            </a:extLst>
          </p:cNvPr>
          <p:cNvSpPr txBox="1"/>
          <p:nvPr/>
        </p:nvSpPr>
        <p:spPr>
          <a:xfrm>
            <a:off x="1497330" y="754380"/>
            <a:ext cx="8579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6543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D5E99C1-EBE3-ADE5-6F5F-3BCEDCFB0D13}"/>
              </a:ext>
            </a:extLst>
          </p:cNvPr>
          <p:cNvSpPr txBox="1"/>
          <p:nvPr/>
        </p:nvSpPr>
        <p:spPr>
          <a:xfrm>
            <a:off x="3047048" y="1720840"/>
            <a:ext cx="60979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Google Sans Text"/>
              </a:rPr>
              <a:t>“En un mundo moldeado por la inteligencia artificial, </a:t>
            </a:r>
            <a:r>
              <a:rPr lang="es-ES" sz="2400" b="1" dirty="0">
                <a:solidFill>
                  <a:srgbClr val="FFFF00"/>
                </a:solidFill>
                <a:latin typeface="Google Sans Text"/>
              </a:rPr>
              <a:t>la capacidad de adaptarse y aprender </a:t>
            </a:r>
            <a:r>
              <a:rPr lang="es-ES" sz="2400" dirty="0">
                <a:solidFill>
                  <a:schemeClr val="bg1"/>
                </a:solidFill>
                <a:latin typeface="Google Sans Text"/>
              </a:rPr>
              <a:t>de forma continua será esencial. </a:t>
            </a:r>
          </a:p>
          <a:p>
            <a:pPr algn="ctr"/>
            <a:endParaRPr lang="es-ES" sz="2400" dirty="0">
              <a:solidFill>
                <a:schemeClr val="bg1"/>
              </a:solidFill>
              <a:latin typeface="Google Sans Text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Google Sans Text"/>
              </a:rPr>
              <a:t>Más que dominar una tecnología específica, lo que marcará la diferencia será la habilidad de reinventarse, aprender por cuenta propia y responder con agilidad a los cambios constantes.”</a:t>
            </a:r>
            <a:endParaRPr lang="en-US" sz="2400" dirty="0">
              <a:solidFill>
                <a:schemeClr val="bg1"/>
              </a:solidFill>
              <a:latin typeface="Google Sans Tex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3BB1F1-FB88-7A34-863F-97E674509426}"/>
              </a:ext>
            </a:extLst>
          </p:cNvPr>
          <p:cNvSpPr txBox="1"/>
          <p:nvPr/>
        </p:nvSpPr>
        <p:spPr>
          <a:xfrm>
            <a:off x="1497330" y="754380"/>
            <a:ext cx="8579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732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65D8A9-6E81-7C86-49ED-B87A6E331C0D}"/>
              </a:ext>
            </a:extLst>
          </p:cNvPr>
          <p:cNvSpPr txBox="1"/>
          <p:nvPr/>
        </p:nvSpPr>
        <p:spPr>
          <a:xfrm>
            <a:off x="3047048" y="1577608"/>
            <a:ext cx="609790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Google Sans Text"/>
              </a:rPr>
              <a:t>“En la era de la inteligencia artificial, lo más humano cobra más valor. A medida que las máquinas asumen tareas técnicas, las habilidades blandas como la </a:t>
            </a:r>
            <a:r>
              <a:rPr lang="es-ES" sz="2400" b="1" dirty="0">
                <a:solidFill>
                  <a:srgbClr val="FFFF00"/>
                </a:solidFill>
                <a:latin typeface="Google Sans Text"/>
              </a:rPr>
              <a:t>empatía, la creatividad y la comunicación </a:t>
            </a:r>
            <a:r>
              <a:rPr lang="es-ES" sz="2400" dirty="0">
                <a:solidFill>
                  <a:schemeClr val="bg1"/>
                </a:solidFill>
                <a:latin typeface="Google Sans Text"/>
              </a:rPr>
              <a:t>se vuelven esenciales para el desarrollo personal, profesional y social. </a:t>
            </a:r>
          </a:p>
          <a:p>
            <a:pPr algn="ctr"/>
            <a:endParaRPr lang="es-ES" sz="2400" dirty="0">
              <a:solidFill>
                <a:schemeClr val="bg1"/>
              </a:solidFill>
              <a:latin typeface="Google Sans Text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Google Sans Text"/>
              </a:rPr>
              <a:t>Son estas cualidades las que nos diferenciarán y nos conectarán en un mundo cada vez más automatizado.”</a:t>
            </a:r>
            <a:endParaRPr lang="es-CO" sz="2400" dirty="0">
              <a:solidFill>
                <a:schemeClr val="bg1"/>
              </a:solidFill>
              <a:latin typeface="Google Sans Tex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4F39CF-75A8-F00A-A26B-D2F20B9521DD}"/>
              </a:ext>
            </a:extLst>
          </p:cNvPr>
          <p:cNvSpPr txBox="1"/>
          <p:nvPr/>
        </p:nvSpPr>
        <p:spPr>
          <a:xfrm>
            <a:off x="1497330" y="754380"/>
            <a:ext cx="8579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07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DC9AC80-5189-C76C-FF18-6DDAE1BAAB42}"/>
              </a:ext>
            </a:extLst>
          </p:cNvPr>
          <p:cNvSpPr txBox="1"/>
          <p:nvPr/>
        </p:nvSpPr>
        <p:spPr>
          <a:xfrm>
            <a:off x="3049781" y="480060"/>
            <a:ext cx="6092437" cy="432811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3000">
                <a:solidFill>
                  <a:schemeClr val="bg1"/>
                </a:solidFill>
              </a:rPr>
              <a:t>¿</a:t>
            </a:r>
            <a:r>
              <a:rPr lang="es-CO" sz="3000">
                <a:solidFill>
                  <a:schemeClr val="bg1"/>
                </a:solidFill>
              </a:rPr>
              <a:t>Qué tan transformativa va a ser  la IA</a:t>
            </a:r>
            <a:r>
              <a:rPr lang="en-US" sz="300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Imagen 1" descr="El Planeta De Los Simios: Nuevo Reino (2024) - IMDb">
            <a:extLst>
              <a:ext uri="{FF2B5EF4-FFF2-40B4-BE49-F238E27FC236}">
                <a16:creationId xmlns:a16="http://schemas.microsoft.com/office/drawing/2014/main" id="{6C264B74-77CC-05E5-A304-4CA75698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95"/>
          <a:stretch/>
        </p:blipFill>
        <p:spPr>
          <a:xfrm>
            <a:off x="4198079" y="1489633"/>
            <a:ext cx="4053274" cy="44996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E9CE61E-E58A-C7CE-F494-B4D8494E5443}"/>
              </a:ext>
            </a:extLst>
          </p:cNvPr>
          <p:cNvSpPr txBox="1"/>
          <p:nvPr/>
        </p:nvSpPr>
        <p:spPr>
          <a:xfrm>
            <a:off x="5588488" y="610362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ALZ-112</a:t>
            </a:r>
          </a:p>
        </p:txBody>
      </p:sp>
    </p:spTree>
    <p:extLst>
      <p:ext uri="{BB962C8B-B14F-4D97-AF65-F5344CB8AC3E}">
        <p14:creationId xmlns:p14="http://schemas.microsoft.com/office/powerpoint/2010/main" val="1653201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1A846E43-861C-18C9-2DAE-5D93DD9617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215409" y="901707"/>
            <a:ext cx="5237379" cy="290965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F058818-2344-C8B8-5689-02CBC904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394" y="586961"/>
            <a:ext cx="3882159" cy="8325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266E569-8F02-7F44-24E2-D5CBC33E9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236" y="1645922"/>
            <a:ext cx="6714126" cy="5376758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B83E0A5-1047-1504-F1FA-90875A7D6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841200"/>
              </p:ext>
            </p:extLst>
          </p:nvPr>
        </p:nvGraphicFramePr>
        <p:xfrm>
          <a:off x="4484823" y="2146751"/>
          <a:ext cx="7126730" cy="701040"/>
        </p:xfrm>
        <a:graphic>
          <a:graphicData uri="http://schemas.openxmlformats.org/drawingml/2006/table">
            <a:tbl>
              <a:tblPr/>
              <a:tblGrid>
                <a:gridCol w="7126730">
                  <a:extLst>
                    <a:ext uri="{9D8B030D-6E8A-4147-A177-3AD203B41FA5}">
                      <a16:colId xmlns:a16="http://schemas.microsoft.com/office/drawing/2014/main" val="4106483839"/>
                    </a:ext>
                  </a:extLst>
                </a:gridCol>
              </a:tblGrid>
              <a:tr h="491068">
                <a:tc>
                  <a:txBody>
                    <a:bodyPr/>
                    <a:lstStyle/>
                    <a:p>
                      <a:pPr algn="r"/>
                      <a:r>
                        <a:rPr lang="es-US" sz="4000" b="1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www.universidadean.edu.co</a:t>
                      </a:r>
                      <a:endParaRPr lang="es-US" sz="4000" b="1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720614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A5F270D-F7C4-184E-36A3-012D843158BB}"/>
              </a:ext>
            </a:extLst>
          </p:cNvPr>
          <p:cNvSpPr txBox="1"/>
          <p:nvPr/>
        </p:nvSpPr>
        <p:spPr>
          <a:xfrm>
            <a:off x="6408612" y="4187015"/>
            <a:ext cx="497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11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Legacy</a:t>
            </a:r>
            <a:r>
              <a:rPr lang="es-ES" sz="11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Carrera 11 No. 78-47 - Fundadores: Calle 79 # 11 - 45 - Av. Chile: Calle 71 # 9 - 84 Bogotá D.C., Cundinamarca, Colombia, Suramérica.</a:t>
            </a:r>
          </a:p>
          <a:p>
            <a:pPr algn="r"/>
            <a:endParaRPr lang="es-ES" sz="1100">
              <a:ln w="6350">
                <a:noFill/>
              </a:ln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ES" sz="11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Línea gratuita nacional: +57-01-8000-931000</a:t>
            </a:r>
          </a:p>
          <a:p>
            <a:pPr algn="r"/>
            <a:r>
              <a:rPr lang="es-ES" sz="11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Centro de contacto en Bogotá: +(57-601) 593 6161 - +(57-601) 593 6464</a:t>
            </a:r>
          </a:p>
          <a:p>
            <a:pPr algn="r"/>
            <a:r>
              <a:rPr lang="es-ES" sz="11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s-ES" sz="110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informacion@universidadean.edu.co</a:t>
            </a:r>
            <a:endParaRPr lang="es-ES" sz="1100">
              <a:ln w="6350">
                <a:noFill/>
              </a:ln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1D01D-800C-0129-A270-8DEB8DF34EFC}"/>
              </a:ext>
            </a:extLst>
          </p:cNvPr>
          <p:cNvSpPr txBox="1"/>
          <p:nvPr/>
        </p:nvSpPr>
        <p:spPr>
          <a:xfrm>
            <a:off x="7987539" y="5567915"/>
            <a:ext cx="3394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000" dirty="0">
                <a:solidFill>
                  <a:schemeClr val="bg1"/>
                </a:solidFill>
                <a:latin typeface="Trebuchet MS" panose="020B0703020202090204" pitchFamily="34" charset="0"/>
              </a:rPr>
              <a:t>© 2025 Todos los derechos reservados - Universidad </a:t>
            </a:r>
            <a:r>
              <a:rPr lang="es-US" sz="1000" dirty="0" err="1">
                <a:solidFill>
                  <a:schemeClr val="bg1"/>
                </a:solidFill>
                <a:latin typeface="Trebuchet MS" panose="020B0703020202090204" pitchFamily="34" charset="0"/>
              </a:rPr>
              <a:t>Ean</a:t>
            </a:r>
            <a:endParaRPr lang="es-US" sz="10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E320B1-953E-302A-7109-2AF991E03236}"/>
              </a:ext>
            </a:extLst>
          </p:cNvPr>
          <p:cNvSpPr txBox="1"/>
          <p:nvPr/>
        </p:nvSpPr>
        <p:spPr>
          <a:xfrm>
            <a:off x="5553185" y="3326685"/>
            <a:ext cx="6148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Universidad </a:t>
            </a:r>
            <a:r>
              <a:rPr lang="es-ES" sz="160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Ean</a:t>
            </a:r>
            <a:r>
              <a:rPr lang="es-ES" sz="16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SNIES 2812 Personería Jurídica Res. 2898 del </a:t>
            </a:r>
            <a:r>
              <a:rPr lang="es-ES" sz="160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Minjusticia</a:t>
            </a:r>
            <a:r>
              <a:rPr lang="es-ES" sz="16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- 16/05/69 - Vigilada </a:t>
            </a:r>
            <a:r>
              <a:rPr lang="es-ES" sz="1600" err="1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Mineducación</a:t>
            </a:r>
            <a:r>
              <a:rPr lang="es-ES" sz="1600">
                <a:ln w="6350">
                  <a:noFill/>
                </a:ln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Round Diagonal Corner of Rectangle 18">
            <a:extLst>
              <a:ext uri="{FF2B5EF4-FFF2-40B4-BE49-F238E27FC236}">
                <a16:creationId xmlns:a16="http://schemas.microsoft.com/office/drawing/2014/main" id="{EF225244-A5C9-78E6-CB12-E0B4F46DA020}"/>
              </a:ext>
            </a:extLst>
          </p:cNvPr>
          <p:cNvSpPr/>
          <p:nvPr/>
        </p:nvSpPr>
        <p:spPr>
          <a:xfrm flipH="1">
            <a:off x="6092141" y="4010210"/>
            <a:ext cx="5609360" cy="1461607"/>
          </a:xfrm>
          <a:prstGeom prst="round2DiagRect">
            <a:avLst>
              <a:gd name="adj1" fmla="val 43213"/>
              <a:gd name="adj2" fmla="val 0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04E1221-100F-BE80-D1EA-6E718C4B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441536" y="3271873"/>
            <a:ext cx="3492369" cy="19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5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F860E-636F-E005-E3C9-C58BDD19A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98D03C-113B-3FAC-9EEF-F408BD1C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09" y="1565485"/>
            <a:ext cx="6656263" cy="42299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A4B8C7-2340-EA42-8446-68F904D34D15}"/>
              </a:ext>
            </a:extLst>
          </p:cNvPr>
          <p:cNvSpPr txBox="1"/>
          <p:nvPr/>
        </p:nvSpPr>
        <p:spPr>
          <a:xfrm>
            <a:off x="2810032" y="629756"/>
            <a:ext cx="6092437" cy="432811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3000" dirty="0">
                <a:solidFill>
                  <a:schemeClr val="bg1"/>
                </a:solidFill>
              </a:rPr>
              <a:t>¿</a:t>
            </a:r>
            <a:r>
              <a:rPr lang="es-CO" sz="3000" dirty="0">
                <a:solidFill>
                  <a:schemeClr val="bg1"/>
                </a:solidFill>
              </a:rPr>
              <a:t>Qué tan transformativa va a ser  la IA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C018F3-5711-390B-E91C-FB7DA85C594F}"/>
              </a:ext>
            </a:extLst>
          </p:cNvPr>
          <p:cNvSpPr txBox="1">
            <a:spLocks/>
          </p:cNvSpPr>
          <p:nvPr/>
        </p:nvSpPr>
        <p:spPr>
          <a:xfrm>
            <a:off x="7445363" y="5960289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bg1"/>
                </a:solidFill>
                <a:latin typeface="Quicksand" panose="020B0604020202020204" charset="0"/>
              </a:rPr>
              <a:t>Imagen creada en:</a:t>
            </a:r>
            <a:endParaRPr lang="es-MX" sz="1200" b="1" dirty="0">
              <a:solidFill>
                <a:schemeClr val="bg1"/>
              </a:solidFill>
              <a:latin typeface="Quicksand" panose="020B060402020202020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6A07C6-BF4E-D8D6-9BE5-252CD2ED42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41" t="19235"/>
          <a:stretch/>
        </p:blipFill>
        <p:spPr>
          <a:xfrm>
            <a:off x="8902469" y="5990399"/>
            <a:ext cx="204298" cy="2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6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B6FB62-BA83-0D97-099F-CBC727E8F747}"/>
              </a:ext>
            </a:extLst>
          </p:cNvPr>
          <p:cNvSpPr txBox="1"/>
          <p:nvPr/>
        </p:nvSpPr>
        <p:spPr>
          <a:xfrm>
            <a:off x="3049781" y="822960"/>
            <a:ext cx="6092437" cy="432811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US" sz="3000">
                <a:solidFill>
                  <a:schemeClr val="bg1"/>
                </a:solidFill>
              </a:rPr>
              <a:t>¿</a:t>
            </a:r>
            <a:r>
              <a:rPr lang="es-CO" sz="3000">
                <a:solidFill>
                  <a:schemeClr val="bg1"/>
                </a:solidFill>
              </a:rPr>
              <a:t>Qué tan transformativa va a ser  la IA</a:t>
            </a:r>
            <a:r>
              <a:rPr lang="en-US" sz="30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Flecha: a la izquierda y derecha 5">
            <a:extLst>
              <a:ext uri="{FF2B5EF4-FFF2-40B4-BE49-F238E27FC236}">
                <a16:creationId xmlns:a16="http://schemas.microsoft.com/office/drawing/2014/main" id="{D0ACE367-D11E-74B4-0285-AC9610172BD2}"/>
              </a:ext>
            </a:extLst>
          </p:cNvPr>
          <p:cNvSpPr/>
          <p:nvPr/>
        </p:nvSpPr>
        <p:spPr>
          <a:xfrm>
            <a:off x="2044382" y="2360283"/>
            <a:ext cx="8347077" cy="560070"/>
          </a:xfrm>
          <a:prstGeom prst="leftRightArrow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D8E7B2-9F39-9A78-BC71-00C0B1D0E8B3}"/>
              </a:ext>
            </a:extLst>
          </p:cNvPr>
          <p:cNvSpPr txBox="1"/>
          <p:nvPr/>
        </p:nvSpPr>
        <p:spPr>
          <a:xfrm>
            <a:off x="202567" y="2341086"/>
            <a:ext cx="1779268" cy="562462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s-CO" sz="2000" dirty="0">
                <a:solidFill>
                  <a:schemeClr val="bg1"/>
                </a:solidFill>
              </a:rPr>
              <a:t>Destrucción de la humanidad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8B7371-9B51-2798-4C8F-373778DC5842}"/>
              </a:ext>
            </a:extLst>
          </p:cNvPr>
          <p:cNvSpPr txBox="1"/>
          <p:nvPr/>
        </p:nvSpPr>
        <p:spPr>
          <a:xfrm>
            <a:off x="10431146" y="2341086"/>
            <a:ext cx="1568131" cy="562462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s-CO" sz="2000" dirty="0">
                <a:solidFill>
                  <a:schemeClr val="bg1"/>
                </a:solidFill>
              </a:rPr>
              <a:t>Abundancia infinita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2E8EB88-BC13-C736-03DB-18645BF9C108}"/>
              </a:ext>
            </a:extLst>
          </p:cNvPr>
          <p:cNvSpPr/>
          <p:nvPr/>
        </p:nvSpPr>
        <p:spPr>
          <a:xfrm>
            <a:off x="5893378" y="2374383"/>
            <a:ext cx="519545" cy="560070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1D8B38-D8F0-3DC0-3B7A-7576EA16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109" y="3590657"/>
            <a:ext cx="2809971" cy="1785691"/>
          </a:xfrm>
          <a:prstGeom prst="rect">
            <a:avLst/>
          </a:prstGeom>
        </p:spPr>
      </p:pic>
      <p:pic>
        <p:nvPicPr>
          <p:cNvPr id="10" name="Imagen 9" descr="El Planeta De Los Simios: Nuevo Reino (2024) - IMDb">
            <a:extLst>
              <a:ext uri="{FF2B5EF4-FFF2-40B4-BE49-F238E27FC236}">
                <a16:creationId xmlns:a16="http://schemas.microsoft.com/office/drawing/2014/main" id="{2C91F1D8-9630-D61D-E22C-A227B6E607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95"/>
          <a:stretch/>
        </p:blipFill>
        <p:spPr>
          <a:xfrm>
            <a:off x="2779298" y="3590656"/>
            <a:ext cx="2809971" cy="17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47000" decel="4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2.59259E-6 L 0.32969 -0.00324 L -0.31901 0.00324 L -0.0013 2.59259E-6 Z " pathEditMode="relative" rAng="0" ptsTypes="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CD29F-07AB-B4E9-C09C-8AD745EF8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7F70FD93-BCE6-7A15-A9C2-2B7B74EC1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242" y="2209322"/>
            <a:ext cx="3512008" cy="2901982"/>
          </a:xfrm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F006A58-1750-FF3A-CDE6-2B8BE62AA5E3}"/>
              </a:ext>
            </a:extLst>
          </p:cNvPr>
          <p:cNvSpPr txBox="1">
            <a:spLocks/>
          </p:cNvSpPr>
          <p:nvPr/>
        </p:nvSpPr>
        <p:spPr>
          <a:xfrm>
            <a:off x="4941569" y="5240996"/>
            <a:ext cx="2705100" cy="378265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bg1"/>
                </a:solidFill>
              </a:rPr>
              <a:t>Imagen creada en Davinci.ai:</a:t>
            </a:r>
            <a:endParaRPr lang="es-MX" sz="1200" b="1" dirty="0">
              <a:solidFill>
                <a:schemeClr val="bg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823AFFE-0781-C68A-255C-B58B08A9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450" y="5191066"/>
            <a:ext cx="365997" cy="378265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93F1E90-9629-EAF5-6862-89C4EEFF5273}"/>
              </a:ext>
            </a:extLst>
          </p:cNvPr>
          <p:cNvSpPr txBox="1">
            <a:spLocks/>
          </p:cNvSpPr>
          <p:nvPr/>
        </p:nvSpPr>
        <p:spPr>
          <a:xfrm>
            <a:off x="1226819" y="1084972"/>
            <a:ext cx="10146031" cy="107442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>
                <a:solidFill>
                  <a:schemeClr val="bg1"/>
                </a:solidFill>
              </a:rPr>
              <a:t>Estamos siendo testigos del nacimiento de la tecnología que va a generar la mayor </a:t>
            </a:r>
            <a:r>
              <a:rPr lang="es-ES" sz="2800" b="1" dirty="0">
                <a:solidFill>
                  <a:srgbClr val="FFFF00"/>
                </a:solidFill>
              </a:rPr>
              <a:t>transformación</a:t>
            </a:r>
            <a:r>
              <a:rPr lang="es-ES" sz="2000" dirty="0">
                <a:solidFill>
                  <a:schemeClr val="bg1"/>
                </a:solidFill>
              </a:rPr>
              <a:t> de la historia reciente de la humanidad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2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>
          <a:extLst>
            <a:ext uri="{FF2B5EF4-FFF2-40B4-BE49-F238E27FC236}">
              <a16:creationId xmlns:a16="http://schemas.microsoft.com/office/drawing/2014/main" id="{E5D91B62-70B8-90C8-6A79-18915D8DF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991CC9-C9D2-105C-3EA9-4EC9FAEF8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561" y="1593161"/>
            <a:ext cx="4879529" cy="44327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379052-5D36-FECA-14C6-1F7E8E6F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4" r="6817"/>
          <a:stretch/>
        </p:blipFill>
        <p:spPr>
          <a:xfrm>
            <a:off x="1248032" y="1604591"/>
            <a:ext cx="4879529" cy="443272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F3908DE-7D93-1C07-69C2-7209DCFA1DE7}"/>
              </a:ext>
            </a:extLst>
          </p:cNvPr>
          <p:cNvSpPr txBox="1">
            <a:spLocks/>
          </p:cNvSpPr>
          <p:nvPr/>
        </p:nvSpPr>
        <p:spPr>
          <a:xfrm>
            <a:off x="8250418" y="6281260"/>
            <a:ext cx="2705100" cy="378265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bg1"/>
                </a:solidFill>
                <a:latin typeface="Quicksand" panose="020B0604020202020204" charset="0"/>
              </a:rPr>
              <a:t>Imágenes creadas en: Davinci.ai</a:t>
            </a:r>
            <a:endParaRPr lang="es-MX" sz="1200" b="1" dirty="0">
              <a:solidFill>
                <a:schemeClr val="bg1"/>
              </a:solidFill>
              <a:latin typeface="Quicksand" panose="020B060402020202020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A86B95-8CB9-93FF-5793-62026D279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730" y="6125001"/>
            <a:ext cx="365997" cy="378265"/>
          </a:xfrm>
          <a:prstGeom prst="rect">
            <a:avLst/>
          </a:prstGeom>
        </p:spPr>
      </p:pic>
      <p:sp>
        <p:nvSpPr>
          <p:cNvPr id="2" name="Google Shape;753;p27">
            <a:extLst>
              <a:ext uri="{FF2B5EF4-FFF2-40B4-BE49-F238E27FC236}">
                <a16:creationId xmlns:a16="http://schemas.microsoft.com/office/drawing/2014/main" id="{364E9975-A93C-1CAA-C03C-D093E515B1E0}"/>
              </a:ext>
            </a:extLst>
          </p:cNvPr>
          <p:cNvSpPr txBox="1">
            <a:spLocks/>
          </p:cNvSpPr>
          <p:nvPr/>
        </p:nvSpPr>
        <p:spPr>
          <a:xfrm>
            <a:off x="3276836" y="347171"/>
            <a:ext cx="6470665" cy="88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 err="1">
                <a:solidFill>
                  <a:schemeClr val="bg1"/>
                </a:solidFill>
                <a:ea typeface="Quicksand" panose="020B0604020202020204"/>
                <a:cs typeface="Arial" panose="020B0604020202020204" pitchFamily="34" charset="0"/>
                <a:sym typeface="Quicksand"/>
              </a:rPr>
              <a:t>ia</a:t>
            </a:r>
            <a:r>
              <a:rPr lang="es-ES" sz="4400" b="1" dirty="0">
                <a:solidFill>
                  <a:schemeClr val="bg1"/>
                </a:solidFill>
                <a:ea typeface="Quicksand" panose="020B0604020202020204"/>
                <a:cs typeface="Arial" panose="020B0604020202020204" pitchFamily="34" charset="0"/>
                <a:sym typeface="Quicksand"/>
              </a:rPr>
              <a:t> </a:t>
            </a:r>
            <a:r>
              <a:rPr lang="es-ES" sz="4400" b="1" dirty="0">
                <a:solidFill>
                  <a:srgbClr val="00FFFF"/>
                </a:solidFill>
                <a:ea typeface="Quicksand" panose="020B0604020202020204"/>
                <a:cs typeface="Arial" panose="020B0604020202020204" pitchFamily="34" charset="0"/>
                <a:sym typeface="Quicksand"/>
              </a:rPr>
              <a:t>con</a:t>
            </a:r>
            <a:r>
              <a:rPr lang="es-ES" sz="4400" b="1" dirty="0">
                <a:solidFill>
                  <a:schemeClr val="bg1"/>
                </a:solidFill>
                <a:ea typeface="Quicksand" panose="020B0604020202020204"/>
                <a:cs typeface="Arial" panose="020B0604020202020204" pitchFamily="34" charset="0"/>
                <a:sym typeface="Quicksand"/>
              </a:rPr>
              <a:t> responsabilidad</a:t>
            </a:r>
            <a:endParaRPr lang="es-ES" sz="4400" dirty="0">
              <a:solidFill>
                <a:srgbClr val="00FFFF"/>
              </a:solidFill>
              <a:ea typeface="Quicksand" panose="020B0604020202020204"/>
              <a:cs typeface="Arial" panose="020B0604020202020204" pitchFamily="34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58187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>
          <a:extLst>
            <a:ext uri="{FF2B5EF4-FFF2-40B4-BE49-F238E27FC236}">
              <a16:creationId xmlns:a16="http://schemas.microsoft.com/office/drawing/2014/main" id="{D109438F-2EF8-A839-F08B-F906085DE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9B479C-EE8E-44E0-0B4B-8ADF5020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6728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B09739C-44D1-9268-0734-FBD4103B3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50" y="2806840"/>
            <a:ext cx="10550897" cy="2462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s-CO" altLang="es-CO" sz="2800" b="1" dirty="0">
                <a:solidFill>
                  <a:schemeClr val="bg1"/>
                </a:solidFill>
              </a:rPr>
              <a:t>Ética y Sesgo</a:t>
            </a:r>
            <a:endParaRPr kumimoji="0" lang="es-CO" altLang="es-C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s-CO" altLang="es-CO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Privacidad y seguridad de los datos</a:t>
            </a:r>
            <a:endParaRPr kumimoji="0" lang="es-CO" altLang="es-C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s-CO" altLang="es-CO" sz="2800" b="1" dirty="0">
                <a:solidFill>
                  <a:schemeClr val="bg1"/>
                </a:solidFill>
              </a:rPr>
              <a:t>Sostenibilidad</a:t>
            </a:r>
            <a:endParaRPr kumimoji="0" lang="es-CO" altLang="es-C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Google Shape;753;p27">
            <a:extLst>
              <a:ext uri="{FF2B5EF4-FFF2-40B4-BE49-F238E27FC236}">
                <a16:creationId xmlns:a16="http://schemas.microsoft.com/office/drawing/2014/main" id="{78FC20F4-EA38-116B-CDEE-27B13C04FF6C}"/>
              </a:ext>
            </a:extLst>
          </p:cNvPr>
          <p:cNvSpPr txBox="1">
            <a:spLocks/>
          </p:cNvSpPr>
          <p:nvPr/>
        </p:nvSpPr>
        <p:spPr>
          <a:xfrm>
            <a:off x="671033" y="59443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ea typeface="Quicksand"/>
                <a:cs typeface="Quicksand"/>
                <a:sym typeface="Quicksand"/>
              </a:rPr>
              <a:t>El futuro de IA </a:t>
            </a:r>
          </a:p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3200" b="1" dirty="0">
                <a:solidFill>
                  <a:srgbClr val="00FFFF"/>
                </a:solidFill>
                <a:ea typeface="Quicksand"/>
                <a:cs typeface="Quicksand"/>
                <a:sym typeface="Quicksand"/>
              </a:rPr>
              <a:t>Retos</a:t>
            </a:r>
            <a:endParaRPr lang="es-ES" sz="4400" dirty="0">
              <a:solidFill>
                <a:srgbClr val="00FFFF"/>
              </a:solidFill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57477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>
          <a:extLst>
            <a:ext uri="{FF2B5EF4-FFF2-40B4-BE49-F238E27FC236}">
              <a16:creationId xmlns:a16="http://schemas.microsoft.com/office/drawing/2014/main" id="{F80633CE-30BE-33CA-458C-2DA9E217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3;p27">
            <a:extLst>
              <a:ext uri="{FF2B5EF4-FFF2-40B4-BE49-F238E27FC236}">
                <a16:creationId xmlns:a16="http://schemas.microsoft.com/office/drawing/2014/main" id="{80FB2052-3B35-A183-A852-D99E2AD3805B}"/>
              </a:ext>
            </a:extLst>
          </p:cNvPr>
          <p:cNvSpPr txBox="1">
            <a:spLocks/>
          </p:cNvSpPr>
          <p:nvPr/>
        </p:nvSpPr>
        <p:spPr>
          <a:xfrm>
            <a:off x="739613" y="436172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latin typeface="Quicksand" panose="020B0604020202020204"/>
                <a:ea typeface="Quicksand" panose="020B0604020202020204"/>
                <a:cs typeface="Quicksand" panose="020B0604020202020204"/>
                <a:sym typeface="Quicksand"/>
              </a:rPr>
              <a:t>El futuro de IA </a:t>
            </a:r>
          </a:p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3200" b="1" dirty="0">
                <a:solidFill>
                  <a:srgbClr val="00FFFF"/>
                </a:solidFill>
                <a:latin typeface="Quicksand" panose="020B0604020202020204"/>
                <a:ea typeface="Quicksand" panose="020B0604020202020204"/>
                <a:cs typeface="Quicksand" panose="020B0604020202020204"/>
                <a:sym typeface="Quicksand"/>
              </a:rPr>
              <a:t>Oportunidades</a:t>
            </a:r>
            <a:endParaRPr lang="es-ES" sz="4400" dirty="0">
              <a:solidFill>
                <a:srgbClr val="00FFFF"/>
              </a:solidFill>
              <a:latin typeface="Quicksand" panose="020B0604020202020204"/>
              <a:ea typeface="Quicksand" panose="020B0604020202020204"/>
              <a:cs typeface="Quicksand" panose="020B0604020202020204"/>
              <a:sym typeface="Quicksand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6419C44-C13A-4738-3126-11514CB10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13" y="1877772"/>
            <a:ext cx="10705858" cy="51961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Mas tiempo para lo importante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Mejora en el servicio al cliente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Investigación médica y personalización en la salud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Educación y entrenamiento personalizado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Construcción de un futuro más sostenible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Apoyo emocional y compañía a personas mayores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altLang="es-CO" sz="2800" b="1" dirty="0">
                <a:solidFill>
                  <a:schemeClr val="bg1"/>
                </a:solidFill>
                <a:latin typeface="Quicksand" panose="020B0604020202020204"/>
              </a:rPr>
              <a:t>Emprender con propósito humano</a:t>
            </a:r>
          </a:p>
          <a:p>
            <a:pPr marL="514350" indent="-5143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altLang="es-CO" sz="2800" b="1" dirty="0">
              <a:solidFill>
                <a:schemeClr val="bg1"/>
              </a:solidFill>
              <a:latin typeface="Quicksand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416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384ED-F502-7D7A-9E9D-3B9FAAD8B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4124F6-9245-1B3C-753D-823E52B4CB8B}"/>
              </a:ext>
            </a:extLst>
          </p:cNvPr>
          <p:cNvSpPr txBox="1"/>
          <p:nvPr/>
        </p:nvSpPr>
        <p:spPr>
          <a:xfrm>
            <a:off x="671033" y="2029023"/>
            <a:ext cx="59461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La inteligencia artificial puede liberar tiempo al encargarse de tareas rutinarias y repetitivas. Esto permite a las personas enfocarse en actividades más creativas, estratégicas o significativas. Además de aumentar la eficiencia, la IA ayuda a que cada individuo aproveche mejor sus habilidades y energía.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55EA0F-8243-0FB2-18C8-D199A4D749C7}"/>
              </a:ext>
            </a:extLst>
          </p:cNvPr>
          <p:cNvSpPr txBox="1">
            <a:spLocks/>
          </p:cNvSpPr>
          <p:nvPr/>
        </p:nvSpPr>
        <p:spPr>
          <a:xfrm>
            <a:off x="8849682" y="5882015"/>
            <a:ext cx="1885950" cy="450930"/>
          </a:xfrm>
          <a:solidFill>
            <a:srgbClr val="363739"/>
          </a:solidFill>
          <a:ln>
            <a:solidFill>
              <a:schemeClr val="bg1"/>
            </a:solidFill>
          </a:ln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Imagen creada en:</a:t>
            </a:r>
            <a:endParaRPr lang="es-MX" sz="12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6A09DB-668B-882C-81D6-5A202DBC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544" y="5921254"/>
            <a:ext cx="655946" cy="221963"/>
          </a:xfrm>
          <a:prstGeom prst="rect">
            <a:avLst/>
          </a:prstGeom>
        </p:spPr>
      </p:pic>
      <p:sp>
        <p:nvSpPr>
          <p:cNvPr id="7" name="Google Shape;753;p27">
            <a:extLst>
              <a:ext uri="{FF2B5EF4-FFF2-40B4-BE49-F238E27FC236}">
                <a16:creationId xmlns:a16="http://schemas.microsoft.com/office/drawing/2014/main" id="{F74AF08F-CED3-FFC2-8AFF-3A7B189449D7}"/>
              </a:ext>
            </a:extLst>
          </p:cNvPr>
          <p:cNvSpPr txBox="1">
            <a:spLocks/>
          </p:cNvSpPr>
          <p:nvPr/>
        </p:nvSpPr>
        <p:spPr>
          <a:xfrm>
            <a:off x="671033" y="868750"/>
            <a:ext cx="10550897" cy="1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ts val="1018"/>
              <a:buNone/>
            </a:pPr>
            <a:r>
              <a:rPr lang="es-ES" sz="4400" b="1" dirty="0">
                <a:solidFill>
                  <a:schemeClr val="bg1"/>
                </a:solidFill>
                <a:ea typeface="Quicksand"/>
                <a:cs typeface="Quicksand"/>
                <a:sym typeface="Quicksand"/>
              </a:rPr>
              <a:t>Mas tiempo para lo importante</a:t>
            </a:r>
          </a:p>
        </p:txBody>
      </p:sp>
      <p:pic>
        <p:nvPicPr>
          <p:cNvPr id="20482" name="Picture 2" descr="image">
            <a:extLst>
              <a:ext uri="{FF2B5EF4-FFF2-40B4-BE49-F238E27FC236}">
                <a16:creationId xmlns:a16="http://schemas.microsoft.com/office/drawing/2014/main" id="{6351E434-02A4-94C6-9026-36694166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20" y="2076928"/>
            <a:ext cx="4323924" cy="324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302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2265</TotalTime>
  <Words>994</Words>
  <Application>Microsoft Office PowerPoint</Application>
  <PresentationFormat>Panorámica</PresentationFormat>
  <Paragraphs>76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Aptos</vt:lpstr>
      <vt:lpstr>Arial</vt:lpstr>
      <vt:lpstr>Google Sans Text</vt:lpstr>
      <vt:lpstr>Open Sans</vt:lpstr>
      <vt:lpstr>Prello book</vt:lpstr>
      <vt:lpstr>Quicksand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FREDY ALEXANDER CASTAÑEDA DUITAMA</dc:creator>
  <cp:lastModifiedBy>TANIA LEON CADENA</cp:lastModifiedBy>
  <cp:revision>132</cp:revision>
  <dcterms:created xsi:type="dcterms:W3CDTF">2024-10-21T20:36:17Z</dcterms:created>
  <dcterms:modified xsi:type="dcterms:W3CDTF">2025-05-09T16:24:00Z</dcterms:modified>
</cp:coreProperties>
</file>