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2wC8A5SMJ/D26gok/2OUzbahc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3AE6F2-5A1D-4C0E-B0CD-0D0797AAB750}" v="1" dt="2023-05-08T20:48:51.905"/>
  </p1510:revLst>
</p1510:revInfo>
</file>

<file path=ppt/tableStyles.xml><?xml version="1.0" encoding="utf-8"?>
<a:tblStyleLst xmlns:a="http://schemas.openxmlformats.org/drawingml/2006/main" def="{A423EA22-6FA9-455E-BF25-E32874675005}">
  <a:tblStyle styleId="{A423EA22-6FA9-455E-BF25-E328746750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IDA ROCIO RODRIGUEZ" userId="6a39f960-dc58-4f45-9d35-e6c7d5e9fb05" providerId="ADAL" clId="{923AE6F2-5A1D-4C0E-B0CD-0D0797AAB750}"/>
    <pc:docChg chg="modSld">
      <pc:chgData name="ALEIDA ROCIO RODRIGUEZ" userId="6a39f960-dc58-4f45-9d35-e6c7d5e9fb05" providerId="ADAL" clId="{923AE6F2-5A1D-4C0E-B0CD-0D0797AAB750}" dt="2023-05-08T20:57:10.431" v="100" actId="20577"/>
      <pc:docMkLst>
        <pc:docMk/>
      </pc:docMkLst>
      <pc:sldChg chg="modSp mod">
        <pc:chgData name="ALEIDA ROCIO RODRIGUEZ" userId="6a39f960-dc58-4f45-9d35-e6c7d5e9fb05" providerId="ADAL" clId="{923AE6F2-5A1D-4C0E-B0CD-0D0797AAB750}" dt="2023-05-08T20:57:10.431" v="100" actId="20577"/>
        <pc:sldMkLst>
          <pc:docMk/>
          <pc:sldMk cId="0" sldId="258"/>
        </pc:sldMkLst>
        <pc:spChg chg="mod">
          <ac:chgData name="ALEIDA ROCIO RODRIGUEZ" userId="6a39f960-dc58-4f45-9d35-e6c7d5e9fb05" providerId="ADAL" clId="{923AE6F2-5A1D-4C0E-B0CD-0D0797AAB750}" dt="2023-05-08T20:40:58.325" v="6" actId="20577"/>
          <ac:spMkLst>
            <pc:docMk/>
            <pc:sldMk cId="0" sldId="258"/>
            <ac:spMk id="102" creationId="{00000000-0000-0000-0000-000000000000}"/>
          </ac:spMkLst>
        </pc:spChg>
        <pc:spChg chg="mod">
          <ac:chgData name="ALEIDA ROCIO RODRIGUEZ" userId="6a39f960-dc58-4f45-9d35-e6c7d5e9fb05" providerId="ADAL" clId="{923AE6F2-5A1D-4C0E-B0CD-0D0797AAB750}" dt="2023-05-08T20:34:13.227" v="0" actId="20577"/>
          <ac:spMkLst>
            <pc:docMk/>
            <pc:sldMk cId="0" sldId="258"/>
            <ac:spMk id="103" creationId="{00000000-0000-0000-0000-000000000000}"/>
          </ac:spMkLst>
        </pc:spChg>
        <pc:graphicFrameChg chg="mod modGraphic">
          <ac:chgData name="ALEIDA ROCIO RODRIGUEZ" userId="6a39f960-dc58-4f45-9d35-e6c7d5e9fb05" providerId="ADAL" clId="{923AE6F2-5A1D-4C0E-B0CD-0D0797AAB750}" dt="2023-05-08T20:57:10.431" v="100" actId="20577"/>
          <ac:graphicFrameMkLst>
            <pc:docMk/>
            <pc:sldMk cId="0" sldId="258"/>
            <ac:graphicFrameMk id="3" creationId="{A7117AB4-D104-4A40-88CD-78A076F20391}"/>
          </ac:graphicFrameMkLst>
        </pc:graphicFrameChg>
      </pc:sldChg>
      <pc:sldChg chg="modSp mod">
        <pc:chgData name="ALEIDA ROCIO RODRIGUEZ" userId="6a39f960-dc58-4f45-9d35-e6c7d5e9fb05" providerId="ADAL" clId="{923AE6F2-5A1D-4C0E-B0CD-0D0797AAB750}" dt="2023-05-08T20:43:10.120" v="81" actId="20577"/>
        <pc:sldMkLst>
          <pc:docMk/>
          <pc:sldMk cId="2259525288" sldId="259"/>
        </pc:sldMkLst>
        <pc:spChg chg="mod">
          <ac:chgData name="ALEIDA ROCIO RODRIGUEZ" userId="6a39f960-dc58-4f45-9d35-e6c7d5e9fb05" providerId="ADAL" clId="{923AE6F2-5A1D-4C0E-B0CD-0D0797AAB750}" dt="2023-05-08T20:43:10.120" v="81" actId="20577"/>
          <ac:spMkLst>
            <pc:docMk/>
            <pc:sldMk cId="2259525288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 rot="5400000">
            <a:off x="7081837" y="2032002"/>
            <a:ext cx="5851525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 rot="5400000">
            <a:off x="3289300" y="-1079500"/>
            <a:ext cx="4800600" cy="10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2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406400" y="6096000"/>
            <a:ext cx="10363201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06400" y="381000"/>
            <a:ext cx="10363200" cy="494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48768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3"/>
          </p:nvPr>
        </p:nvSpPr>
        <p:spPr>
          <a:xfrm>
            <a:off x="5892800" y="1535113"/>
            <a:ext cx="48768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4"/>
          </p:nvPr>
        </p:nvSpPr>
        <p:spPr>
          <a:xfrm>
            <a:off x="5892800" y="2174875"/>
            <a:ext cx="48768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3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609600" y="1536192"/>
            <a:ext cx="4876800" cy="459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2"/>
          </p:nvPr>
        </p:nvSpPr>
        <p:spPr>
          <a:xfrm>
            <a:off x="5892800" y="1536192"/>
            <a:ext cx="4876800" cy="459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3" name="Google Shape;73;p14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160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829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6F940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956B4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4"/>
          <p:cNvSpPr txBox="1"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4"/>
          <p:cNvSpPr>
            <a:spLocks noGrp="1"/>
          </p:cNvSpPr>
          <p:nvPr>
            <p:ph type="sldNum" idx="12"/>
          </p:nvPr>
        </p:nvSpPr>
        <p:spPr>
          <a:xfrm>
            <a:off x="11376025" y="5648325"/>
            <a:ext cx="731837" cy="396875"/>
          </a:xfrm>
          <a:prstGeom prst="bracketPair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4"/>
          <p:cNvSpPr txBox="1">
            <a:spLocks noGrp="1"/>
          </p:cNvSpPr>
          <p:nvPr>
            <p:ph type="ftr" idx="11"/>
          </p:nvPr>
        </p:nvSpPr>
        <p:spPr>
          <a:xfrm rot="-5400000">
            <a:off x="10510837" y="3987800"/>
            <a:ext cx="2366962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 rot="-5400000">
            <a:off x="10475118" y="1585118"/>
            <a:ext cx="24384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/>
        </p:nvSpPr>
        <p:spPr>
          <a:xfrm>
            <a:off x="287079" y="5212505"/>
            <a:ext cx="10750275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just"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s-E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Entre el 04 Junio y hasta el 22 Julio se enviarán licencias para presentar el Examen de Clasificación de Inglés cada semana.</a:t>
            </a:r>
            <a:endParaRPr sz="2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lang="es-CO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plazo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máximo</a:t>
            </a:r>
            <a:r>
              <a:rPr lang="en-US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será </a:t>
            </a:r>
            <a:r>
              <a:rPr lang="es-CO" sz="2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25 de julio de 2024, antes del inicio de clases.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dk1"/>
                </a:solidFill>
              </a:rPr>
              <a:t>Las solicitudes de Reclasificación se recibirán únicamente durante la primera semana de clase.</a:t>
            </a:r>
            <a:endParaRPr sz="2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-2" y="147072"/>
            <a:ext cx="1128228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O" sz="2400" b="1" i="0" u="none" dirty="0">
                <a:solidFill>
                  <a:schemeClr val="accent3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Programación</a:t>
            </a:r>
            <a:r>
              <a:rPr lang="en-US" sz="2400" b="1" i="0" u="none" dirty="0">
                <a:solidFill>
                  <a:schemeClr val="accent3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i="0" u="none" dirty="0">
                <a:solidFill>
                  <a:schemeClr val="accent3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Envío E</a:t>
            </a:r>
            <a:r>
              <a:rPr lang="es-CO" sz="2400" b="1" i="0" u="none" dirty="0">
                <a:solidFill>
                  <a:schemeClr val="accent3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xamen Clasificación de Inglés</a:t>
            </a:r>
            <a:br>
              <a:rPr lang="es-CO" sz="2400" b="1" i="0" u="none" dirty="0">
                <a:solidFill>
                  <a:schemeClr val="accent3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CO" sz="2400" b="1" i="0" u="none" dirty="0">
                <a:solidFill>
                  <a:schemeClr val="accent3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Pregrado Presencial y Virtual 2024 - 2</a:t>
            </a:r>
            <a:endParaRPr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Feria laboral Universidad EAN">
            <a:extLst>
              <a:ext uri="{FF2B5EF4-FFF2-40B4-BE49-F238E27FC236}">
                <a16:creationId xmlns:a16="http://schemas.microsoft.com/office/drawing/2014/main" id="{E3DABF35-AB6E-483C-B524-6B6549A95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289" y="465037"/>
            <a:ext cx="956168" cy="105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BA0463A-1EBF-778A-3E06-59D9593D6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824198"/>
              </p:ext>
            </p:extLst>
          </p:nvPr>
        </p:nvGraphicFramePr>
        <p:xfrm>
          <a:off x="287079" y="1137684"/>
          <a:ext cx="10750275" cy="3997843"/>
        </p:xfrm>
        <a:graphic>
          <a:graphicData uri="http://schemas.openxmlformats.org/drawingml/2006/table">
            <a:tbl>
              <a:tblPr>
                <a:tableStyleId>{A423EA22-6FA9-455E-BF25-E32874675005}</a:tableStyleId>
              </a:tblPr>
              <a:tblGrid>
                <a:gridCol w="1069294">
                  <a:extLst>
                    <a:ext uri="{9D8B030D-6E8A-4147-A177-3AD203B41FA5}">
                      <a16:colId xmlns:a16="http://schemas.microsoft.com/office/drawing/2014/main" val="1818258698"/>
                    </a:ext>
                  </a:extLst>
                </a:gridCol>
                <a:gridCol w="3138386">
                  <a:extLst>
                    <a:ext uri="{9D8B030D-6E8A-4147-A177-3AD203B41FA5}">
                      <a16:colId xmlns:a16="http://schemas.microsoft.com/office/drawing/2014/main" val="588782303"/>
                    </a:ext>
                  </a:extLst>
                </a:gridCol>
                <a:gridCol w="3244413">
                  <a:extLst>
                    <a:ext uri="{9D8B030D-6E8A-4147-A177-3AD203B41FA5}">
                      <a16:colId xmlns:a16="http://schemas.microsoft.com/office/drawing/2014/main" val="3689005929"/>
                    </a:ext>
                  </a:extLst>
                </a:gridCol>
                <a:gridCol w="3298182">
                  <a:extLst>
                    <a:ext uri="{9D8B030D-6E8A-4147-A177-3AD203B41FA5}">
                      <a16:colId xmlns:a16="http://schemas.microsoft.com/office/drawing/2014/main" val="3536953425"/>
                    </a:ext>
                  </a:extLst>
                </a:gridCol>
              </a:tblGrid>
              <a:tr h="8817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500" b="1" u="none" strike="noStrike" dirty="0">
                          <a:effectLst/>
                        </a:rPr>
                        <a:t>No. Envío</a:t>
                      </a:r>
                      <a:endParaRPr lang="es-CO" sz="15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u="none" strike="noStrike" dirty="0">
                          <a:effectLst/>
                        </a:rPr>
                        <a:t>Envió de Licencias a Estudiantes</a:t>
                      </a:r>
                      <a:endParaRPr lang="es-ES" sz="15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500" b="1" u="none" strike="noStrike" dirty="0">
                          <a:effectLst/>
                        </a:rPr>
                        <a:t>Reporte de resultados (correo institucional)</a:t>
                      </a:r>
                      <a:endParaRPr lang="es-CO" sz="15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500" b="1" u="none" strike="noStrike" dirty="0">
                          <a:effectLst/>
                        </a:rPr>
                        <a:t>Cargue Homologación en Expedientes Académicos</a:t>
                      </a:r>
                      <a:endParaRPr lang="es-ES" sz="15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283918"/>
                  </a:ext>
                </a:extLst>
              </a:tr>
              <a:tr h="30195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1" u="none" strike="noStrike" dirty="0">
                          <a:effectLst/>
                        </a:rPr>
                        <a:t>D/M/A</a:t>
                      </a:r>
                      <a:endParaRPr lang="es-CO" sz="1100" b="1" i="1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1" u="none" strike="noStrike" dirty="0">
                          <a:effectLst/>
                        </a:rPr>
                        <a:t>D/M/A</a:t>
                      </a:r>
                      <a:endParaRPr lang="es-CO" sz="1100" b="1" i="1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1" u="none" strike="noStrike" dirty="0">
                          <a:effectLst/>
                        </a:rPr>
                        <a:t>D/M/A</a:t>
                      </a:r>
                      <a:endParaRPr lang="es-CO" sz="1100" b="1" i="1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802182"/>
                  </a:ext>
                </a:extLst>
              </a:tr>
              <a:tr h="3502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4/06/2024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11/06/2024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18/06/2024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38602062"/>
                  </a:ext>
                </a:extLst>
              </a:tr>
              <a:tr h="3502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11/06/2024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17/06/2024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18/06/2024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45610043"/>
                  </a:ext>
                </a:extLst>
              </a:tr>
              <a:tr h="3502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17/06/2024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24/06/2024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3/07/2024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9848199"/>
                  </a:ext>
                </a:extLst>
              </a:tr>
              <a:tr h="3502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24/06/2024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2/07/2024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3/07/2024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80910918"/>
                  </a:ext>
                </a:extLst>
              </a:tr>
              <a:tr h="3502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5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2/07/2024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8/07/2024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16/07/2024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21619814"/>
                  </a:ext>
                </a:extLst>
              </a:tr>
              <a:tr h="3502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6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8/07/2024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15/07/2024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16/07/2024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01995803"/>
                  </a:ext>
                </a:extLst>
              </a:tr>
              <a:tr h="35026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7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15/07/2024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22/07/2024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26/07/2024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192543"/>
                  </a:ext>
                </a:extLst>
              </a:tr>
              <a:tr h="36234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8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22/07/2024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25/07/2024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26/07/2024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397628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7971" y="637541"/>
            <a:ext cx="11081658" cy="6217046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indent="0" algn="just">
              <a:spcBef>
                <a:spcPts val="0"/>
              </a:spcBef>
              <a:buClr>
                <a:schemeClr val="dk1"/>
              </a:buClr>
              <a:buNone/>
            </a:pPr>
            <a:r>
              <a:rPr lang="es-ES" sz="1800" dirty="0">
                <a:latin typeface="+mj-lt"/>
                <a:cs typeface="Arial"/>
                <a:sym typeface="Arial"/>
              </a:rPr>
              <a:t>De acuerdo con la Resolución 066 de 2023 “Por la cual se fijan las condiciones para la homologación de las lenguas extranjeras ofertadas en la Universidad Ean…”</a:t>
            </a:r>
          </a:p>
          <a:p>
            <a:pPr marL="0" indent="0" algn="just">
              <a:spcBef>
                <a:spcPts val="0"/>
              </a:spcBef>
              <a:buClr>
                <a:schemeClr val="dk1"/>
              </a:buClr>
              <a:buNone/>
            </a:pPr>
            <a:endParaRPr lang="es-ES" sz="1800" dirty="0">
              <a:latin typeface="+mj-lt"/>
              <a:cs typeface="Arial"/>
              <a:sym typeface="Arial"/>
            </a:endParaRPr>
          </a:p>
          <a:p>
            <a:pPr marL="342900" algn="just"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</a:pPr>
            <a:r>
              <a:rPr lang="es-ES" sz="1800" dirty="0">
                <a:latin typeface="+mj-lt"/>
                <a:cs typeface="Arial"/>
                <a:sym typeface="Arial"/>
              </a:rPr>
              <a:t>Para programas virtuales de inglés transversal se deben cursar tres (3) niveles, a partir del resultado obtenido en la prueba de clasificación para un total de doce (12) créditos obligatorios.</a:t>
            </a:r>
          </a:p>
          <a:p>
            <a:pPr marL="0" indent="0" algn="just">
              <a:spcBef>
                <a:spcPts val="0"/>
              </a:spcBef>
              <a:buClr>
                <a:schemeClr val="dk1"/>
              </a:buClr>
              <a:buNone/>
            </a:pPr>
            <a:endParaRPr lang="es-ES" sz="1800" dirty="0">
              <a:latin typeface="+mj-lt"/>
              <a:cs typeface="Arial"/>
              <a:sym typeface="Arial"/>
            </a:endParaRPr>
          </a:p>
          <a:p>
            <a:pPr marL="342900" algn="just"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</a:pPr>
            <a:r>
              <a:rPr lang="es-ES" sz="1800" dirty="0">
                <a:latin typeface="+mj-lt"/>
                <a:cs typeface="Arial"/>
                <a:sym typeface="Arial"/>
              </a:rPr>
              <a:t>Para programas presenciales de inglés transversal se deben cursar cuatro (4) niveles, a partir del resultado obtenido en la prueba de clasificación para un total de doce (12) créditos obligatorios.</a:t>
            </a:r>
          </a:p>
          <a:p>
            <a:pPr marL="342900" algn="just"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</a:pPr>
            <a:endParaRPr lang="es-ES" sz="1800" dirty="0">
              <a:latin typeface="+mj-lt"/>
              <a:cs typeface="Arial"/>
              <a:sym typeface="Arial"/>
            </a:endParaRPr>
          </a:p>
          <a:p>
            <a:pPr marL="342900" algn="just"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</a:pPr>
            <a:r>
              <a:rPr lang="es-ES" sz="1800" dirty="0">
                <a:latin typeface="+mj-lt"/>
                <a:cs typeface="Arial"/>
                <a:sym typeface="Arial"/>
              </a:rPr>
              <a:t>Para los programas de pregrado virtual y presencial con inglés nuclear, se homologará de la siguiente forma:</a:t>
            </a:r>
          </a:p>
          <a:p>
            <a:pPr marL="342900" algn="just"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</a:pPr>
            <a:endParaRPr lang="es-ES" sz="1800" dirty="0">
              <a:latin typeface="+mj-lt"/>
              <a:cs typeface="Arial"/>
              <a:sym typeface="Arial"/>
            </a:endParaRPr>
          </a:p>
          <a:p>
            <a:pPr>
              <a:buClr>
                <a:srgbClr val="FF0000"/>
              </a:buClr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202020"/>
                </a:solidFill>
                <a:latin typeface="+mj-lt"/>
              </a:rPr>
              <a:t>Basic Business English I (</a:t>
            </a:r>
            <a:r>
              <a:rPr lang="en-US" sz="1800" dirty="0">
                <a:solidFill>
                  <a:srgbClr val="202020"/>
                </a:solidFill>
                <a:latin typeface="+mj-lt"/>
              </a:rPr>
              <a:t>N</a:t>
            </a:r>
            <a:r>
              <a:rPr lang="en-US" sz="1800" b="0" i="0" u="none" strike="noStrike" baseline="0" dirty="0">
                <a:solidFill>
                  <a:srgbClr val="202020"/>
                </a:solidFill>
                <a:latin typeface="+mj-lt"/>
              </a:rPr>
              <a:t>inguna)</a:t>
            </a:r>
          </a:p>
          <a:p>
            <a:pPr>
              <a:buClr>
                <a:srgbClr val="FF0000"/>
              </a:buClr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202020"/>
                </a:solidFill>
                <a:latin typeface="+mj-lt"/>
              </a:rPr>
              <a:t>Basic Business English II (Basic Business English I)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>
              <a:buClr>
                <a:srgbClr val="FF0000"/>
              </a:buClr>
              <a:buFont typeface="+mj-lt"/>
              <a:buAutoNum type="arabicPeriod"/>
            </a:pPr>
            <a:r>
              <a:rPr lang="en-US" sz="1800" b="0" i="0" u="none" strike="noStrike" baseline="0" dirty="0">
                <a:solidFill>
                  <a:srgbClr val="202020"/>
                </a:solidFill>
                <a:latin typeface="+mj-lt"/>
              </a:rPr>
              <a:t>Intermediate Business English (Basic Business English I - Basic Business English II)</a:t>
            </a:r>
            <a:br>
              <a:rPr lang="en-US" sz="1800" b="0" i="0" u="none" strike="noStrike" baseline="0" dirty="0">
                <a:solidFill>
                  <a:srgbClr val="202020"/>
                </a:solidFill>
                <a:latin typeface="+mj-lt"/>
              </a:rPr>
            </a:br>
            <a:r>
              <a:rPr lang="en-US" sz="1800" b="0" i="0" u="none" strike="noStrike" baseline="0" dirty="0">
                <a:solidFill>
                  <a:srgbClr val="202020"/>
                </a:solidFill>
                <a:latin typeface="+mj-lt"/>
              </a:rPr>
              <a:t>Upper Intermediate Business English (Basic Business English I - Basic Business English II - Intermediate Business English)</a:t>
            </a:r>
          </a:p>
          <a:p>
            <a:pPr>
              <a:buClr>
                <a:srgbClr val="FF0000"/>
              </a:buClr>
              <a:buFont typeface="+mj-lt"/>
              <a:buAutoNum type="arabicPeriod"/>
            </a:pPr>
            <a:r>
              <a:rPr lang="es-CO" sz="1800" b="0" i="0" u="none" strike="noStrike" baseline="0" dirty="0">
                <a:solidFill>
                  <a:srgbClr val="202020"/>
                </a:solidFill>
                <a:latin typeface="+mj-lt"/>
              </a:rPr>
              <a:t>Advanced Business English </a:t>
            </a:r>
            <a:r>
              <a:rPr lang="en-US" sz="1800" b="0" i="0" u="none" strike="noStrike" baseline="0" dirty="0">
                <a:solidFill>
                  <a:srgbClr val="202020"/>
                </a:solidFill>
                <a:latin typeface="+mj-lt"/>
              </a:rPr>
              <a:t>(Basic Business English I - Basic Business English II - Intermediate Business English - Upper Intermediate Business English)*</a:t>
            </a:r>
          </a:p>
          <a:p>
            <a:pPr marL="114300" indent="0">
              <a:buNone/>
            </a:pPr>
            <a:endParaRPr lang="en-US" sz="1800" dirty="0">
              <a:solidFill>
                <a:srgbClr val="202020"/>
              </a:solidFill>
              <a:latin typeface="+mj-lt"/>
              <a:cs typeface="Arial"/>
              <a:sym typeface="Arial"/>
            </a:endParaRPr>
          </a:p>
          <a:p>
            <a:pPr marL="114300" indent="0">
              <a:buNone/>
            </a:pPr>
            <a:r>
              <a:rPr lang="en-US" sz="1400" dirty="0">
                <a:solidFill>
                  <a:srgbClr val="202020"/>
                </a:solidFill>
                <a:latin typeface="+mj-lt"/>
                <a:cs typeface="Arial"/>
                <a:sym typeface="Arial"/>
              </a:rPr>
              <a:t>*Aplica únicamente para programas presenciales</a:t>
            </a:r>
            <a:endParaRPr lang="es-CO" sz="1400" dirty="0">
              <a:latin typeface="+mj-lt"/>
              <a:cs typeface="Arial"/>
              <a:sym typeface="Arial"/>
            </a:endParaRPr>
          </a:p>
        </p:txBody>
      </p:sp>
      <p:pic>
        <p:nvPicPr>
          <p:cNvPr id="4" name="Picture 2" descr="Feria laboral Universidad EAN">
            <a:extLst>
              <a:ext uri="{FF2B5EF4-FFF2-40B4-BE49-F238E27FC236}">
                <a16:creationId xmlns:a16="http://schemas.microsoft.com/office/drawing/2014/main" id="{7B8E3941-2ABE-4D05-8CAE-4E17D935E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289" y="465037"/>
            <a:ext cx="956168" cy="105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eria laboral Universidad EAN">
            <a:extLst>
              <a:ext uri="{FF2B5EF4-FFF2-40B4-BE49-F238E27FC236}">
                <a16:creationId xmlns:a16="http://schemas.microsoft.com/office/drawing/2014/main" id="{2E5E363C-F145-4066-AB4D-D4B0F52CC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289" y="5133166"/>
            <a:ext cx="956168" cy="105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103;p3">
            <a:extLst>
              <a:ext uri="{FF2B5EF4-FFF2-40B4-BE49-F238E27FC236}">
                <a16:creationId xmlns:a16="http://schemas.microsoft.com/office/drawing/2014/main" id="{3F9A21CD-6852-7716-20AE-FADECEE1B01C}"/>
              </a:ext>
            </a:extLst>
          </p:cNvPr>
          <p:cNvSpPr txBox="1"/>
          <p:nvPr/>
        </p:nvSpPr>
        <p:spPr>
          <a:xfrm>
            <a:off x="97971" y="3413"/>
            <a:ext cx="1128228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ES" sz="2400" b="1" i="0" u="none" dirty="0">
                <a:solidFill>
                  <a:schemeClr val="accent3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Condiciones Específicas</a:t>
            </a:r>
            <a:endParaRPr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252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Personalizado 8">
      <a:dk1>
        <a:srgbClr val="000000"/>
      </a:dk1>
      <a:lt1>
        <a:srgbClr val="FFFFFF"/>
      </a:lt1>
      <a:dk2>
        <a:srgbClr val="94C600"/>
      </a:dk2>
      <a:lt2>
        <a:srgbClr val="7FAC00"/>
      </a:lt2>
      <a:accent1>
        <a:srgbClr val="246B67"/>
      </a:accent1>
      <a:accent2>
        <a:srgbClr val="909465"/>
      </a:accent2>
      <a:accent3>
        <a:srgbClr val="4B8292"/>
      </a:accent3>
      <a:accent4>
        <a:srgbClr val="6F9400"/>
      </a:accent4>
      <a:accent5>
        <a:srgbClr val="956B43"/>
      </a:accent5>
      <a:accent6>
        <a:srgbClr val="FEA022"/>
      </a:accent6>
      <a:hlink>
        <a:srgbClr val="4B8292"/>
      </a:hlink>
      <a:folHlink>
        <a:srgbClr val="318F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338</Words>
  <Application>Microsoft Office PowerPoint</Application>
  <PresentationFormat>Panorámica</PresentationFormat>
  <Paragraphs>58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Aptos Narrow</vt:lpstr>
      <vt:lpstr>Arial</vt:lpstr>
      <vt:lpstr>Calibri</vt:lpstr>
      <vt:lpstr>Cambria</vt:lpstr>
      <vt:lpstr>Tema1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EDISON ANDRES VARGAS CUERVO</dc:creator>
  <cp:lastModifiedBy>ANA MARIA SILVA AMAYA</cp:lastModifiedBy>
  <cp:revision>43</cp:revision>
  <dcterms:created xsi:type="dcterms:W3CDTF">2020-12-14T01:01:59Z</dcterms:created>
  <dcterms:modified xsi:type="dcterms:W3CDTF">2024-05-24T21:59:14Z</dcterms:modified>
</cp:coreProperties>
</file>