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5"/>
  </p:notesMasterIdLst>
  <p:sldIdLst>
    <p:sldId id="260" r:id="rId2"/>
    <p:sldId id="258" r:id="rId3"/>
    <p:sldId id="263" r:id="rId4"/>
  </p:sldIdLst>
  <p:sldSz cx="9144000" cy="5143500" type="screen16x9"/>
  <p:notesSz cx="6858000" cy="9144000"/>
  <p:defaultTextStyle>
    <a:defPPr>
      <a:defRPr lang="es-E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67E9B78-4AE2-4D92-BE5B-337C08B19F50}" v="13" dt="2024-01-19T14:59:06.542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Estilo medio 2 - Énfasis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Estilo medio 2 - Énfasis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91EBBBCC-DAD2-459C-BE2E-F6DE35CF9A28}" styleName="Estilo oscuro 2 - Énfasis 3/Énfasis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8A107856-5554-42FB-B03E-39F5DBC370BA}" styleName="Estilo medio 4 - Énfasis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0505E3EF-67EA-436B-97B2-0124C06EBD24}" styleName="Estilo medio 4 - Énfasis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C4B1156A-380E-4F78-BDF5-A606A8083BF9}" styleName="Estilo medio 4 - Énfasis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D7AC3CCA-C797-4891-BE02-D94E43425B78}" styleName="Estilo medio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22838BEF-8BB2-4498-84A7-C5851F593DF1}" styleName="Estilo medio 4 - Énfasis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BDBED569-4797-4DF1-A0F4-6AAB3CD982D8}" styleName="Estilo claro 3 - Acento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284E427A-3D55-4303-BF80-6455036E1DE7}" styleName="Estilo temático 1 - Énfasis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3C2FFA5D-87B4-456A-9821-1D502468CF0F}" styleName="Estilo temático 1 - Énfasis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327F97BB-C833-4FB7-BDE5-3F7075034690}" styleName="Estilo temático 2 - Énfasis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E269D01E-BC32-4049-B463-5C60D7B0CCD2}" styleName="Estilo temático 2 - Énfasis 4">
    <a:tblBg>
      <a:fillRef idx="3">
        <a:schemeClr val="accent4"/>
      </a:fillRef>
      <a:effectRef idx="3">
        <a:schemeClr val="accent4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4">
                <a:tint val="50000"/>
              </a:schemeClr>
            </a:lnRef>
          </a:left>
          <a:right>
            <a:lnRef idx="1">
              <a:schemeClr val="accent4">
                <a:tint val="50000"/>
              </a:schemeClr>
            </a:lnRef>
          </a:right>
          <a:top>
            <a:lnRef idx="1">
              <a:schemeClr val="accent4">
                <a:tint val="50000"/>
              </a:schemeClr>
            </a:lnRef>
          </a:top>
          <a:bottom>
            <a:lnRef idx="1">
              <a:schemeClr val="accent4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5FD0F851-EC5A-4D38-B0AD-8093EC10F338}" styleName="Estilo claro 1 - Acento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68D230F3-CF80-4859-8CE7-A43EE81993B5}" styleName="Estilo claro 1 - Acento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ED083AE6-46FA-4A59-8FB0-9F97EB10719F}" styleName="Estilo claro 3 - Acento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E8B1032C-EA38-4F05-BA0D-38AFFFC7BED3}" styleName="Estilo claro 3 - Acento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FABFCF23-3B69-468F-B69F-88F6DE6A72F2}" styleName="Estilo medio 1 - Énfasis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35758FB7-9AC5-4552-8A53-C91805E547FA}" styleName="Estilo temático 1 - Énfasis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00A15C55-8517-42AA-B614-E9B94910E393}" styleName="Estilo medio 2 - Énfasis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Estilo medio 2 - Énfasis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78" d="100"/>
          <a:sy n="78" d="100"/>
        </p:scale>
        <p:origin x="940" y="68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11" Type="http://schemas.microsoft.com/office/2015/10/relationships/revisionInfo" Target="revisionInfo.xml"/><Relationship Id="rId5" Type="http://schemas.openxmlformats.org/officeDocument/2006/relationships/notesMaster" Target="notesMasters/notesMaster1.xml"/><Relationship Id="rId10" Type="http://schemas.microsoft.com/office/2016/11/relationships/changesInfo" Target="changesInfos/changesInfo1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ENIFFER NIKCOLL PAJARITO MENDEZ" userId="5ef54b58-1305-4430-afc4-d7945bfeacf8" providerId="ADAL" clId="{967E9B78-4AE2-4D92-BE5B-337C08B19F50}"/>
    <pc:docChg chg="undo redo custSel modSld">
      <pc:chgData name="JENIFFER NIKCOLL PAJARITO MENDEZ" userId="5ef54b58-1305-4430-afc4-d7945bfeacf8" providerId="ADAL" clId="{967E9B78-4AE2-4D92-BE5B-337C08B19F50}" dt="2024-01-19T15:41:12.214" v="111"/>
      <pc:docMkLst>
        <pc:docMk/>
      </pc:docMkLst>
      <pc:sldChg chg="modSp mod">
        <pc:chgData name="JENIFFER NIKCOLL PAJARITO MENDEZ" userId="5ef54b58-1305-4430-afc4-d7945bfeacf8" providerId="ADAL" clId="{967E9B78-4AE2-4D92-BE5B-337C08B19F50}" dt="2024-01-19T15:41:05.804" v="109" actId="20577"/>
        <pc:sldMkLst>
          <pc:docMk/>
          <pc:sldMk cId="1329600922" sldId="258"/>
        </pc:sldMkLst>
        <pc:graphicFrameChg chg="mod modGraphic">
          <ac:chgData name="JENIFFER NIKCOLL PAJARITO MENDEZ" userId="5ef54b58-1305-4430-afc4-d7945bfeacf8" providerId="ADAL" clId="{967E9B78-4AE2-4D92-BE5B-337C08B19F50}" dt="2024-01-19T15:41:05.804" v="109" actId="20577"/>
          <ac:graphicFrameMkLst>
            <pc:docMk/>
            <pc:sldMk cId="1329600922" sldId="258"/>
            <ac:graphicFrameMk id="4" creationId="{1ACAA164-4034-4A03-9DFA-BB9E8DC1218A}"/>
          </ac:graphicFrameMkLst>
        </pc:graphicFrameChg>
        <pc:graphicFrameChg chg="mod modGraphic">
          <ac:chgData name="JENIFFER NIKCOLL PAJARITO MENDEZ" userId="5ef54b58-1305-4430-afc4-d7945bfeacf8" providerId="ADAL" clId="{967E9B78-4AE2-4D92-BE5B-337C08B19F50}" dt="2024-01-19T14:59:08.818" v="71" actId="20577"/>
          <ac:graphicFrameMkLst>
            <pc:docMk/>
            <pc:sldMk cId="1329600922" sldId="258"/>
            <ac:graphicFrameMk id="5" creationId="{B97EFB15-52EA-48B9-A443-9E8FFDBFB801}"/>
          </ac:graphicFrameMkLst>
        </pc:graphicFrameChg>
      </pc:sldChg>
      <pc:sldChg chg="modSp mod">
        <pc:chgData name="JENIFFER NIKCOLL PAJARITO MENDEZ" userId="5ef54b58-1305-4430-afc4-d7945bfeacf8" providerId="ADAL" clId="{967E9B78-4AE2-4D92-BE5B-337C08B19F50}" dt="2024-01-19T15:41:12.214" v="111"/>
        <pc:sldMkLst>
          <pc:docMk/>
          <pc:sldMk cId="4046429445" sldId="263"/>
        </pc:sldMkLst>
        <pc:spChg chg="mod">
          <ac:chgData name="JENIFFER NIKCOLL PAJARITO MENDEZ" userId="5ef54b58-1305-4430-afc4-d7945bfeacf8" providerId="ADAL" clId="{967E9B78-4AE2-4D92-BE5B-337C08B19F50}" dt="2024-01-19T15:41:12.214" v="111"/>
          <ac:spMkLst>
            <pc:docMk/>
            <pc:sldMk cId="4046429445" sldId="263"/>
            <ac:spMk id="4" creationId="{00000000-0000-0000-0000-000000000000}"/>
          </ac:spMkLst>
        </pc:spChg>
      </pc:sldChg>
    </pc:docChg>
  </pc:docChgLst>
  <pc:docChgLst>
    <pc:chgData name="JENIFFER NIKCOLL PAJARITO MENDEZ" userId="5ef54b58-1305-4430-afc4-d7945bfeacf8" providerId="ADAL" clId="{43C2B898-17BB-41FC-A79D-622DDA0D6C97}"/>
    <pc:docChg chg="modSld">
      <pc:chgData name="JENIFFER NIKCOLL PAJARITO MENDEZ" userId="5ef54b58-1305-4430-afc4-d7945bfeacf8" providerId="ADAL" clId="{43C2B898-17BB-41FC-A79D-622DDA0D6C97}" dt="2023-11-14T19:50:27.230" v="13" actId="20577"/>
      <pc:docMkLst>
        <pc:docMk/>
      </pc:docMkLst>
      <pc:sldChg chg="modSp mod">
        <pc:chgData name="JENIFFER NIKCOLL PAJARITO MENDEZ" userId="5ef54b58-1305-4430-afc4-d7945bfeacf8" providerId="ADAL" clId="{43C2B898-17BB-41FC-A79D-622DDA0D6C97}" dt="2023-11-14T19:50:27.230" v="13" actId="20577"/>
        <pc:sldMkLst>
          <pc:docMk/>
          <pc:sldMk cId="1329600922" sldId="258"/>
        </pc:sldMkLst>
        <pc:spChg chg="mod">
          <ac:chgData name="JENIFFER NIKCOLL PAJARITO MENDEZ" userId="5ef54b58-1305-4430-afc4-d7945bfeacf8" providerId="ADAL" clId="{43C2B898-17BB-41FC-A79D-622DDA0D6C97}" dt="2023-11-14T19:50:27.230" v="13" actId="20577"/>
          <ac:spMkLst>
            <pc:docMk/>
            <pc:sldMk cId="1329600922" sldId="258"/>
            <ac:spMk id="2" creationId="{00000000-0000-0000-0000-000000000000}"/>
          </ac:spMkLst>
        </pc:spChg>
        <pc:graphicFrameChg chg="modGraphic">
          <ac:chgData name="JENIFFER NIKCOLL PAJARITO MENDEZ" userId="5ef54b58-1305-4430-afc4-d7945bfeacf8" providerId="ADAL" clId="{43C2B898-17BB-41FC-A79D-622DDA0D6C97}" dt="2023-11-14T19:50:15.569" v="9" actId="20577"/>
          <ac:graphicFrameMkLst>
            <pc:docMk/>
            <pc:sldMk cId="1329600922" sldId="258"/>
            <ac:graphicFrameMk id="4" creationId="{1ACAA164-4034-4A03-9DFA-BB9E8DC1218A}"/>
          </ac:graphicFrameMkLst>
        </pc:graphicFrameChg>
        <pc:graphicFrameChg chg="modGraphic">
          <ac:chgData name="JENIFFER NIKCOLL PAJARITO MENDEZ" userId="5ef54b58-1305-4430-afc4-d7945bfeacf8" providerId="ADAL" clId="{43C2B898-17BB-41FC-A79D-622DDA0D6C97}" dt="2023-11-14T19:50:12.814" v="7" actId="20577"/>
          <ac:graphicFrameMkLst>
            <pc:docMk/>
            <pc:sldMk cId="1329600922" sldId="258"/>
            <ac:graphicFrameMk id="5" creationId="{B97EFB15-52EA-48B9-A443-9E8FFDBFB801}"/>
          </ac:graphicFrameMkLst>
        </pc:graphicFrame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B576C10-9E25-4454-8BDE-E680EC6AEF58}" type="datetimeFigureOut">
              <a:rPr lang="es-CO" smtClean="0"/>
              <a:t>19/01/2024</a:t>
            </a:fld>
            <a:endParaRPr lang="es-CO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CO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7E42537-F9D9-45CC-98E7-6AC5A327D744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3200044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E42537-F9D9-45CC-98E7-6AC5A327D744}" type="slidenum">
              <a:rPr lang="es-CO" smtClean="0"/>
              <a:t>3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9477541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_tradnl"/>
              <a:t>Haga clic para modificar el estilo de subtítulo del patrón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9B67B3-53C9-AA4F-997E-5F50883CCD98}" type="datetimeFigureOut">
              <a:rPr lang="es-ES" smtClean="0"/>
              <a:t>19/01/2024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196FE9-B0B0-5C4F-8852-53883B57E13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158182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9B67B3-53C9-AA4F-997E-5F50883CCD98}" type="datetimeFigureOut">
              <a:rPr lang="es-ES" smtClean="0"/>
              <a:t>19/01/2024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196FE9-B0B0-5C4F-8852-53883B57E13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245357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9B67B3-53C9-AA4F-997E-5F50883CCD98}" type="datetimeFigureOut">
              <a:rPr lang="es-ES" smtClean="0"/>
              <a:t>19/01/2024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196FE9-B0B0-5C4F-8852-53883B57E13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953681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9B67B3-53C9-AA4F-997E-5F50883CCD98}" type="datetimeFigureOut">
              <a:rPr lang="es-ES" smtClean="0"/>
              <a:t>19/01/2024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196FE9-B0B0-5C4F-8852-53883B57E13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821740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9B67B3-53C9-AA4F-997E-5F50883CCD98}" type="datetimeFigureOut">
              <a:rPr lang="es-ES" smtClean="0"/>
              <a:t>19/01/2024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196FE9-B0B0-5C4F-8852-53883B57E13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927326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9B67B3-53C9-AA4F-997E-5F50883CCD98}" type="datetimeFigureOut">
              <a:rPr lang="es-ES" smtClean="0"/>
              <a:t>19/01/2024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196FE9-B0B0-5C4F-8852-53883B57E13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835668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9B67B3-53C9-AA4F-997E-5F50883CCD98}" type="datetimeFigureOut">
              <a:rPr lang="es-ES" smtClean="0"/>
              <a:t>19/01/2024</a:t>
            </a:fld>
            <a:endParaRPr lang="es-ES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196FE9-B0B0-5C4F-8852-53883B57E13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055100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9B67B3-53C9-AA4F-997E-5F50883CCD98}" type="datetimeFigureOut">
              <a:rPr lang="es-ES" smtClean="0"/>
              <a:t>19/01/2024</a:t>
            </a:fld>
            <a:endParaRPr lang="es-E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196FE9-B0B0-5C4F-8852-53883B57E13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814220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9B67B3-53C9-AA4F-997E-5F50883CCD98}" type="datetimeFigureOut">
              <a:rPr lang="es-ES" smtClean="0"/>
              <a:t>19/01/2024</a:t>
            </a:fld>
            <a:endParaRPr lang="es-ES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196FE9-B0B0-5C4F-8852-53883B57E13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551416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9B67B3-53C9-AA4F-997E-5F50883CCD98}" type="datetimeFigureOut">
              <a:rPr lang="es-ES" smtClean="0"/>
              <a:t>19/01/2024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196FE9-B0B0-5C4F-8852-53883B57E13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990294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9B67B3-53C9-AA4F-997E-5F50883CCD98}" type="datetimeFigureOut">
              <a:rPr lang="es-ES" smtClean="0"/>
              <a:t>19/01/2024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196FE9-B0B0-5C4F-8852-53883B57E13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852068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9B67B3-53C9-AA4F-997E-5F50883CCD98}" type="datetimeFigureOut">
              <a:rPr lang="es-ES" smtClean="0"/>
              <a:t>19/01/2024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196FE9-B0B0-5C4F-8852-53883B57E13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342953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hyperlink" Target="https://bit.ly/2SE89z7" TargetMode="External"/><Relationship Id="rId3" Type="http://schemas.openxmlformats.org/officeDocument/2006/relationships/hyperlink" Target="mailto:atencionmedica@universidadean.edu.co" TargetMode="External"/><Relationship Id="rId7" Type="http://schemas.openxmlformats.org/officeDocument/2006/relationships/hyperlink" Target="mailto:fafceean@universidadean.edu.co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hyperlink" Target="mailto:fing@universidadean.edu.co" TargetMode="External"/><Relationship Id="rId5" Type="http://schemas.openxmlformats.org/officeDocument/2006/relationships/hyperlink" Target="mailto:facultadhumanidades@universidadean.edu.co" TargetMode="External"/><Relationship Id="rId4" Type="http://schemas.openxmlformats.org/officeDocument/2006/relationships/hyperlink" Target="https://universidadean.edu.co/preguntas-frecuentes/proceso-de-validacion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3543405" y="1965420"/>
            <a:ext cx="5600595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32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FECHAS IMPORTANTES</a:t>
            </a:r>
          </a:p>
          <a:p>
            <a:pPr algn="ctr"/>
            <a:r>
              <a:rPr lang="es-ES" sz="20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Circular Semestre 2024 – 1</a:t>
            </a:r>
          </a:p>
          <a:p>
            <a:pPr algn="ctr"/>
            <a:r>
              <a:rPr lang="es-ES" sz="24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Pregrado presencial</a:t>
            </a:r>
          </a:p>
        </p:txBody>
      </p:sp>
    </p:spTree>
    <p:extLst>
      <p:ext uri="{BB962C8B-B14F-4D97-AF65-F5344CB8AC3E}">
        <p14:creationId xmlns:p14="http://schemas.microsoft.com/office/powerpoint/2010/main" val="32110970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779873" y="96609"/>
            <a:ext cx="686020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s-CO" sz="1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INFORMACIÓN IMPORTANTE</a:t>
            </a:r>
          </a:p>
          <a:p>
            <a:pPr algn="just"/>
            <a:endParaRPr lang="es-CO" sz="1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lvl="0" algn="just"/>
            <a:r>
              <a:rPr lang="es-CO" sz="1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Damos la bienvenida al inicio de actividades para el segundo semestre de 2024-1. A continuación relacionamos información para tener en cuenta.</a:t>
            </a:r>
          </a:p>
          <a:p>
            <a:pPr lvl="0" algn="just"/>
            <a:endParaRPr lang="es-CO" sz="10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28600" lvl="0" indent="-228600" algn="just">
              <a:buAutoNum type="arabicPeriod"/>
            </a:pPr>
            <a:r>
              <a:rPr lang="es-CO" sz="1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Calendario académico</a:t>
            </a:r>
            <a:endParaRPr lang="es-ES" sz="1200" dirty="0"/>
          </a:p>
        </p:txBody>
      </p:sp>
      <p:graphicFrame>
        <p:nvGraphicFramePr>
          <p:cNvPr id="4" name="Tabla 7">
            <a:extLst>
              <a:ext uri="{FF2B5EF4-FFF2-40B4-BE49-F238E27FC236}">
                <a16:creationId xmlns:a16="http://schemas.microsoft.com/office/drawing/2014/main" id="{1ACAA164-4034-4A03-9DFA-BB9E8DC1218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44889093"/>
              </p:ext>
            </p:extLst>
          </p:nvPr>
        </p:nvGraphicFramePr>
        <p:xfrm>
          <a:off x="779874" y="1285094"/>
          <a:ext cx="6860209" cy="181864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764209">
                  <a:extLst>
                    <a:ext uri="{9D8B030D-6E8A-4147-A177-3AD203B41FA5}">
                      <a16:colId xmlns:a16="http://schemas.microsoft.com/office/drawing/2014/main" val="2835279157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4149568624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3537142040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3723043942"/>
                    </a:ext>
                  </a:extLst>
                </a:gridCol>
              </a:tblGrid>
              <a:tr h="191788">
                <a:tc rowSpan="5">
                  <a:txBody>
                    <a:bodyPr/>
                    <a:lstStyle/>
                    <a:p>
                      <a:pPr algn="ctr"/>
                      <a:endParaRPr lang="es-ES" sz="2000" dirty="0"/>
                    </a:p>
                    <a:p>
                      <a:pPr algn="ctr"/>
                      <a:endParaRPr lang="es-CO" sz="2000" dirty="0"/>
                    </a:p>
                    <a:p>
                      <a:pPr algn="ctr"/>
                      <a:r>
                        <a:rPr lang="es-CO" sz="2000" dirty="0"/>
                        <a:t>C1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dirty="0"/>
                        <a:t>ACTIVIDAD</a:t>
                      </a:r>
                      <a:endParaRPr lang="es-CO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dirty="0"/>
                        <a:t>FECHA INICIO</a:t>
                      </a:r>
                      <a:endParaRPr lang="es-CO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dirty="0"/>
                        <a:t>FECHA FINAL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31335557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pPr algn="ctr"/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b="1" dirty="0"/>
                        <a:t>C1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dirty="0"/>
                        <a:t>05 de Feb</a:t>
                      </a:r>
                      <a:endParaRPr lang="es-CO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dirty="0"/>
                        <a:t>12 de Abr</a:t>
                      </a:r>
                      <a:endParaRPr lang="es-CO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92021926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pPr algn="ctr"/>
                      <a:endParaRPr lang="es-C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dirty="0"/>
                        <a:t>Retiro Unidades</a:t>
                      </a:r>
                      <a:endParaRPr lang="es-CO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dirty="0"/>
                        <a:t>05 de Feb</a:t>
                      </a:r>
                      <a:endParaRPr lang="es-CO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dirty="0"/>
                        <a:t>06 de Mar</a:t>
                      </a:r>
                      <a:endParaRPr lang="es-CO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7587266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pPr algn="ctr"/>
                      <a:endParaRPr lang="es-C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dirty="0"/>
                        <a:t>Pruebas Objetivas</a:t>
                      </a:r>
                      <a:endParaRPr lang="es-CO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dirty="0"/>
                        <a:t>08 de Abr</a:t>
                      </a:r>
                      <a:endParaRPr lang="es-CO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dirty="0"/>
                        <a:t>12 de Abr</a:t>
                      </a:r>
                      <a:endParaRPr lang="es-CO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06897315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pPr algn="ctr"/>
                      <a:endParaRPr lang="es-C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dirty="0"/>
                        <a:t>Reporte Notas</a:t>
                      </a:r>
                      <a:endParaRPr lang="es-CO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dirty="0"/>
                        <a:t>12 de Abr</a:t>
                      </a:r>
                      <a:endParaRPr lang="es-CO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dirty="0"/>
                        <a:t>18 de Abr</a:t>
                      </a:r>
                      <a:endParaRPr lang="es-CO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53017320"/>
                  </a:ext>
                </a:extLst>
              </a:tr>
            </a:tbl>
          </a:graphicData>
        </a:graphic>
      </p:graphicFrame>
      <p:graphicFrame>
        <p:nvGraphicFramePr>
          <p:cNvPr id="5" name="Tabla 7">
            <a:extLst>
              <a:ext uri="{FF2B5EF4-FFF2-40B4-BE49-F238E27FC236}">
                <a16:creationId xmlns:a16="http://schemas.microsoft.com/office/drawing/2014/main" id="{B97EFB15-52EA-48B9-A443-9E8FFDBFB80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14638593"/>
              </p:ext>
            </p:extLst>
          </p:nvPr>
        </p:nvGraphicFramePr>
        <p:xfrm>
          <a:off x="779874" y="3198009"/>
          <a:ext cx="6865526" cy="181864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763176">
                  <a:extLst>
                    <a:ext uri="{9D8B030D-6E8A-4147-A177-3AD203B41FA5}">
                      <a16:colId xmlns:a16="http://schemas.microsoft.com/office/drawing/2014/main" val="1946464495"/>
                    </a:ext>
                  </a:extLst>
                </a:gridCol>
                <a:gridCol w="2038350">
                  <a:extLst>
                    <a:ext uri="{9D8B030D-6E8A-4147-A177-3AD203B41FA5}">
                      <a16:colId xmlns:a16="http://schemas.microsoft.com/office/drawing/2014/main" val="4149568624"/>
                    </a:ext>
                  </a:extLst>
                </a:gridCol>
                <a:gridCol w="2025650">
                  <a:extLst>
                    <a:ext uri="{9D8B030D-6E8A-4147-A177-3AD203B41FA5}">
                      <a16:colId xmlns:a16="http://schemas.microsoft.com/office/drawing/2014/main" val="3537142040"/>
                    </a:ext>
                  </a:extLst>
                </a:gridCol>
                <a:gridCol w="2038350">
                  <a:extLst>
                    <a:ext uri="{9D8B030D-6E8A-4147-A177-3AD203B41FA5}">
                      <a16:colId xmlns:a16="http://schemas.microsoft.com/office/drawing/2014/main" val="3723043942"/>
                    </a:ext>
                  </a:extLst>
                </a:gridCol>
              </a:tblGrid>
              <a:tr h="151444">
                <a:tc rowSpan="5">
                  <a:txBody>
                    <a:bodyPr/>
                    <a:lstStyle/>
                    <a:p>
                      <a:pPr algn="ctr"/>
                      <a:endParaRPr lang="es-ES" sz="1800" dirty="0"/>
                    </a:p>
                    <a:p>
                      <a:pPr algn="ctr"/>
                      <a:endParaRPr lang="es-CO" sz="1600" dirty="0"/>
                    </a:p>
                    <a:p>
                      <a:pPr algn="ctr"/>
                      <a:r>
                        <a:rPr lang="es-CO" sz="2000" dirty="0"/>
                        <a:t>C2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dirty="0"/>
                        <a:t>ACTIVIDAD</a:t>
                      </a:r>
                      <a:endParaRPr lang="es-CO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dirty="0"/>
                        <a:t>FECHA INICIO</a:t>
                      </a:r>
                      <a:endParaRPr lang="es-CO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dirty="0"/>
                        <a:t>FECHA FINAL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231335557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pPr algn="ctr"/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b="1" dirty="0"/>
                        <a:t>C2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dirty="0"/>
                        <a:t>15 de Abr</a:t>
                      </a:r>
                      <a:endParaRPr lang="es-CO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dirty="0"/>
                        <a:t>14 de Jun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992021926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pPr algn="ctr"/>
                      <a:endParaRPr lang="es-C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dirty="0"/>
                        <a:t>Retiro Unidades</a:t>
                      </a:r>
                      <a:endParaRPr lang="es-CO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dirty="0"/>
                        <a:t>15 de Abr</a:t>
                      </a:r>
                      <a:endParaRPr lang="es-CO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dirty="0"/>
                        <a:t>16 de May</a:t>
                      </a:r>
                      <a:endParaRPr lang="es-CO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07587266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pPr algn="ctr"/>
                      <a:endParaRPr lang="es-C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dirty="0"/>
                        <a:t>Pruebas Objetivas</a:t>
                      </a:r>
                      <a:endParaRPr lang="es-CO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dirty="0"/>
                        <a:t>10 de Jun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dirty="0"/>
                        <a:t>14 de Jun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006897315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pPr algn="ctr"/>
                      <a:endParaRPr lang="es-C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dirty="0"/>
                        <a:t>Reporte de Notas</a:t>
                      </a:r>
                      <a:endParaRPr lang="es-CO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dirty="0"/>
                        <a:t>14 de Jun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dirty="0"/>
                        <a:t>20 de Jun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95301732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2960092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/>
          <p:cNvSpPr txBox="1"/>
          <p:nvPr/>
        </p:nvSpPr>
        <p:spPr>
          <a:xfrm>
            <a:off x="305421" y="282385"/>
            <a:ext cx="7456345" cy="22313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/>
            <a:r>
              <a:rPr lang="es-CO" sz="1200" b="1" dirty="0">
                <a:latin typeface="Arial" panose="020B0604020202020204" pitchFamily="34" charset="0"/>
                <a:cs typeface="Arial" panose="020B0604020202020204" pitchFamily="34" charset="0"/>
              </a:rPr>
              <a:t>2. Incapacidades:</a:t>
            </a:r>
            <a:endParaRPr lang="es-CO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es-CO" sz="1200" dirty="0">
                <a:latin typeface="Arial" panose="020B0604020202020204" pitchFamily="34" charset="0"/>
                <a:cs typeface="Arial" panose="020B0604020202020204" pitchFamily="34" charset="0"/>
              </a:rPr>
              <a:t>Las incapacidades médicas se deben entregar al servicio médico </a:t>
            </a:r>
            <a:r>
              <a:rPr lang="es-CO" sz="1200" dirty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atencionmedica@universidadean.edu.co</a:t>
            </a:r>
            <a:r>
              <a:rPr lang="es-CO" sz="1200" dirty="0">
                <a:latin typeface="Arial" panose="020B0604020202020204" pitchFamily="34" charset="0"/>
                <a:cs typeface="Arial" panose="020B0604020202020204" pitchFamily="34" charset="0"/>
              </a:rPr>
              <a:t> para su correspondiente validación y posterior entrega a los docentes. Recuerde que la incapacidad mayor a cinco días debe reportarse a la Facultad. </a:t>
            </a:r>
          </a:p>
          <a:p>
            <a:pPr algn="just"/>
            <a:endParaRPr lang="es-CO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es-CO" sz="1200" b="1" dirty="0">
                <a:latin typeface="Arial" panose="020B0604020202020204" pitchFamily="34" charset="0"/>
                <a:cs typeface="Arial" panose="020B0604020202020204" pitchFamily="34" charset="0"/>
              </a:rPr>
              <a:t>3. Solicitud modalidad diferente y/o examen de validación:</a:t>
            </a:r>
            <a:endParaRPr lang="es-CO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es-CO" sz="1200" dirty="0">
                <a:latin typeface="Arial" panose="020B0604020202020204" pitchFamily="34" charset="0"/>
                <a:cs typeface="Arial" panose="020B0604020202020204" pitchFamily="34" charset="0"/>
              </a:rPr>
              <a:t>Después de inscribir sus Unidades y generar el pago, puede solicitar la inscripción en modalidad diferente desde su Portal Académico – SAP del 14 de noviembre del 2023 al 05 de enero del 2024.</a:t>
            </a:r>
          </a:p>
          <a:p>
            <a:pPr algn="just"/>
            <a:endParaRPr lang="es-CO" sz="7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es-CO" sz="1200" dirty="0">
                <a:latin typeface="Arial" panose="020B0604020202020204" pitchFamily="34" charset="0"/>
                <a:cs typeface="Arial" panose="020B0604020202020204" pitchFamily="34" charset="0"/>
              </a:rPr>
              <a:t>En caso de requerir la presentación de un examen de validación debe ingresar a su portal académico teniendo en cuenta las fechas establecidas: </a:t>
            </a:r>
            <a:r>
              <a:rPr lang="es-CO" sz="1200" dirty="0"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https://universidadean.edu.co/preguntas-frecuentes/proceso-de-validacion</a:t>
            </a:r>
            <a:r>
              <a:rPr lang="es-CO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98B520A8-83D9-457B-A13E-0234AB99A2C3}"/>
              </a:ext>
            </a:extLst>
          </p:cNvPr>
          <p:cNvSpPr txBox="1"/>
          <p:nvPr/>
        </p:nvSpPr>
        <p:spPr>
          <a:xfrm>
            <a:off x="305421" y="2555828"/>
            <a:ext cx="733938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200" b="1" dirty="0">
                <a:latin typeface="Arial" panose="020B0604020202020204" pitchFamily="34" charset="0"/>
                <a:cs typeface="Arial" panose="020B0604020202020204" pitchFamily="34" charset="0"/>
              </a:rPr>
              <a:t>4. Equipo de Facultades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s-CO" sz="1200" dirty="0">
                <a:latin typeface="Arial" panose="020B0604020202020204" pitchFamily="34" charset="0"/>
                <a:cs typeface="Arial" panose="020B0604020202020204" pitchFamily="34" charset="0"/>
              </a:rPr>
              <a:t>Facultad de Humanidades y Ciencias Sociales: </a:t>
            </a:r>
            <a:r>
              <a:rPr lang="es-CO" sz="1200" dirty="0">
                <a:latin typeface="Arial" panose="020B0604020202020204" pitchFamily="34" charset="0"/>
                <a:cs typeface="Arial" panose="020B0604020202020204" pitchFamily="34" charset="0"/>
                <a:hlinkClick r:id="rId5"/>
              </a:rPr>
              <a:t>facultadhumanidades@universidadean.edu.co</a:t>
            </a:r>
            <a:r>
              <a:rPr lang="es-CO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s-CO" sz="1200" dirty="0">
                <a:latin typeface="Arial" panose="020B0604020202020204" pitchFamily="34" charset="0"/>
                <a:cs typeface="Arial" panose="020B0604020202020204" pitchFamily="34" charset="0"/>
              </a:rPr>
              <a:t>Facultad de Ingeniería: </a:t>
            </a:r>
            <a:r>
              <a:rPr lang="es-CO" sz="1200" dirty="0">
                <a:latin typeface="Arial" panose="020B0604020202020204" pitchFamily="34" charset="0"/>
                <a:cs typeface="Arial" panose="020B0604020202020204" pitchFamily="34" charset="0"/>
                <a:hlinkClick r:id="rId6"/>
              </a:rPr>
              <a:t>fing@universidadean.edu.co</a:t>
            </a:r>
            <a:r>
              <a:rPr lang="es-CO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s-CO" sz="1200" dirty="0">
                <a:latin typeface="Arial" panose="020B0604020202020204" pitchFamily="34" charset="0"/>
                <a:cs typeface="Arial" panose="020B0604020202020204" pitchFamily="34" charset="0"/>
              </a:rPr>
              <a:t>Facultad de Administración, Finanzas y Ciencias Económicas: </a:t>
            </a:r>
            <a:r>
              <a:rPr lang="es-CO" sz="1200" dirty="0"/>
              <a:t> </a:t>
            </a:r>
            <a:r>
              <a:rPr lang="es-CO" sz="1200" dirty="0">
                <a:effectLst/>
                <a:latin typeface="Arial" panose="020B0604020202020204" pitchFamily="34" charset="0"/>
                <a:cs typeface="Arial" panose="020B0604020202020204" pitchFamily="34" charset="0"/>
                <a:hlinkClick r:id="rId7" tooltip="mailto:fafceean@universidadean.edu.co"/>
              </a:rPr>
              <a:t>fafceean@universidadean.edu.co</a:t>
            </a:r>
            <a:endParaRPr lang="es-CO" sz="1200" dirty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s-CO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s-CO" sz="1200" b="1" dirty="0">
                <a:latin typeface="Arial" panose="020B0604020202020204" pitchFamily="34" charset="0"/>
                <a:cs typeface="Arial" panose="020B0604020202020204" pitchFamily="34" charset="0"/>
              </a:rPr>
              <a:t>5. Atención Salas Teams:</a:t>
            </a:r>
          </a:p>
          <a:p>
            <a:r>
              <a:rPr lang="es-CO" sz="1200" dirty="0">
                <a:latin typeface="Arial" panose="020B0604020202020204" pitchFamily="34" charset="0"/>
                <a:cs typeface="Arial" panose="020B0604020202020204" pitchFamily="34" charset="0"/>
              </a:rPr>
              <a:t>La Sala Integral de Facultades tiene horario de atención de lunes a viernes de 7 a.m. a 7 p.m. jornada continua y sábados de 8:00 a 1:00 p.m. en el siguiente enlace:</a:t>
            </a:r>
          </a:p>
        </p:txBody>
      </p:sp>
      <p:graphicFrame>
        <p:nvGraphicFramePr>
          <p:cNvPr id="2" name="Tabla 1">
            <a:extLst>
              <a:ext uri="{FF2B5EF4-FFF2-40B4-BE49-F238E27FC236}">
                <a16:creationId xmlns:a16="http://schemas.microsoft.com/office/drawing/2014/main" id="{473E8395-7092-0922-95E5-B258870FEE3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23627425"/>
              </p:ext>
            </p:extLst>
          </p:nvPr>
        </p:nvGraphicFramePr>
        <p:xfrm>
          <a:off x="419463" y="4259216"/>
          <a:ext cx="7144377" cy="673123"/>
        </p:xfrm>
        <a:graphic>
          <a:graphicData uri="http://schemas.openxmlformats.org/drawingml/2006/table">
            <a:tbl>
              <a:tblPr firstRow="1" firstCol="1">
                <a:tableStyleId>{35758FB7-9AC5-4552-8A53-C91805E547FA}</a:tableStyleId>
              </a:tblPr>
              <a:tblGrid>
                <a:gridCol w="4079046">
                  <a:extLst>
                    <a:ext uri="{9D8B030D-6E8A-4147-A177-3AD203B41FA5}">
                      <a16:colId xmlns:a16="http://schemas.microsoft.com/office/drawing/2014/main" val="2291743189"/>
                    </a:ext>
                  </a:extLst>
                </a:gridCol>
                <a:gridCol w="3065331">
                  <a:extLst>
                    <a:ext uri="{9D8B030D-6E8A-4147-A177-3AD203B41FA5}">
                      <a16:colId xmlns:a16="http://schemas.microsoft.com/office/drawing/2014/main" val="1675870516"/>
                    </a:ext>
                  </a:extLst>
                </a:gridCol>
              </a:tblGrid>
              <a:tr h="21802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1100" b="1" u="sng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FACULTAD</a:t>
                      </a:r>
                      <a:endParaRPr lang="es-CO" sz="1100" b="1" u="sng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1100" b="1" u="sng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LINK DE ACCESO</a:t>
                      </a:r>
                      <a:endParaRPr lang="es-CO" sz="1100" b="1" u="sng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752404855"/>
                  </a:ext>
                </a:extLst>
              </a:tr>
              <a:tr h="45509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1200" dirty="0"/>
                        <a:t>SALA DE ATENCIÓN INTEGRAL FACULTADES / UNIDAD ACADÉMICA</a:t>
                      </a:r>
                      <a:endParaRPr lang="es-CO" sz="1200" dirty="0"/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1200" b="1" u="sng" dirty="0">
                          <a:effectLst/>
                          <a:hlinkClick r:id="rId8"/>
                        </a:rPr>
                        <a:t>https://bit.ly/2SE89z7</a:t>
                      </a:r>
                      <a:endParaRPr lang="es-CO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19777895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46429445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1794</TotalTime>
  <Words>353</Words>
  <Application>Microsoft Office PowerPoint</Application>
  <PresentationFormat>Presentación en pantalla (16:9)</PresentationFormat>
  <Paragraphs>63</Paragraphs>
  <Slides>3</Slides>
  <Notes>1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3</vt:i4>
      </vt:variant>
    </vt:vector>
  </HeadingPairs>
  <TitlesOfParts>
    <vt:vector size="7" baseType="lpstr">
      <vt:lpstr>Arial</vt:lpstr>
      <vt:lpstr>Calibri</vt:lpstr>
      <vt:lpstr>Tahoma</vt:lpstr>
      <vt:lpstr>Tema de Office</vt:lpstr>
      <vt:lpstr>Presentación de PowerPoint</vt:lpstr>
      <vt:lpstr>Presentación de PowerPoint</vt:lpstr>
      <vt:lpstr>Presentación de PowerPoint</vt:lpstr>
    </vt:vector>
  </TitlesOfParts>
  <Company>UNIVERSIDAD EAN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UNIVERSIDAD EAN</dc:creator>
  <cp:lastModifiedBy>JENIFFER NIKCOLL PAJARITO MENDEZ</cp:lastModifiedBy>
  <cp:revision>85</cp:revision>
  <dcterms:created xsi:type="dcterms:W3CDTF">2018-10-16T22:27:03Z</dcterms:created>
  <dcterms:modified xsi:type="dcterms:W3CDTF">2024-01-19T15:41:14Z</dcterms:modified>
</cp:coreProperties>
</file>