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58" r:id="rId3"/>
    <p:sldId id="264" r:id="rId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FB4"/>
    <a:srgbClr val="D6F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F919A-DA2A-4117-859D-EFB03EBDE4AF}" v="18" dt="2024-01-19T16:27:56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IFFER NIKCOLL PAJARITO MENDEZ" userId="5ef54b58-1305-4430-afc4-d7945bfeacf8" providerId="ADAL" clId="{042F919A-DA2A-4117-859D-EFB03EBDE4AF}"/>
    <pc:docChg chg="undo custSel modSld">
      <pc:chgData name="JENIFFER NIKCOLL PAJARITO MENDEZ" userId="5ef54b58-1305-4430-afc4-d7945bfeacf8" providerId="ADAL" clId="{042F919A-DA2A-4117-859D-EFB03EBDE4AF}" dt="2024-01-19T16:31:04.318" v="241" actId="207"/>
      <pc:docMkLst>
        <pc:docMk/>
      </pc:docMkLst>
      <pc:sldChg chg="modSp mod">
        <pc:chgData name="JENIFFER NIKCOLL PAJARITO MENDEZ" userId="5ef54b58-1305-4430-afc4-d7945bfeacf8" providerId="ADAL" clId="{042F919A-DA2A-4117-859D-EFB03EBDE4AF}" dt="2024-01-19T16:31:04.318" v="241" actId="207"/>
        <pc:sldMkLst>
          <pc:docMk/>
          <pc:sldMk cId="1329600922" sldId="258"/>
        </pc:sldMkLst>
        <pc:spChg chg="mod">
          <ac:chgData name="JENIFFER NIKCOLL PAJARITO MENDEZ" userId="5ef54b58-1305-4430-afc4-d7945bfeacf8" providerId="ADAL" clId="{042F919A-DA2A-4117-859D-EFB03EBDE4AF}" dt="2024-01-19T16:03:08.041" v="7" actId="20577"/>
          <ac:spMkLst>
            <pc:docMk/>
            <pc:sldMk cId="1329600922" sldId="258"/>
            <ac:spMk id="2" creationId="{00000000-0000-0000-0000-000000000000}"/>
          </ac:spMkLst>
        </pc:spChg>
        <pc:graphicFrameChg chg="mod modGraphic">
          <ac:chgData name="JENIFFER NIKCOLL PAJARITO MENDEZ" userId="5ef54b58-1305-4430-afc4-d7945bfeacf8" providerId="ADAL" clId="{042F919A-DA2A-4117-859D-EFB03EBDE4AF}" dt="2024-01-19T16:31:04.318" v="241" actId="207"/>
          <ac:graphicFrameMkLst>
            <pc:docMk/>
            <pc:sldMk cId="1329600922" sldId="258"/>
            <ac:graphicFrameMk id="6" creationId="{CE8C0272-9348-46D7-87EC-E0E4499D7B6F}"/>
          </ac:graphicFrameMkLst>
        </pc:graphicFrameChg>
      </pc:sldChg>
      <pc:sldChg chg="modSp mod">
        <pc:chgData name="JENIFFER NIKCOLL PAJARITO MENDEZ" userId="5ef54b58-1305-4430-afc4-d7945bfeacf8" providerId="ADAL" clId="{042F919A-DA2A-4117-859D-EFB03EBDE4AF}" dt="2024-01-19T16:01:19.375" v="3" actId="20577"/>
        <pc:sldMkLst>
          <pc:docMk/>
          <pc:sldMk cId="3211097071" sldId="260"/>
        </pc:sldMkLst>
        <pc:spChg chg="mod">
          <ac:chgData name="JENIFFER NIKCOLL PAJARITO MENDEZ" userId="5ef54b58-1305-4430-afc4-d7945bfeacf8" providerId="ADAL" clId="{042F919A-DA2A-4117-859D-EFB03EBDE4AF}" dt="2024-01-19T16:01:19.375" v="3" actId="20577"/>
          <ac:spMkLst>
            <pc:docMk/>
            <pc:sldMk cId="3211097071" sldId="260"/>
            <ac:spMk id="2" creationId="{00000000-0000-0000-0000-000000000000}"/>
          </ac:spMkLst>
        </pc:spChg>
      </pc:sldChg>
      <pc:sldChg chg="modSp mod">
        <pc:chgData name="JENIFFER NIKCOLL PAJARITO MENDEZ" userId="5ef54b58-1305-4430-afc4-d7945bfeacf8" providerId="ADAL" clId="{042F919A-DA2A-4117-859D-EFB03EBDE4AF}" dt="2024-01-19T16:29:24.188" v="234" actId="1035"/>
        <pc:sldMkLst>
          <pc:docMk/>
          <pc:sldMk cId="1609647944" sldId="264"/>
        </pc:sldMkLst>
        <pc:spChg chg="mod">
          <ac:chgData name="JENIFFER NIKCOLL PAJARITO MENDEZ" userId="5ef54b58-1305-4430-afc4-d7945bfeacf8" providerId="ADAL" clId="{042F919A-DA2A-4117-859D-EFB03EBDE4AF}" dt="2024-01-19T16:29:04.133" v="222" actId="20577"/>
          <ac:spMkLst>
            <pc:docMk/>
            <pc:sldMk cId="1609647944" sldId="264"/>
            <ac:spMk id="2" creationId="{37DC4031-F15E-AB5C-A9E9-80E23FBB0319}"/>
          </ac:spMkLst>
        </pc:spChg>
        <pc:graphicFrameChg chg="mod">
          <ac:chgData name="JENIFFER NIKCOLL PAJARITO MENDEZ" userId="5ef54b58-1305-4430-afc4-d7945bfeacf8" providerId="ADAL" clId="{042F919A-DA2A-4117-859D-EFB03EBDE4AF}" dt="2024-01-19T16:29:24.188" v="234" actId="1035"/>
          <ac:graphicFrameMkLst>
            <pc:docMk/>
            <pc:sldMk cId="1609647944" sldId="264"/>
            <ac:graphicFrameMk id="5" creationId="{00A6BE60-A50F-4E92-B396-1ACC431E32A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76C10-9E25-4454-8BDE-E680EC6AEF58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42537-F9D9-45CC-98E7-6AC5A327D7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000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42537-F9D9-45CC-98E7-6AC5A327D74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75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fafceean@universidadean.edu.co" TargetMode="External"/><Relationship Id="rId3" Type="http://schemas.openxmlformats.org/officeDocument/2006/relationships/hyperlink" Target="https://bit.ly/2SE89z7" TargetMode="External"/><Relationship Id="rId7" Type="http://schemas.openxmlformats.org/officeDocument/2006/relationships/hyperlink" Target="mailto:fing@universidadean.edu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acultadhumanidades@universidadean.edu.co" TargetMode="External"/><Relationship Id="rId5" Type="http://schemas.openxmlformats.org/officeDocument/2006/relationships/hyperlink" Target="https://universidadean.edu.co/preguntas-frecuentes/proceso-de-validacion" TargetMode="External"/><Relationship Id="rId4" Type="http://schemas.openxmlformats.org/officeDocument/2006/relationships/hyperlink" Target="mailto:atencionmedica@universidadean.edu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74610" y="1940808"/>
            <a:ext cx="56005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FECHAS IMPORTANTES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Circular Semestre 2024 – 1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Posgrado presencial</a:t>
            </a:r>
          </a:p>
        </p:txBody>
      </p:sp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217" y="117875"/>
            <a:ext cx="7365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 IMPORTANTE</a:t>
            </a:r>
          </a:p>
          <a:p>
            <a:pPr algn="just"/>
            <a:endParaRPr lang="es-C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Damos la bienvenida al inicio de actividades para el segundo semestre de 2024-1. A continuación relacionamos información para tener en cuenta.</a:t>
            </a:r>
          </a:p>
          <a:p>
            <a:pPr lvl="0" algn="just"/>
            <a:endParaRPr lang="es-CO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C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Calendario académico</a:t>
            </a:r>
            <a:endParaRPr lang="es-ES" sz="1200" dirty="0"/>
          </a:p>
        </p:txBody>
      </p:sp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CE8C0272-9348-46D7-87EC-E0E4499D7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4914"/>
              </p:ext>
            </p:extLst>
          </p:nvPr>
        </p:nvGraphicFramePr>
        <p:xfrm>
          <a:off x="403201" y="1365675"/>
          <a:ext cx="7333127" cy="36678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67982">
                  <a:extLst>
                    <a:ext uri="{9D8B030D-6E8A-4147-A177-3AD203B41FA5}">
                      <a16:colId xmlns:a16="http://schemas.microsoft.com/office/drawing/2014/main" val="2379698622"/>
                    </a:ext>
                  </a:extLst>
                </a:gridCol>
                <a:gridCol w="1988289">
                  <a:extLst>
                    <a:ext uri="{9D8B030D-6E8A-4147-A177-3AD203B41FA5}">
                      <a16:colId xmlns:a16="http://schemas.microsoft.com/office/drawing/2014/main" val="4149568624"/>
                    </a:ext>
                  </a:extLst>
                </a:gridCol>
                <a:gridCol w="1701214">
                  <a:extLst>
                    <a:ext uri="{9D8B030D-6E8A-4147-A177-3AD203B41FA5}">
                      <a16:colId xmlns:a16="http://schemas.microsoft.com/office/drawing/2014/main" val="3537142040"/>
                    </a:ext>
                  </a:extLst>
                </a:gridCol>
                <a:gridCol w="1775642">
                  <a:extLst>
                    <a:ext uri="{9D8B030D-6E8A-4147-A177-3AD203B41FA5}">
                      <a16:colId xmlns:a16="http://schemas.microsoft.com/office/drawing/2014/main" val="3723043942"/>
                    </a:ext>
                  </a:extLst>
                </a:gridCol>
              </a:tblGrid>
              <a:tr h="216599">
                <a:tc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 marL="68782" marR="68782" marT="34391" marB="3439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9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ACTIVIDAD</a:t>
                      </a:r>
                      <a:endParaRPr lang="es-CO" sz="140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9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FECHA INICIO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9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FECHA FINAL</a:t>
                      </a:r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9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35557"/>
                  </a:ext>
                </a:extLst>
              </a:tr>
              <a:tr h="216599">
                <a:tc rowSpan="3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algn="ctr"/>
                      <a:r>
                        <a:rPr lang="es-ES" sz="1400" b="1" dirty="0"/>
                        <a:t>MÓDULO 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sng" dirty="0"/>
                        <a:t>05 de Feb</a:t>
                      </a:r>
                      <a:r>
                        <a:rPr lang="es-CO" sz="1400" u="sng" dirty="0"/>
                        <a:t> </a:t>
                      </a:r>
                      <a:r>
                        <a:rPr lang="es-CO" sz="1400" b="1" u="sng" dirty="0"/>
                        <a:t>-</a:t>
                      </a:r>
                      <a:r>
                        <a:rPr lang="es-CO" sz="1400" u="sng" dirty="0"/>
                        <a:t> 09 de Mar</a:t>
                      </a:r>
                    </a:p>
                  </a:txBody>
                  <a:tcPr marL="68782" marR="68782" marT="34391" marB="3439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Retiro Unidades</a:t>
                      </a:r>
                      <a:endParaRPr lang="es-CO" sz="140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05 de Feb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24 de Feb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587266"/>
                  </a:ext>
                </a:extLst>
              </a:tr>
              <a:tr h="216599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Pruebas Objetivas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09 de Mar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12 de Mar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897315"/>
                  </a:ext>
                </a:extLst>
              </a:tr>
              <a:tr h="216599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Reporte Notas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09 de Mar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 de Mar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3017320"/>
                  </a:ext>
                </a:extLst>
              </a:tr>
              <a:tr h="216599">
                <a:tc rowSpan="3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/>
                        <a:t>MÓDULO 2</a:t>
                      </a:r>
                    </a:p>
                    <a:p>
                      <a:pPr algn="ctr"/>
                      <a:r>
                        <a:rPr lang="es-ES" sz="1400" u="sng" dirty="0"/>
                        <a:t>11 de Mar </a:t>
                      </a:r>
                      <a:r>
                        <a:rPr lang="es-ES" sz="1400" b="1" u="sng" dirty="0"/>
                        <a:t>–</a:t>
                      </a:r>
                      <a:r>
                        <a:rPr lang="es-ES" sz="1400" u="sng" dirty="0"/>
                        <a:t> 20 de Abr</a:t>
                      </a:r>
                    </a:p>
                  </a:txBody>
                  <a:tcPr marL="68782" marR="68782" marT="34391" marB="3439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Retiro Unidades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11 de Mar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06 de Abr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4448831"/>
                  </a:ext>
                </a:extLst>
              </a:tr>
              <a:tr h="2165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Pruebas Objetivas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20 de Abr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23 de Abr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0625585"/>
                  </a:ext>
                </a:extLst>
              </a:tr>
              <a:tr h="2165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Reporte Notas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20 de Abr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26 de Abr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3732271"/>
                  </a:ext>
                </a:extLst>
              </a:tr>
              <a:tr h="216599">
                <a:tc rowSpan="3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/>
                        <a:t>MÓDULO 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sng" dirty="0"/>
                        <a:t>22 de Abr </a:t>
                      </a:r>
                      <a:r>
                        <a:rPr lang="es-ES" sz="1400" b="1" u="sng" dirty="0"/>
                        <a:t>-</a:t>
                      </a:r>
                      <a:r>
                        <a:rPr lang="es-ES" sz="1400" u="sng" dirty="0"/>
                        <a:t> 25 de May</a:t>
                      </a:r>
                    </a:p>
                  </a:txBody>
                  <a:tcPr marL="68782" marR="68782" marT="34391" marB="3439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Retiro Unidades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22 de Abr</a:t>
                      </a:r>
                      <a:endParaRPr kumimoji="0" lang="es-C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11 de May</a:t>
                      </a:r>
                      <a:endParaRPr kumimoji="0" lang="es-C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757441"/>
                  </a:ext>
                </a:extLst>
              </a:tr>
              <a:tr h="2165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Pruebas Objetivas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 de May</a:t>
                      </a:r>
                      <a:endParaRPr kumimoji="0" lang="es-C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 de May</a:t>
                      </a:r>
                      <a:endParaRPr kumimoji="0" lang="es-C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660839"/>
                  </a:ext>
                </a:extLst>
              </a:tr>
              <a:tr h="2165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Reporte Notas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 de May</a:t>
                      </a:r>
                      <a:endParaRPr kumimoji="0" lang="es-C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 de May</a:t>
                      </a:r>
                      <a:endParaRPr kumimoji="0" lang="es-C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9114654"/>
                  </a:ext>
                </a:extLst>
              </a:tr>
              <a:tr h="219881">
                <a:tc rowSpan="3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/>
                        <a:t>MÓDULO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sng" dirty="0"/>
                        <a:t>27 de May </a:t>
                      </a:r>
                      <a:r>
                        <a:rPr lang="es-ES" sz="1400" b="1" u="sng" dirty="0"/>
                        <a:t>-</a:t>
                      </a:r>
                      <a:r>
                        <a:rPr lang="es-ES" sz="1400" u="sng" dirty="0"/>
                        <a:t> 29 de Jun</a:t>
                      </a:r>
                    </a:p>
                  </a:txBody>
                  <a:tcPr marL="68782" marR="68782" marT="34391" marB="3439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Retiro Unidades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27 de May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 de Jun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878945"/>
                  </a:ext>
                </a:extLst>
              </a:tr>
              <a:tr h="219881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Pruebas Objetivas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29 de Jun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02 de Jul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637297"/>
                  </a:ext>
                </a:extLst>
              </a:tr>
              <a:tr h="22026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Reporte Notas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29 de Jun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 de Jul</a:t>
                      </a:r>
                      <a:endParaRPr lang="es-CO" sz="1400" dirty="0"/>
                    </a:p>
                  </a:txBody>
                  <a:tcPr marL="68782" marR="68782" marT="34391" marB="34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148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0A6BE60-A50F-4E92-B396-1ACC431E3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73882"/>
              </p:ext>
            </p:extLst>
          </p:nvPr>
        </p:nvGraphicFramePr>
        <p:xfrm>
          <a:off x="468237" y="4234241"/>
          <a:ext cx="7144377" cy="739372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4079046">
                  <a:extLst>
                    <a:ext uri="{9D8B030D-6E8A-4147-A177-3AD203B41FA5}">
                      <a16:colId xmlns:a16="http://schemas.microsoft.com/office/drawing/2014/main" val="2291743189"/>
                    </a:ext>
                  </a:extLst>
                </a:gridCol>
                <a:gridCol w="3065331">
                  <a:extLst>
                    <a:ext uri="{9D8B030D-6E8A-4147-A177-3AD203B41FA5}">
                      <a16:colId xmlns:a16="http://schemas.microsoft.com/office/drawing/2014/main" val="1675870516"/>
                    </a:ext>
                  </a:extLst>
                </a:gridCol>
              </a:tblGrid>
              <a:tr h="284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FACULTAD</a:t>
                      </a:r>
                      <a:endParaRPr lang="es-CO" sz="11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 DE ACCESO</a:t>
                      </a:r>
                      <a:endParaRPr lang="es-CO" sz="11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404855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/>
                        <a:t>SALA DE ATENCIÓN INTEGRAL FACULTADES / UNIDAD ACADÉMICA</a:t>
                      </a:r>
                      <a:endParaRPr lang="es-CO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u="sng" dirty="0">
                          <a:effectLst/>
                          <a:hlinkClick r:id="rId3"/>
                        </a:rPr>
                        <a:t>https://bit.ly/2SE89z7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77895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7DC4031-F15E-AB5C-A9E9-80E23FBB0319}"/>
              </a:ext>
            </a:extLst>
          </p:cNvPr>
          <p:cNvSpPr txBox="1"/>
          <p:nvPr/>
        </p:nvSpPr>
        <p:spPr>
          <a:xfrm>
            <a:off x="305421" y="261119"/>
            <a:ext cx="745634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2. Incapacidades: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Las incapacidades médicas se deben entregar al servicio médico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atencionmedica@universidadean.edu.co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para su correspondiente validación y posterior entrega a los docentes. Recuerde que la incapacidad mayor a cinco días debe reportarse a la Facultad. </a:t>
            </a: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3. Solicitud modalidad diferente y/o examen de validación: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Después de inscribir sus Unidades y generar el pago, puede solicitar la inscripción en modalidad diferente desde su Portal Académico – SAP del 14 de noviembre del 2023 al 05 de enero del 2024.</a:t>
            </a:r>
          </a:p>
          <a:p>
            <a:pPr algn="just"/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En caso de requerir la presentación de un examen de validación debe ingresar a su portal académico teniendo en cuenta las fechas establecidas: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https://universidadean.edu.co/preguntas-frecuentes/proceso-de-validacion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393240-D60D-4CE8-A45A-F8F09A757D85}"/>
              </a:ext>
            </a:extLst>
          </p:cNvPr>
          <p:cNvSpPr txBox="1"/>
          <p:nvPr/>
        </p:nvSpPr>
        <p:spPr>
          <a:xfrm>
            <a:off x="305419" y="2523929"/>
            <a:ext cx="7339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4. Equipo de Facultades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Humanidades y Ciencias Sociales: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facultadhumanidades@universidadean.edu.co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Ingeniería: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fing@universidadean.edu.co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Administración, Finanzas y Ciencias Económicas:</a:t>
            </a:r>
            <a:r>
              <a:rPr lang="es-CO" sz="1200" dirty="0"/>
              <a:t> </a:t>
            </a:r>
            <a:r>
              <a:rPr lang="es-CO" sz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mailto:fafceean@universidadean.edu.co"/>
              </a:rPr>
              <a:t>fafceean@universidadean.edu.co</a:t>
            </a:r>
            <a:endParaRPr lang="es-CO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5. Atención Salas Teams: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La Sala Integral de Facultades tiene horario de atención de lunes a viernes de 7 a.m. a 7 p.m. jornada continua y sábados de 8:00 a 1:00 p.m. en el siguiente enlace:</a:t>
            </a:r>
          </a:p>
        </p:txBody>
      </p:sp>
    </p:spTree>
    <p:extLst>
      <p:ext uri="{BB962C8B-B14F-4D97-AF65-F5344CB8AC3E}">
        <p14:creationId xmlns:p14="http://schemas.microsoft.com/office/powerpoint/2010/main" val="1609647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415</Words>
  <Application>Microsoft Office PowerPoint</Application>
  <PresentationFormat>Presentación en pantalla (16:9)</PresentationFormat>
  <Paragraphs>78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JENIFFER NIKCOLL PAJARITO MENDEZ</cp:lastModifiedBy>
  <cp:revision>86</cp:revision>
  <dcterms:created xsi:type="dcterms:W3CDTF">2018-10-16T22:27:03Z</dcterms:created>
  <dcterms:modified xsi:type="dcterms:W3CDTF">2024-01-19T16:31:16Z</dcterms:modified>
</cp:coreProperties>
</file>