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Teoría y Comportamiento Organizacional</a:t>
            </a:r>
            <a:endParaRPr lang="es-ES" sz="2400" dirty="0">
              <a:solidFill>
                <a:schemeClr val="bg1"/>
              </a:solidFill>
            </a:endParaRPr>
          </a:p>
        </p:txBody>
      </p:sp>
      <p:pic>
        <p:nvPicPr>
          <p:cNvPr id="7" name="Imagen 6">
            <a:extLst>
              <a:ext uri="{FF2B5EF4-FFF2-40B4-BE49-F238E27FC236}">
                <a16:creationId xmlns:a16="http://schemas.microsoft.com/office/drawing/2014/main" id="{F88662EC-52D0-45F4-BE69-562E6F7A9C40}"/>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903147"/>
            <a:ext cx="7590988" cy="3785652"/>
          </a:xfrm>
          <a:prstGeom prst="rect">
            <a:avLst/>
          </a:prstGeom>
          <a:noFill/>
        </p:spPr>
        <p:txBody>
          <a:bodyPr wrap="square" rtlCol="0">
            <a:spAutoFit/>
          </a:bodyPr>
          <a:lstStyle/>
          <a:p>
            <a:pPr algn="just"/>
            <a:r>
              <a:rPr lang="es-ES" sz="2400" dirty="0"/>
              <a:t>La compañía “Agrícola la montaña”, una empresa mediana del sector agropecuario con sede en Sopó, fue premiada por ser una de las mejores empresas para trabajar en Colombia por su excelente ambiente laboral durante el año 2011.  Sin embargo, por decisión tomada en la última junta directiva, en enero de 2012, se da la instrucción a la gerencia de hacer una reducción del 10% de la nómina del personal operativo, que probablemente afectará el clima laboral con su respectivo efecto en los resultados de la organización.</a:t>
            </a:r>
            <a:endParaRPr lang="es-CO" sz="2400" dirty="0"/>
          </a:p>
        </p:txBody>
      </p:sp>
      <p:pic>
        <p:nvPicPr>
          <p:cNvPr id="5" name="Imagen 4">
            <a:extLst>
              <a:ext uri="{FF2B5EF4-FFF2-40B4-BE49-F238E27FC236}">
                <a16:creationId xmlns:a16="http://schemas.microsoft.com/office/drawing/2014/main" id="{8A787FF1-1F7A-4F4D-84CF-40AA79E7948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Si Ud. es el experto en información de la empresa, para comunicar esta novedad a los empleados con la mayor eficacia utilizará el siguiente canal:</a:t>
            </a:r>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algn="just"/>
            <a:r>
              <a:rPr lang="es-ES" sz="2000"/>
              <a:t>a. Correo electrónico.</a:t>
            </a:r>
          </a:p>
          <a:p>
            <a:pPr algn="just"/>
            <a:r>
              <a:rPr lang="es-ES" sz="2000"/>
              <a:t>b. Carteleras de la empresa.</a:t>
            </a:r>
          </a:p>
          <a:p>
            <a:pPr algn="just"/>
            <a:r>
              <a:rPr lang="es-ES" sz="2000"/>
              <a:t>c. Reunión grupal con directivos.</a:t>
            </a:r>
          </a:p>
          <a:p>
            <a:pPr algn="just"/>
            <a:r>
              <a:rPr lang="es-ES" sz="2000"/>
              <a:t>d. Comunicación cara a cara.</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502E19F6-E792-43C8-BE26-1A5E86D384E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154984"/>
          </a:xfrm>
          <a:prstGeom prst="rect">
            <a:avLst/>
          </a:prstGeom>
          <a:noFill/>
        </p:spPr>
        <p:txBody>
          <a:bodyPr wrap="square" rtlCol="0">
            <a:spAutoFit/>
          </a:bodyPr>
          <a:lstStyle/>
          <a:p>
            <a:pPr algn="just"/>
            <a:r>
              <a:rPr lang="es-ES" sz="2400" dirty="0"/>
              <a:t>Los dueños de un nuevo hotel boutique de 10 habitaciones en Cartagena lo han contratado como consultor empresarial.</a:t>
            </a:r>
          </a:p>
          <a:p>
            <a:pPr algn="just"/>
            <a:r>
              <a:rPr lang="es-ES" sz="2400" dirty="0"/>
              <a:t>Para que la empresa tenga éxito, los empleados del hotel deben concentrarse en dar a los clientes un servicio de máxima calidad. La dificultad radica en concebir una forma de organizar y controlar a los empleados, dado que los dueños son una pareja de esposos quienes manejan la gerencia del hotel con una estructura informal y los dos por su cuenta y con gran iniciativa dan las directrices de operación a todos los empleados del hotel.</a:t>
            </a:r>
          </a:p>
        </p:txBody>
      </p:sp>
      <p:pic>
        <p:nvPicPr>
          <p:cNvPr id="5" name="Imagen 4">
            <a:extLst>
              <a:ext uri="{FF2B5EF4-FFF2-40B4-BE49-F238E27FC236}">
                <a16:creationId xmlns:a16="http://schemas.microsoft.com/office/drawing/2014/main" id="{BE58F463-D026-4605-94BE-79D9443A23D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92652"/>
            <a:ext cx="7590988" cy="1015663"/>
          </a:xfrm>
          <a:prstGeom prst="rect">
            <a:avLst/>
          </a:prstGeom>
          <a:noFill/>
        </p:spPr>
        <p:txBody>
          <a:bodyPr wrap="square" rtlCol="0">
            <a:spAutoFit/>
          </a:bodyPr>
          <a:lstStyle/>
          <a:p>
            <a:pPr algn="just"/>
            <a:r>
              <a:rPr lang="es-ES" sz="2000" dirty="0"/>
              <a:t>Con el fin de organizar y controlar a los empleados Ud. como consultor administrativo del hotel recomendaría en primera instancia a los dueños aplicar uno de los siguientes principios:</a:t>
            </a:r>
            <a:endParaRPr lang="es-CO" sz="2000" dirty="0"/>
          </a:p>
        </p:txBody>
      </p:sp>
      <p:sp>
        <p:nvSpPr>
          <p:cNvPr id="4" name="CuadroTexto 3"/>
          <p:cNvSpPr txBox="1"/>
          <p:nvPr/>
        </p:nvSpPr>
        <p:spPr>
          <a:xfrm>
            <a:off x="238562" y="226469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70196"/>
            <a:ext cx="7590988" cy="1323439"/>
          </a:xfrm>
          <a:prstGeom prst="rect">
            <a:avLst/>
          </a:prstGeom>
          <a:noFill/>
        </p:spPr>
        <p:txBody>
          <a:bodyPr wrap="square" rtlCol="0">
            <a:spAutoFit/>
          </a:bodyPr>
          <a:lstStyle/>
          <a:p>
            <a:pPr algn="just"/>
            <a:r>
              <a:rPr lang="es-ES" sz="2000" dirty="0"/>
              <a:t>a. Principio de disciplina (Fayol).</a:t>
            </a:r>
          </a:p>
          <a:p>
            <a:pPr algn="just"/>
            <a:r>
              <a:rPr lang="es-ES" sz="2000" dirty="0"/>
              <a:t>b. Principio de unidad de mando (Fayol).</a:t>
            </a:r>
          </a:p>
          <a:p>
            <a:pPr algn="just"/>
            <a:r>
              <a:rPr lang="es-ES" sz="2000" dirty="0"/>
              <a:t>c. Principio de adecuación persona-puesto (Taylor).</a:t>
            </a:r>
          </a:p>
          <a:p>
            <a:pPr algn="just"/>
            <a:r>
              <a:rPr lang="es-ES" sz="2000" dirty="0"/>
              <a:t>d. Principio de las relaciones humanas (Elton Mayo).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3C321B0C-533F-4EBF-9651-C3874B84028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F7807-9CDA-4A54-A0A8-22E90CA983B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A4B1194-413D-4F2D-9699-C143E6EEB982}"/>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C58387F-8007-44F0-B5A0-3A116DCEEEA5}"/>
              </a:ext>
            </a:extLst>
          </p:cNvPr>
          <p:cNvPicPr>
            <a:picLocks noChangeAspect="1"/>
          </p:cNvPicPr>
          <p:nvPr/>
        </p:nvPicPr>
        <p:blipFill>
          <a:blip r:embed="rId2"/>
          <a:stretch>
            <a:fillRect/>
          </a:stretch>
        </p:blipFill>
        <p:spPr>
          <a:xfrm>
            <a:off x="-24847" y="1"/>
            <a:ext cx="9168848" cy="5143500"/>
          </a:xfrm>
          <a:prstGeom prst="rect">
            <a:avLst/>
          </a:prstGeom>
        </p:spPr>
      </p:pic>
    </p:spTree>
    <p:extLst>
      <p:ext uri="{BB962C8B-B14F-4D97-AF65-F5344CB8AC3E}">
        <p14:creationId xmlns:p14="http://schemas.microsoft.com/office/powerpoint/2010/main" val="250977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E3CC6B43-CED6-472D-81D2-E65EA6180A7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832812"/>
            <a:ext cx="7590988" cy="3477875"/>
          </a:xfrm>
          <a:prstGeom prst="rect">
            <a:avLst/>
          </a:prstGeom>
          <a:noFill/>
        </p:spPr>
        <p:txBody>
          <a:bodyPr wrap="square" rtlCol="0">
            <a:spAutoFit/>
          </a:bodyPr>
          <a:lstStyle/>
          <a:p>
            <a:pPr algn="just"/>
            <a:r>
              <a:rPr lang="es-ES" sz="2000" dirty="0"/>
              <a:t>La empresa multinacional “FLORANDIA” dedica su actividad a LA COMERCIALIZACIÓN DE ROSAS PARA EL MERCADO INTERNACIONAL.  La empresa cuenta con una Gerencia General, un Director Financiero, un Director Administrativo, un director de producción, un director de RRHH y un director de ventas y mercadeo.  Cada director tiene a cargo un equipo del trabajo y en total suman 10.000 empleados.   En los últimos años la empresa se ha expandido a diferentes zonas del mundo, las cuales están subordinadas a la casa matriz en Colombia, sin embargo, su crecimiento ha sido tan veloz que no tienen una estructura formal y por la falta de control, en la mayoría de las zonas, las ventas se han visto afectadas.</a:t>
            </a:r>
            <a:endParaRPr lang="es-CO" sz="2000" dirty="0"/>
          </a:p>
        </p:txBody>
      </p:sp>
      <p:pic>
        <p:nvPicPr>
          <p:cNvPr id="5" name="Imagen 4">
            <a:extLst>
              <a:ext uri="{FF2B5EF4-FFF2-40B4-BE49-F238E27FC236}">
                <a16:creationId xmlns:a16="http://schemas.microsoft.com/office/drawing/2014/main" id="{4ED079EC-9598-4740-86EF-9C25FA5ED24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Si Ud. fuera nombrado gerente general de "FLORANDIA", el tipo de estructura organizacional que implementaría sería:</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569660"/>
          </a:xfrm>
          <a:prstGeom prst="rect">
            <a:avLst/>
          </a:prstGeom>
          <a:noFill/>
        </p:spPr>
        <p:txBody>
          <a:bodyPr wrap="square" rtlCol="0">
            <a:spAutoFit/>
          </a:bodyPr>
          <a:lstStyle/>
          <a:p>
            <a:r>
              <a:rPr lang="es-CO" sz="2400" dirty="0"/>
              <a:t>a. Funcional.</a:t>
            </a:r>
          </a:p>
          <a:p>
            <a:r>
              <a:rPr lang="es-CO" sz="2400" dirty="0"/>
              <a:t>b. Simple.</a:t>
            </a:r>
          </a:p>
          <a:p>
            <a:r>
              <a:rPr lang="es-CO" sz="2400" dirty="0"/>
              <a:t>c. Divisional.</a:t>
            </a:r>
          </a:p>
          <a:p>
            <a:r>
              <a:rPr lang="es-CO" sz="2400" dirty="0"/>
              <a:t>d. Regional</a:t>
            </a:r>
            <a:r>
              <a:rPr lang="es-CO" dirty="0"/>
              <a:t>.</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90EBF51B-5CED-4479-92DC-CF47EC415FA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884577"/>
            <a:ext cx="7590988" cy="3785652"/>
          </a:xfrm>
          <a:prstGeom prst="rect">
            <a:avLst/>
          </a:prstGeom>
          <a:noFill/>
        </p:spPr>
        <p:txBody>
          <a:bodyPr wrap="square" rtlCol="0">
            <a:spAutoFit/>
          </a:bodyPr>
          <a:lstStyle/>
          <a:p>
            <a:pPr algn="just"/>
            <a:r>
              <a:rPr lang="es-ES" sz="2400" dirty="0"/>
              <a:t>La compañía “Agrícola la montaña”, una empresa mediana del sector agropecuario con sede en Sopó, fue premiada por ser una de las mejores empresas para trabajar en Colombia por su excelente ambiente laboral durante el año 2011.  Sin embargo, por decisión tomada en la última junta directiva, en enero de 2012, se da la instrucción a la gerencia de hacer una reducción del 10% de la nómina del personal operativo, que probablemente afectará el clima laboral con su respectivo efecto en los resultados de la organización.</a:t>
            </a:r>
            <a:endParaRPr lang="es-CO" sz="2400" dirty="0"/>
          </a:p>
        </p:txBody>
      </p:sp>
      <p:pic>
        <p:nvPicPr>
          <p:cNvPr id="5" name="Imagen 4">
            <a:extLst>
              <a:ext uri="{FF2B5EF4-FFF2-40B4-BE49-F238E27FC236}">
                <a16:creationId xmlns:a16="http://schemas.microsoft.com/office/drawing/2014/main" id="{4F87221D-CAD4-4EB3-A0DA-935D6791454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Si es Ud. el gerente de la compañía, qué variable del comportamiento organizacional debería analizar sobre los posibles efectos que pueda tener esta decisión:</a:t>
            </a:r>
            <a:endParaRPr lang="es-CO" sz="2000" dirty="0"/>
          </a:p>
        </p:txBody>
      </p:sp>
      <p:sp>
        <p:nvSpPr>
          <p:cNvPr id="4" name="CuadroTexto 3"/>
          <p:cNvSpPr txBox="1"/>
          <p:nvPr/>
        </p:nvSpPr>
        <p:spPr>
          <a:xfrm>
            <a:off x="238562" y="199252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71217"/>
            <a:ext cx="7590988" cy="1323439"/>
          </a:xfrm>
          <a:prstGeom prst="rect">
            <a:avLst/>
          </a:prstGeom>
          <a:noFill/>
        </p:spPr>
        <p:txBody>
          <a:bodyPr wrap="square" rtlCol="0">
            <a:spAutoFit/>
          </a:bodyPr>
          <a:lstStyle/>
          <a:p>
            <a:pPr algn="just"/>
            <a:r>
              <a:rPr lang="es-ES" sz="2000"/>
              <a:t>a. Productividad de la empresa.</a:t>
            </a:r>
          </a:p>
          <a:p>
            <a:pPr algn="just"/>
            <a:r>
              <a:rPr lang="es-ES" sz="2000"/>
              <a:t>b. Valores de los trabajadores.</a:t>
            </a:r>
          </a:p>
          <a:p>
            <a:pPr algn="just"/>
            <a:r>
              <a:rPr lang="es-ES" sz="2000"/>
              <a:t>c. Habilidades del personal.</a:t>
            </a:r>
          </a:p>
          <a:p>
            <a:pPr algn="just"/>
            <a:r>
              <a:rPr lang="es-ES" sz="2000"/>
              <a:t>d.  Estilo de liderazgo de los jefes.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86DB0C3B-F2FC-4134-A312-758E6F8536B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ES" sz="2000" dirty="0"/>
              <a:t>La compañía “Agrícola la montaña”, una empresa mediana del sector agropecuario con sede en Sopó, fue premiada por ser una de las mejores empresas para trabajar en Colombia por su excelente ambiente laboral durante el año 2011.  Sin embargo, por decisión tomada en la última junta directiva, en enero de 2012, se da la instrucción a la gerencia de hacer una reducción del 10% de la nómina del personal operativo, que probablemente afectará el clima laboral con su respectivo efecto en los resultados de la organización. Ud. es contratado como consultor en comportamiento organizacional para prevenir efectos negativos en el desempeño de los empleados:</a:t>
            </a:r>
            <a:endParaRPr lang="es-CO" sz="2000" dirty="0"/>
          </a:p>
        </p:txBody>
      </p:sp>
      <p:pic>
        <p:nvPicPr>
          <p:cNvPr id="5" name="Imagen 4">
            <a:extLst>
              <a:ext uri="{FF2B5EF4-FFF2-40B4-BE49-F238E27FC236}">
                <a16:creationId xmlns:a16="http://schemas.microsoft.com/office/drawing/2014/main" id="{B9C2AB5B-4253-4518-B1D1-31600156C06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Ud. recomendará a la gerencia como prioritaria asumir la siguiente acción:</a:t>
            </a:r>
            <a:endParaRPr lang="es-CO" sz="2000" dirty="0"/>
          </a:p>
        </p:txBody>
      </p:sp>
      <p:sp>
        <p:nvSpPr>
          <p:cNvPr id="4" name="CuadroTexto 3"/>
          <p:cNvSpPr txBox="1"/>
          <p:nvPr/>
        </p:nvSpPr>
        <p:spPr>
          <a:xfrm>
            <a:off x="238562" y="16020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36915"/>
            <a:ext cx="7590988" cy="2554545"/>
          </a:xfrm>
          <a:prstGeom prst="rect">
            <a:avLst/>
          </a:prstGeom>
          <a:noFill/>
        </p:spPr>
        <p:txBody>
          <a:bodyPr wrap="square" rtlCol="0">
            <a:spAutoFit/>
          </a:bodyPr>
          <a:lstStyle/>
          <a:p>
            <a:pPr algn="just"/>
            <a:r>
              <a:rPr lang="es-ES" sz="2000"/>
              <a:t>a. Mejorar el programa de capacitación para incentivar al personal a través de otros medios.</a:t>
            </a:r>
          </a:p>
          <a:p>
            <a:pPr algn="just"/>
            <a:r>
              <a:rPr lang="es-ES" sz="2000"/>
              <a:t>b. Mejorar el programa de bienestar a los empleados para compensar los efectos de la decisión.</a:t>
            </a:r>
          </a:p>
          <a:p>
            <a:pPr algn="just"/>
            <a:r>
              <a:rPr lang="es-ES" sz="2000"/>
              <a:t>c. Reunión con el personal operativo para explicar las razones y plantear nuevos retos del área.</a:t>
            </a:r>
          </a:p>
          <a:p>
            <a:pPr algn="just"/>
            <a:r>
              <a:rPr lang="es-ES" sz="2000"/>
              <a:t>d. Mejora de salarios de los empleados para prevenir la desmotivación general del personal.</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B0EE13F-C8EE-4C40-8DBD-A5EE4A38B47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987</Words>
  <Application>Microsoft Office PowerPoint</Application>
  <PresentationFormat>Presentación en pantalla (16:9)</PresentationFormat>
  <Paragraphs>62</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2022-01-11T19:59:20Z</dcterms:modified>
</cp:coreProperties>
</file>