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Teorías Administrativas y Organizacionales</a:t>
            </a:r>
            <a:endParaRPr lang="es-ES" sz="2400" dirty="0">
              <a:solidFill>
                <a:schemeClr val="bg1"/>
              </a:solidFill>
            </a:endParaRPr>
          </a:p>
        </p:txBody>
      </p:sp>
      <p:pic>
        <p:nvPicPr>
          <p:cNvPr id="7" name="Imagen 6">
            <a:extLst>
              <a:ext uri="{FF2B5EF4-FFF2-40B4-BE49-F238E27FC236}">
                <a16:creationId xmlns:a16="http://schemas.microsoft.com/office/drawing/2014/main" id="{5AEB3611-BE49-44A5-90B9-1B3F04501E1A}"/>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Las organizaciones continuamente buscan mejorar sus procesos y formalizarlos en un conjunto de procedimientos y normas que permitan estandarizar las acciones y decisiones ante situaciones similares. Adicionalmente debe reconocerse una autoridad que pueda hacer exigibles los productos esperados. Este modelo de administración fue llamado burocrático por Max Weber, quien adicionalmente planteó que para lograr un efectivo control de este modo de organización debe existir dominación racional por parte de una autoridad legal. </a:t>
            </a:r>
          </a:p>
        </p:txBody>
      </p:sp>
      <p:pic>
        <p:nvPicPr>
          <p:cNvPr id="5" name="Imagen 4">
            <a:extLst>
              <a:ext uri="{FF2B5EF4-FFF2-40B4-BE49-F238E27FC236}">
                <a16:creationId xmlns:a16="http://schemas.microsoft.com/office/drawing/2014/main" id="{A118CEFA-4F67-4EDD-9CE1-C918611172AA}"/>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Bajo este modelo las relaciones entre los individuos se construyen necesariamente en el marco de: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r>
              <a:rPr lang="es-CO" sz="2000" dirty="0"/>
              <a:t>a. Las tradiciones.</a:t>
            </a:r>
          </a:p>
          <a:p>
            <a:r>
              <a:rPr lang="es-CO" sz="2000" dirty="0"/>
              <a:t>b. Las instituciones.</a:t>
            </a:r>
          </a:p>
          <a:p>
            <a:r>
              <a:rPr lang="es-CO" sz="2000" dirty="0"/>
              <a:t>c. El sistema de valores.</a:t>
            </a:r>
          </a:p>
          <a:p>
            <a:r>
              <a:rPr lang="es-CO" sz="2000" dirty="0"/>
              <a:t>d. El liderazgo.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6B1EA7F3-228A-4350-B66C-5D6D07B35045}"/>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5105"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Uno de los objetivos de la Escuela de la Administración Científica es propender por un aumento de la producción por unidad de esfuerzo generado. Para ello se formularon diversas estrategias relacionadas con el quehacer del obrero, entre ellas el pasar del aprendizaje por observación al aprendizaje por enseñanza, la división del trabajo y la selección científica del trabajador. </a:t>
            </a:r>
          </a:p>
        </p:txBody>
      </p:sp>
      <p:pic>
        <p:nvPicPr>
          <p:cNvPr id="5" name="Imagen 4">
            <a:extLst>
              <a:ext uri="{FF2B5EF4-FFF2-40B4-BE49-F238E27FC236}">
                <a16:creationId xmlns:a16="http://schemas.microsoft.com/office/drawing/2014/main" id="{1D5EFEB0-68B2-4A9F-B0A4-BFAB58BAEA4A}"/>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47862"/>
            <a:ext cx="7590988" cy="400110"/>
          </a:xfrm>
          <a:prstGeom prst="rect">
            <a:avLst/>
          </a:prstGeom>
          <a:noFill/>
        </p:spPr>
        <p:txBody>
          <a:bodyPr wrap="square" rtlCol="0">
            <a:spAutoFit/>
          </a:bodyPr>
          <a:lstStyle/>
          <a:p>
            <a:r>
              <a:rPr lang="es-CO" sz="2000" dirty="0"/>
              <a:t>Estas acciones trajeron como principal consecuencia para el trabajador:</a:t>
            </a:r>
          </a:p>
        </p:txBody>
      </p:sp>
      <p:sp>
        <p:nvSpPr>
          <p:cNvPr id="4" name="CuadroTexto 3"/>
          <p:cNvSpPr txBox="1"/>
          <p:nvPr/>
        </p:nvSpPr>
        <p:spPr>
          <a:xfrm>
            <a:off x="238562" y="156944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150066"/>
            <a:ext cx="7590988" cy="1200329"/>
          </a:xfrm>
          <a:prstGeom prst="rect">
            <a:avLst/>
          </a:prstGeom>
          <a:noFill/>
        </p:spPr>
        <p:txBody>
          <a:bodyPr wrap="square" rtlCol="0">
            <a:spAutoFit/>
          </a:bodyPr>
          <a:lstStyle/>
          <a:p>
            <a:r>
              <a:rPr lang="es-CO" dirty="0"/>
              <a:t>a. Mejoras en la calidad y condiciones ergonómicas del trabajo.   </a:t>
            </a:r>
          </a:p>
          <a:p>
            <a:r>
              <a:rPr lang="es-CO" dirty="0"/>
              <a:t>b. Trasladar su responsabilidad por el trabajo a la gerencia.   </a:t>
            </a:r>
          </a:p>
          <a:p>
            <a:r>
              <a:rPr lang="es-CO" dirty="0"/>
              <a:t>c. Ser parte activa en el desarrollo de mejores métodos de trabajo.   </a:t>
            </a:r>
          </a:p>
          <a:p>
            <a:r>
              <a:rPr lang="es-CO" dirty="0"/>
              <a:t>d. El óptimo aprovechamiento de sus conocimientos empíricos.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AAF81545-E2CB-4093-8AF1-700EDFC1AA34}"/>
              </a:ext>
            </a:extLst>
          </p:cNvPr>
          <p:cNvPicPr>
            <a:picLocks noChangeAspect="1"/>
          </p:cNvPicPr>
          <p:nvPr/>
        </p:nvPicPr>
        <p:blipFill>
          <a:blip r:embed="rId3"/>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857C0-F690-4D42-B895-A4E103385F5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9BC0FFD-0D69-4D96-8D18-0137A605D66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27DE6F52-93F2-4111-A011-61E38277BB00}"/>
              </a:ext>
            </a:extLst>
          </p:cNvPr>
          <p:cNvPicPr>
            <a:picLocks noChangeAspect="1"/>
          </p:cNvPicPr>
          <p:nvPr/>
        </p:nvPicPr>
        <p:blipFill>
          <a:blip r:embed="rId2"/>
          <a:stretch>
            <a:fillRect/>
          </a:stretch>
        </p:blipFill>
        <p:spPr>
          <a:xfrm>
            <a:off x="0" y="-1325"/>
            <a:ext cx="9144000" cy="5144826"/>
          </a:xfrm>
          <a:prstGeom prst="rect">
            <a:avLst/>
          </a:prstGeom>
        </p:spPr>
      </p:pic>
    </p:spTree>
    <p:extLst>
      <p:ext uri="{BB962C8B-B14F-4D97-AF65-F5344CB8AC3E}">
        <p14:creationId xmlns:p14="http://schemas.microsoft.com/office/powerpoint/2010/main" val="402742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37D961CF-C50E-437D-9951-4A18E5734AB8}"/>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Una empresa desea proyectar la organización en nuevos mercados. Sin embargo antes de hacerlo, debe conocer que tan preparada se encuentra para asumir este reto. Después de consultarlo con su staff, la gerencia inició el desarrollo de una matriz DOFA.</a:t>
            </a:r>
          </a:p>
        </p:txBody>
      </p:sp>
      <p:pic>
        <p:nvPicPr>
          <p:cNvPr id="5" name="Imagen 4">
            <a:extLst>
              <a:ext uri="{FF2B5EF4-FFF2-40B4-BE49-F238E27FC236}">
                <a16:creationId xmlns:a16="http://schemas.microsoft.com/office/drawing/2014/main" id="{3CFD7CB7-A9A3-42B2-9AAC-1EEBB19B142D}"/>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La matriz DOFA es un buen punto de partida en el desarrollo del propósito de la organización ya que le muestra:</a:t>
            </a:r>
          </a:p>
        </p:txBody>
      </p:sp>
      <p:sp>
        <p:nvSpPr>
          <p:cNvPr id="4" name="CuadroTexto 3"/>
          <p:cNvSpPr txBox="1"/>
          <p:nvPr/>
        </p:nvSpPr>
        <p:spPr>
          <a:xfrm>
            <a:off x="238562" y="177968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47590"/>
            <a:ext cx="7590988" cy="1200329"/>
          </a:xfrm>
          <a:prstGeom prst="rect">
            <a:avLst/>
          </a:prstGeom>
          <a:noFill/>
        </p:spPr>
        <p:txBody>
          <a:bodyPr wrap="square" rtlCol="0">
            <a:spAutoFit/>
          </a:bodyPr>
          <a:lstStyle/>
          <a:p>
            <a:r>
              <a:rPr lang="es-CO" dirty="0"/>
              <a:t>a. Un panorama de alternativas posibles para redefinir el modelo de negocio.</a:t>
            </a:r>
          </a:p>
          <a:p>
            <a:r>
              <a:rPr lang="es-CO" dirty="0"/>
              <a:t>b. La estrategia corporativa a implementar en el corto y mediano plazo.</a:t>
            </a:r>
          </a:p>
          <a:p>
            <a:r>
              <a:rPr lang="es-CO" dirty="0"/>
              <a:t>c. Un análisis de las diferentes fuerzas externas e internas que la afectan.</a:t>
            </a:r>
          </a:p>
          <a:p>
            <a:r>
              <a:rPr lang="es-CO" dirty="0"/>
              <a:t>d. Los resultados de la gestión global durante un período de tiempo.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BD59D2FE-2AF4-4ACF-AF21-67FF636CD038}"/>
              </a:ext>
            </a:extLst>
          </p:cNvPr>
          <p:cNvPicPr>
            <a:picLocks noChangeAspect="1"/>
          </p:cNvPicPr>
          <p:nvPr/>
        </p:nvPicPr>
        <p:blipFill>
          <a:blip r:embed="rId3"/>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Una empresa del sector lácteo se encuentra atravesando serias dificultades, pues a pesar de ocupar una posición dominante en el mercado y ser ampliamente reconocida por sus clientes gracias a la tradición y la calidad de sus productos, presenta graves problemas logísticos en su distribución de producto terminado a nivel nacional y enfrenta la amenaza de un posible ingreso de nuevos y fuertes jugadores en la industria.</a:t>
            </a:r>
          </a:p>
        </p:txBody>
      </p:sp>
      <p:pic>
        <p:nvPicPr>
          <p:cNvPr id="5" name="Imagen 4">
            <a:extLst>
              <a:ext uri="{FF2B5EF4-FFF2-40B4-BE49-F238E27FC236}">
                <a16:creationId xmlns:a16="http://schemas.microsoft.com/office/drawing/2014/main" id="{AD6C5373-E37F-4E4F-BB1C-CB739327FEFF}"/>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87210"/>
            <a:ext cx="7590988" cy="707886"/>
          </a:xfrm>
          <a:prstGeom prst="rect">
            <a:avLst/>
          </a:prstGeom>
          <a:noFill/>
        </p:spPr>
        <p:txBody>
          <a:bodyPr wrap="square" rtlCol="0">
            <a:spAutoFit/>
          </a:bodyPr>
          <a:lstStyle/>
          <a:p>
            <a:r>
              <a:rPr lang="es-CO" sz="2000" dirty="0"/>
              <a:t>Según lo situación planteada, los factores críticos de éxito para esta empresa son:</a:t>
            </a:r>
          </a:p>
        </p:txBody>
      </p:sp>
      <p:sp>
        <p:nvSpPr>
          <p:cNvPr id="4" name="CuadroTexto 3"/>
          <p:cNvSpPr txBox="1"/>
          <p:nvPr/>
        </p:nvSpPr>
        <p:spPr>
          <a:xfrm>
            <a:off x="238562" y="190750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69173"/>
            <a:ext cx="7590988" cy="1200329"/>
          </a:xfrm>
          <a:prstGeom prst="rect">
            <a:avLst/>
          </a:prstGeom>
          <a:noFill/>
        </p:spPr>
        <p:txBody>
          <a:bodyPr wrap="square" rtlCol="0">
            <a:spAutoFit/>
          </a:bodyPr>
          <a:lstStyle/>
          <a:p>
            <a:r>
              <a:rPr lang="es-CO" dirty="0"/>
              <a:t>a. Manejo de la cadena de frío, innovación y reputación.</a:t>
            </a:r>
          </a:p>
          <a:p>
            <a:r>
              <a:rPr lang="es-CO" dirty="0"/>
              <a:t>b. Mercadeo, tecnología productiva y recursos humanos.</a:t>
            </a:r>
          </a:p>
          <a:p>
            <a:r>
              <a:rPr lang="es-CO" dirty="0"/>
              <a:t>c. Responsabilidad social, finanzas y estrategia de precios.</a:t>
            </a:r>
          </a:p>
          <a:p>
            <a:r>
              <a:rPr lang="es-CO" dirty="0"/>
              <a:t>d. Suministro de materiales, tecnología y comercialización.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E37015AD-F754-4BB9-9C1D-4317A4338EF1}"/>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"Ser la organización más creativa del mundo". La anterior es una de las declaraciones de la BBC (British </a:t>
            </a:r>
            <a:r>
              <a:rPr lang="es-CO" sz="2000" dirty="0" err="1"/>
              <a:t>Broadcasting</a:t>
            </a:r>
            <a:r>
              <a:rPr lang="es-CO" sz="2000" dirty="0"/>
              <a:t> </a:t>
            </a:r>
            <a:r>
              <a:rPr lang="es-CO" sz="2000" dirty="0" err="1"/>
              <a:t>Corporation</a:t>
            </a:r>
            <a:r>
              <a:rPr lang="es-CO" sz="2000" dirty="0"/>
              <a:t>), empresa londinense dedicada a prestar servicios de comunicación y de generación de contenidos.</a:t>
            </a:r>
          </a:p>
        </p:txBody>
      </p:sp>
      <p:pic>
        <p:nvPicPr>
          <p:cNvPr id="5" name="Imagen 4">
            <a:extLst>
              <a:ext uri="{FF2B5EF4-FFF2-40B4-BE49-F238E27FC236}">
                <a16:creationId xmlns:a16="http://schemas.microsoft.com/office/drawing/2014/main" id="{1B8E0BD6-5F5D-4BC9-9C1C-916ED90C2AF2}"/>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La anterior declaración posee los elementos necesarios para ser catalogada como:</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r>
              <a:rPr lang="es-CO" sz="2000" dirty="0"/>
              <a:t>a. Indicador estratégico</a:t>
            </a:r>
          </a:p>
          <a:p>
            <a:r>
              <a:rPr lang="es-CO" sz="2000" dirty="0"/>
              <a:t>b. Misión	</a:t>
            </a:r>
          </a:p>
          <a:p>
            <a:r>
              <a:rPr lang="es-CO" sz="2000" dirty="0"/>
              <a:t>c. Principio	</a:t>
            </a:r>
          </a:p>
          <a:p>
            <a:r>
              <a:rPr lang="es-CO" sz="2000" dirty="0"/>
              <a:t>d. Visión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1E755914-461F-466C-A159-5B3F1A2BE01A}"/>
              </a:ext>
            </a:extLst>
          </p:cNvPr>
          <p:cNvPicPr>
            <a:picLocks noChangeAspect="1"/>
          </p:cNvPicPr>
          <p:nvPr/>
        </p:nvPicPr>
        <p:blipFill>
          <a:blip r:embed="rId2"/>
          <a:stretch>
            <a:fillRect/>
          </a:stretch>
        </p:blipFill>
        <p:spPr>
          <a:xfrm>
            <a:off x="8105422" y="4640236"/>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714</Words>
  <Application>Microsoft Office PowerPoint</Application>
  <PresentationFormat>Presentación en pantalla (16:9)</PresentationFormat>
  <Paragraphs>63</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2022-01-13T12:17:54Z</dcterms:modified>
</cp:coreProperties>
</file>