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0" r:id="rId2"/>
    <p:sldId id="258" r:id="rId3"/>
    <p:sldId id="274" r:id="rId4"/>
    <p:sldId id="275" r:id="rId5"/>
    <p:sldId id="276" r:id="rId6"/>
    <p:sldId id="278" r:id="rId7"/>
    <p:sldId id="280" r:id="rId8"/>
    <p:sldId id="281" r:id="rId9"/>
    <p:sldId id="284" r:id="rId10"/>
    <p:sldId id="283" r:id="rId11"/>
    <p:sldId id="285" r:id="rId12"/>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590370"/>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722133"/>
            <a:ext cx="4616694" cy="523220"/>
          </a:xfrm>
          <a:prstGeom prst="rect">
            <a:avLst/>
          </a:prstGeom>
          <a:noFill/>
        </p:spPr>
        <p:txBody>
          <a:bodyPr wrap="square" rtlCol="0">
            <a:spAutoFit/>
          </a:bodyPr>
          <a:lstStyle/>
          <a:p>
            <a:pPr algn="r"/>
            <a:r>
              <a:rPr lang="es-ES" sz="2800" b="1" dirty="0">
                <a:solidFill>
                  <a:schemeClr val="bg1"/>
                </a:solidFill>
              </a:rPr>
              <a:t>Teoría Discursiva</a:t>
            </a:r>
            <a:endParaRPr lang="es-ES" sz="2800" dirty="0">
              <a:solidFill>
                <a:schemeClr val="bg1"/>
              </a:solidFill>
            </a:endParaRPr>
          </a:p>
        </p:txBody>
      </p:sp>
      <p:pic>
        <p:nvPicPr>
          <p:cNvPr id="5" name="Imagen 4">
            <a:extLst>
              <a:ext uri="{FF2B5EF4-FFF2-40B4-BE49-F238E27FC236}">
                <a16:creationId xmlns:a16="http://schemas.microsoft.com/office/drawing/2014/main" id="{E3980CBD-678D-4A82-9BE2-8068CE9F74D2}"/>
              </a:ext>
            </a:extLst>
          </p:cNvPr>
          <p:cNvPicPr>
            <a:picLocks noChangeAspect="1"/>
          </p:cNvPicPr>
          <p:nvPr/>
        </p:nvPicPr>
        <p:blipFill>
          <a:blip r:embed="rId3"/>
          <a:stretch>
            <a:fillRect/>
          </a:stretch>
        </p:blipFill>
        <p:spPr>
          <a:xfrm>
            <a:off x="5734928" y="3875407"/>
            <a:ext cx="3218136" cy="1138980"/>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61881E4-3DD7-4F8F-8E28-5BA96854B3E4}"/>
              </a:ext>
            </a:extLst>
          </p:cNvPr>
          <p:cNvSpPr txBox="1"/>
          <p:nvPr/>
        </p:nvSpPr>
        <p:spPr>
          <a:xfrm>
            <a:off x="592376" y="744468"/>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592376" y="1373954"/>
            <a:ext cx="6906517" cy="2862322"/>
          </a:xfrm>
          <a:prstGeom prst="rect">
            <a:avLst/>
          </a:prstGeom>
          <a:noFill/>
        </p:spPr>
        <p:txBody>
          <a:bodyPr wrap="square" rtlCol="0">
            <a:spAutoFit/>
          </a:bodyPr>
          <a:lstStyle/>
          <a:p>
            <a:pPr algn="just"/>
            <a:r>
              <a:rPr lang="es-ES" dirty="0"/>
              <a:t>a. Se trata de un extranjerismo puesto que en su composición tiene la voz inglesa “zoom”.  </a:t>
            </a:r>
          </a:p>
          <a:p>
            <a:pPr algn="just"/>
            <a:r>
              <a:rPr lang="es-ES" dirty="0"/>
              <a:t>b. Se trata de un préstamo léxico puesto que se retoma la voz inglesa “zoom” y se adapta a una palabra existente del español. </a:t>
            </a:r>
          </a:p>
          <a:p>
            <a:pPr algn="just"/>
            <a:r>
              <a:rPr lang="es-ES" dirty="0"/>
              <a:t>c. Se trata de un neologismo porque es un vocablo que se ha creado para designar una nueva realidad: el festejo de los cumpleaños a través de la plataforma zoom.  </a:t>
            </a:r>
          </a:p>
          <a:p>
            <a:pPr algn="just"/>
            <a:r>
              <a:rPr lang="es-ES" dirty="0"/>
              <a:t>d. Se trata de un barbarismo o calco léxico porque en español ya existe la forma “cumpleaños”, así que según la norma esta nueva etiqueta resulta innecesaria. </a:t>
            </a:r>
            <a:endParaRPr lang="es-CO" dirty="0"/>
          </a:p>
        </p:txBody>
      </p:sp>
      <p:sp>
        <p:nvSpPr>
          <p:cNvPr id="11" name="Rectángulo 10">
            <a:extLst>
              <a:ext uri="{FF2B5EF4-FFF2-40B4-BE49-F238E27FC236}">
                <a16:creationId xmlns:a16="http://schemas.microsoft.com/office/drawing/2014/main" id="{BEA559D7-3059-443E-936D-75BEB74F176B}"/>
              </a:ext>
            </a:extLst>
          </p:cNvPr>
          <p:cNvSpPr/>
          <p:nvPr/>
        </p:nvSpPr>
        <p:spPr>
          <a:xfrm>
            <a:off x="7547566"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c</a:t>
            </a:r>
            <a:endParaRPr lang="es-CO" sz="2000"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243735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04E1B-F964-474A-8C60-2163F90C35C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77223390-A201-4E1C-A3E5-DDB706914F79}"/>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C43A5F81-5A12-41BE-BDAD-573C3EA17091}"/>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187848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7AF4114-B1D6-45B9-876F-62FC49B09654}"/>
              </a:ext>
            </a:extLst>
          </p:cNvPr>
          <p:cNvSpPr txBox="1"/>
          <p:nvPr/>
        </p:nvSpPr>
        <p:spPr>
          <a:xfrm>
            <a:off x="855250" y="1814720"/>
            <a:ext cx="5790763" cy="1107996"/>
          </a:xfrm>
          <a:prstGeom prst="rect">
            <a:avLst/>
          </a:prstGeom>
          <a:noFill/>
        </p:spPr>
        <p:txBody>
          <a:bodyPr wrap="square" rtlCol="0">
            <a:spAutoFit/>
          </a:bodyPr>
          <a:lstStyle/>
          <a:p>
            <a:r>
              <a:rPr lang="es-ES" sz="6600" b="1" dirty="0"/>
              <a:t>Comencemos…</a:t>
            </a:r>
          </a:p>
        </p:txBody>
      </p:sp>
      <p:pic>
        <p:nvPicPr>
          <p:cNvPr id="4" name="Imagen 3">
            <a:extLst>
              <a:ext uri="{FF2B5EF4-FFF2-40B4-BE49-F238E27FC236}">
                <a16:creationId xmlns:a16="http://schemas.microsoft.com/office/drawing/2014/main" id="{332A1AED-253E-4615-BBA2-AE0B1C218F6B}"/>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72167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688185"/>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312104" y="1316284"/>
            <a:ext cx="7495738" cy="3170099"/>
          </a:xfrm>
          <a:prstGeom prst="rect">
            <a:avLst/>
          </a:prstGeom>
          <a:noFill/>
        </p:spPr>
        <p:txBody>
          <a:bodyPr wrap="square" rtlCol="0">
            <a:spAutoFit/>
          </a:bodyPr>
          <a:lstStyle/>
          <a:p>
            <a:pPr algn="just"/>
            <a:r>
              <a:rPr lang="es-ES" sz="2000" dirty="0"/>
              <a:t>El siguiente párrafo fue tomado del entregable de la guía 1, que realizó un equipo de trabajo para el bloque de Teoría Discursiva. Léalo detenidamente:</a:t>
            </a:r>
          </a:p>
          <a:p>
            <a:pPr algn="just"/>
            <a:endParaRPr lang="es-ES" sz="2000" dirty="0"/>
          </a:p>
          <a:p>
            <a:pPr algn="just"/>
            <a:r>
              <a:rPr lang="es-ES" sz="2000" dirty="0"/>
              <a:t>(…) En la lectura se explica que, pragmáticamente hablando, la interpretación de un mensaje no está dado únicamente por su sintaxis u orden de las palabras, sino también por su contexto y circunstancias. Es decir que, según la lengua, los últimos ayudan a decidir entre alternativas de uso o interpretación, como también para explicar los contrastes que se presenten.</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67012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891724"/>
            <a:ext cx="7495738" cy="1323439"/>
          </a:xfrm>
          <a:prstGeom prst="rect">
            <a:avLst/>
          </a:prstGeom>
          <a:noFill/>
        </p:spPr>
        <p:txBody>
          <a:bodyPr wrap="square" rtlCol="0">
            <a:spAutoFit/>
          </a:bodyPr>
          <a:lstStyle/>
          <a:p>
            <a:pPr algn="just"/>
            <a:r>
              <a:rPr lang="es-ES" sz="2000" dirty="0"/>
              <a:t>Suponga que a usted se le solicita revisar si en ese párrafo se evidencian faltas sintácticas que deban atenderse para mejorar la composición textual. ¿En qué aspectos, principalmente, usted recomendaría al equipo de trabajo centrar su atención?: </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2266021"/>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29062" y="2778544"/>
            <a:ext cx="6906517" cy="2031325"/>
          </a:xfrm>
          <a:prstGeom prst="rect">
            <a:avLst/>
          </a:prstGeom>
          <a:noFill/>
        </p:spPr>
        <p:txBody>
          <a:bodyPr wrap="square" rtlCol="0">
            <a:spAutoFit/>
          </a:bodyPr>
          <a:lstStyle/>
          <a:p>
            <a:pPr algn="just"/>
            <a:r>
              <a:rPr lang="es-ES" dirty="0"/>
              <a:t>a. En la discordancia sujeto-verbo y en el uso reiterado de un conector lógico.</a:t>
            </a:r>
          </a:p>
          <a:p>
            <a:pPr algn="just"/>
            <a:r>
              <a:rPr lang="es-ES" dirty="0"/>
              <a:t>b. En la discordancia sustantivo-adjetivo y en el empleo de las preposiciones.</a:t>
            </a:r>
          </a:p>
          <a:p>
            <a:pPr algn="just"/>
            <a:r>
              <a:rPr lang="es-ES" dirty="0"/>
              <a:t>c. En la discordancia sujeto-verbo y en el empleo de las preposiciones. </a:t>
            </a:r>
          </a:p>
          <a:p>
            <a:pPr algn="just"/>
            <a:r>
              <a:rPr lang="es-ES" dirty="0"/>
              <a:t>d. En la discordancia sustantivo-adjetivo y en el uso reiterado de un conector lógico.</a:t>
            </a:r>
          </a:p>
        </p:txBody>
      </p:sp>
      <p:sp>
        <p:nvSpPr>
          <p:cNvPr id="11" name="Rectángulo 10">
            <a:extLst>
              <a:ext uri="{FF2B5EF4-FFF2-40B4-BE49-F238E27FC236}">
                <a16:creationId xmlns:a16="http://schemas.microsoft.com/office/drawing/2014/main" id="{BEA559D7-3059-443E-936D-75BEB74F176B}"/>
              </a:ext>
            </a:extLst>
          </p:cNvPr>
          <p:cNvSpPr/>
          <p:nvPr/>
        </p:nvSpPr>
        <p:spPr>
          <a:xfrm>
            <a:off x="7566232"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457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765697"/>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344001" y="1508560"/>
            <a:ext cx="7495738" cy="2308324"/>
          </a:xfrm>
          <a:prstGeom prst="rect">
            <a:avLst/>
          </a:prstGeom>
          <a:noFill/>
        </p:spPr>
        <p:txBody>
          <a:bodyPr wrap="square" rtlCol="0">
            <a:spAutoFit/>
          </a:bodyPr>
          <a:lstStyle/>
          <a:p>
            <a:r>
              <a:rPr lang="es-CO" dirty="0"/>
              <a:t>El siguiente párrafo fue tomado del entregable de la guía 1, que realizó un equipo de trabajo para el bloque de </a:t>
            </a:r>
            <a:r>
              <a:rPr lang="es-CO" i="1" dirty="0"/>
              <a:t>Teoría Discursiva</a:t>
            </a:r>
            <a:r>
              <a:rPr lang="es-CO" dirty="0"/>
              <a:t>. Léalo detenidamente:</a:t>
            </a:r>
          </a:p>
          <a:p>
            <a:r>
              <a:rPr lang="es-CO" dirty="0"/>
              <a:t> </a:t>
            </a:r>
          </a:p>
          <a:p>
            <a:r>
              <a:rPr lang="es-CO" dirty="0"/>
              <a:t>(…) En la lectura se explica que, pragmáticamente hablando, la interpretación de un mensaje no está dado únicamente por su sintaxis u orden de las palabras, sino también por su contexto y circunstancias. Es decir que, según la lengua, los últimos ayudan a decidir entre alternativas de uso o interpretación, como también para explicar los contrastes que se presenten.</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52839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33115" y="901466"/>
            <a:ext cx="7495738" cy="1200329"/>
          </a:xfrm>
          <a:prstGeom prst="rect">
            <a:avLst/>
          </a:prstGeom>
          <a:noFill/>
        </p:spPr>
        <p:txBody>
          <a:bodyPr wrap="square" rtlCol="0">
            <a:spAutoFit/>
          </a:bodyPr>
          <a:lstStyle/>
          <a:p>
            <a:r>
              <a:rPr lang="es-CO" dirty="0"/>
              <a:t>Suponga que a usted se le solicita revisar si en ese párrafo se evidencian </a:t>
            </a:r>
            <a:r>
              <a:rPr lang="es-CO" i="1" dirty="0"/>
              <a:t>faltas sintácticas</a:t>
            </a:r>
            <a:r>
              <a:rPr lang="es-CO" dirty="0"/>
              <a:t> que deban atenderse para mejorar la composición textual. ¿En qué aspectos, principalmente, usted recomendaría al equipo de trabajo centrar su atención?: </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333115" y="2110085"/>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333115" y="2811254"/>
            <a:ext cx="7495738" cy="1477328"/>
          </a:xfrm>
          <a:prstGeom prst="rect">
            <a:avLst/>
          </a:prstGeom>
          <a:noFill/>
        </p:spPr>
        <p:txBody>
          <a:bodyPr wrap="square" rtlCol="0">
            <a:spAutoFit/>
          </a:bodyPr>
          <a:lstStyle/>
          <a:p>
            <a:pPr algn="just"/>
            <a:r>
              <a:rPr lang="es-ES" dirty="0"/>
              <a:t>a. En la discordancia sujeto-verbo y en el uso reiterado de un conector lógico.</a:t>
            </a:r>
          </a:p>
          <a:p>
            <a:pPr algn="just"/>
            <a:r>
              <a:rPr lang="es-ES" dirty="0"/>
              <a:t>b. En la discordancia sustantivo-adjetivo y en el empleo de las preposiciones.</a:t>
            </a:r>
          </a:p>
          <a:p>
            <a:pPr algn="just"/>
            <a:r>
              <a:rPr lang="es-ES" dirty="0"/>
              <a:t>c. En la discordancia sujeto-verbo y en el empleo de las preposiciones. </a:t>
            </a:r>
          </a:p>
          <a:p>
            <a:pPr algn="just"/>
            <a:r>
              <a:rPr lang="es-ES" dirty="0"/>
              <a:t>d. En la discordancia sustantivo-adjetivo y en el uso reiterado de un conector lógico.</a:t>
            </a:r>
          </a:p>
        </p:txBody>
      </p:sp>
      <p:sp>
        <p:nvSpPr>
          <p:cNvPr id="11" name="Rectángulo 10">
            <a:extLst>
              <a:ext uri="{FF2B5EF4-FFF2-40B4-BE49-F238E27FC236}">
                <a16:creationId xmlns:a16="http://schemas.microsoft.com/office/drawing/2014/main" id="{BEA559D7-3059-443E-936D-75BEB74F176B}"/>
              </a:ext>
            </a:extLst>
          </p:cNvPr>
          <p:cNvSpPr/>
          <p:nvPr/>
        </p:nvSpPr>
        <p:spPr>
          <a:xfrm>
            <a:off x="7518959"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sz="2800"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1237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408052"/>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333368" y="1252489"/>
            <a:ext cx="7495738" cy="1754326"/>
          </a:xfrm>
          <a:prstGeom prst="rect">
            <a:avLst/>
          </a:prstGeom>
          <a:noFill/>
        </p:spPr>
        <p:txBody>
          <a:bodyPr wrap="square" rtlCol="0">
            <a:spAutoFit/>
          </a:bodyPr>
          <a:lstStyle/>
          <a:p>
            <a:pPr algn="just"/>
            <a:r>
              <a:rPr lang="es-CO" dirty="0"/>
              <a:t>Las transformaciones sociales, culturales y tecnológicas provocan que las lenguas cambien con el paso del tiempo y que, por tanto, surja la necesidad de incorporar nuevas palabras para poder etiquetar esas cosas y realidades que se introducen en la vida diaria. La pandemia del covid-19, por ejemplo, trajo consigo una explosión de nuevos vocablos y dejó ver la creatividad léxica del español.</a:t>
            </a:r>
            <a:endParaRPr lang="es-ES" sz="2000" dirty="0"/>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54869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408052"/>
            <a:ext cx="4616694" cy="461665"/>
          </a:xfrm>
          <a:prstGeom prst="rect">
            <a:avLst/>
          </a:prstGeom>
          <a:noFill/>
        </p:spPr>
        <p:txBody>
          <a:bodyPr wrap="square" rtlCol="0">
            <a:spAutoFit/>
          </a:bodyPr>
          <a:lstStyle/>
          <a:p>
            <a:r>
              <a:rPr lang="es-ES" sz="2400" b="1" dirty="0"/>
              <a:t>3. Enunciado </a:t>
            </a:r>
          </a:p>
        </p:txBody>
      </p:sp>
      <p:sp>
        <p:nvSpPr>
          <p:cNvPr id="3" name="CuadroTexto 2"/>
          <p:cNvSpPr txBox="1"/>
          <p:nvPr/>
        </p:nvSpPr>
        <p:spPr>
          <a:xfrm>
            <a:off x="429062" y="1252488"/>
            <a:ext cx="2927084" cy="2554545"/>
          </a:xfrm>
          <a:prstGeom prst="rect">
            <a:avLst/>
          </a:prstGeom>
          <a:noFill/>
        </p:spPr>
        <p:txBody>
          <a:bodyPr wrap="square" rtlCol="0">
            <a:spAutoFit/>
          </a:bodyPr>
          <a:lstStyle/>
          <a:p>
            <a:pPr algn="just"/>
            <a:r>
              <a:rPr lang="es-CO" sz="2000" dirty="0"/>
              <a:t>En el siguiente anuncio publicitario, se aprecia el uso de la forma léxica “</a:t>
            </a:r>
            <a:r>
              <a:rPr lang="es-CO" sz="2000" dirty="0" err="1"/>
              <a:t>zoompleaños</a:t>
            </a:r>
            <a:r>
              <a:rPr lang="es-CO" sz="2000" dirty="0"/>
              <a:t>”. Respecto al empleo de esta palabra compuesta en ese contexto, es correcto afirmar que:</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pic>
        <p:nvPicPr>
          <p:cNvPr id="2" name="Imagen 1">
            <a:extLst>
              <a:ext uri="{FF2B5EF4-FFF2-40B4-BE49-F238E27FC236}">
                <a16:creationId xmlns:a16="http://schemas.microsoft.com/office/drawing/2014/main" id="{8EA55E67-4B15-4C05-B90F-7E0F4E283D7A}"/>
              </a:ext>
            </a:extLst>
          </p:cNvPr>
          <p:cNvPicPr>
            <a:picLocks noChangeAspect="1"/>
          </p:cNvPicPr>
          <p:nvPr/>
        </p:nvPicPr>
        <p:blipFill>
          <a:blip r:embed="rId3"/>
          <a:stretch>
            <a:fillRect/>
          </a:stretch>
        </p:blipFill>
        <p:spPr>
          <a:xfrm>
            <a:off x="4177887" y="1047985"/>
            <a:ext cx="2962874" cy="3047529"/>
          </a:xfrm>
          <a:prstGeom prst="rect">
            <a:avLst/>
          </a:prstGeom>
        </p:spPr>
      </p:pic>
      <p:sp>
        <p:nvSpPr>
          <p:cNvPr id="4" name="Rectángulo 3">
            <a:extLst>
              <a:ext uri="{FF2B5EF4-FFF2-40B4-BE49-F238E27FC236}">
                <a16:creationId xmlns:a16="http://schemas.microsoft.com/office/drawing/2014/main" id="{33834DAB-8E82-432A-9D9F-54DD79B4796F}"/>
              </a:ext>
            </a:extLst>
          </p:cNvPr>
          <p:cNvSpPr/>
          <p:nvPr/>
        </p:nvSpPr>
        <p:spPr>
          <a:xfrm>
            <a:off x="3616471" y="4355955"/>
            <a:ext cx="4085705" cy="600164"/>
          </a:xfrm>
          <a:prstGeom prst="rect">
            <a:avLst/>
          </a:prstGeom>
        </p:spPr>
        <p:txBody>
          <a:bodyPr wrap="square">
            <a:spAutoFit/>
          </a:bodyPr>
          <a:lstStyle/>
          <a:p>
            <a:pPr algn="ctr"/>
            <a:r>
              <a:rPr lang="es-CO" sz="1100" dirty="0"/>
              <a:t>Imagen tomada de: https://mydigitalmoments.com/producto/invitacion-zoompleanos-espacio/</a:t>
            </a:r>
          </a:p>
        </p:txBody>
      </p:sp>
    </p:spTree>
    <p:extLst>
      <p:ext uri="{BB962C8B-B14F-4D97-AF65-F5344CB8AC3E}">
        <p14:creationId xmlns:p14="http://schemas.microsoft.com/office/powerpoint/2010/main" val="2397638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751</Words>
  <Application>Microsoft Office PowerPoint</Application>
  <PresentationFormat>Presentación en pantalla (16:9)</PresentationFormat>
  <Paragraphs>44</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37</cp:revision>
  <dcterms:created xsi:type="dcterms:W3CDTF">2018-10-16T22:27:03Z</dcterms:created>
  <dcterms:modified xsi:type="dcterms:W3CDTF">2022-01-11T21:29:38Z</dcterms:modified>
</cp:coreProperties>
</file>