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258" r:id="rId3"/>
    <p:sldId id="262" r:id="rId4"/>
    <p:sldId id="273" r:id="rId5"/>
    <p:sldId id="282" r:id="rId6"/>
    <p:sldId id="263" r:id="rId7"/>
    <p:sldId id="274" r:id="rId8"/>
    <p:sldId id="283" r:id="rId9"/>
    <p:sldId id="275" r:id="rId10"/>
    <p:sldId id="276" r:id="rId11"/>
    <p:sldId id="277" r:id="rId12"/>
    <p:sldId id="278" r:id="rId13"/>
    <p:sldId id="279" r:id="rId14"/>
    <p:sldId id="280" r:id="rId15"/>
    <p:sldId id="281" r:id="rId16"/>
    <p:sldId id="284" r:id="rId1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6</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15</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Tecnología y Comunicación en las Organizaciones </a:t>
            </a:r>
            <a:endParaRPr lang="es-ES" sz="2400" dirty="0">
              <a:solidFill>
                <a:schemeClr val="bg1"/>
              </a:solidFill>
            </a:endParaRPr>
          </a:p>
        </p:txBody>
      </p:sp>
      <p:pic>
        <p:nvPicPr>
          <p:cNvPr id="7" name="Imagen 6">
            <a:extLst>
              <a:ext uri="{FF2B5EF4-FFF2-40B4-BE49-F238E27FC236}">
                <a16:creationId xmlns:a16="http://schemas.microsoft.com/office/drawing/2014/main" id="{17EEC625-E54B-4F33-A613-78F4B8AE2940}"/>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140589"/>
            <a:ext cx="7590988" cy="2862322"/>
          </a:xfrm>
          <a:prstGeom prst="rect">
            <a:avLst/>
          </a:prstGeom>
          <a:noFill/>
        </p:spPr>
        <p:txBody>
          <a:bodyPr wrap="square" rtlCol="0">
            <a:spAutoFit/>
          </a:bodyPr>
          <a:lstStyle/>
          <a:p>
            <a:pPr algn="just"/>
            <a:r>
              <a:rPr lang="es-CO" sz="2000" dirty="0"/>
              <a:t>La empresa “Creciendo” se dedica a la distribución de productos farmacéuticos, desde sus inicios en el 2001 cuenta con un área de informática que ha realizado importantes avances en materia tecnológica, hoy día, quiere dedicarse más a su actividad principal pero continuar teniendo buenos sistemas y para ello ha despedido a todo su personal del área de sistemas y ha contratado una empresa que externamente cumple con las funciones de su antiguo departamento de sistemas, lo que le ha permitido a “Creciendo”, disminuir los costos al y gastos por depreciación en los equipos. </a:t>
            </a:r>
          </a:p>
        </p:txBody>
      </p:sp>
      <p:pic>
        <p:nvPicPr>
          <p:cNvPr id="5" name="Imagen 4">
            <a:extLst>
              <a:ext uri="{FF2B5EF4-FFF2-40B4-BE49-F238E27FC236}">
                <a16:creationId xmlns:a16="http://schemas.microsoft.com/office/drawing/2014/main" id="{9E5BC2C4-DA1F-499B-86EE-F7239292DA2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622" y="719002"/>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323622" y="1273780"/>
            <a:ext cx="7590988" cy="707886"/>
          </a:xfrm>
          <a:prstGeom prst="rect">
            <a:avLst/>
          </a:prstGeom>
          <a:noFill/>
        </p:spPr>
        <p:txBody>
          <a:bodyPr wrap="square" rtlCol="0">
            <a:spAutoFit/>
          </a:bodyPr>
          <a:lstStyle/>
          <a:p>
            <a:r>
              <a:rPr lang="es-CO" sz="2000" dirty="0"/>
              <a:t>¿Cuál fue la opción de contratación que la empresa “Creciendo” tomó de acuerdo al caso?</a:t>
            </a:r>
          </a:p>
        </p:txBody>
      </p:sp>
      <p:sp>
        <p:nvSpPr>
          <p:cNvPr id="4" name="CuadroTexto 3"/>
          <p:cNvSpPr txBox="1"/>
          <p:nvPr/>
        </p:nvSpPr>
        <p:spPr>
          <a:xfrm>
            <a:off x="323622" y="238567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622" y="2940455"/>
            <a:ext cx="7590988" cy="1323439"/>
          </a:xfrm>
          <a:prstGeom prst="rect">
            <a:avLst/>
          </a:prstGeom>
          <a:noFill/>
        </p:spPr>
        <p:txBody>
          <a:bodyPr wrap="square" rtlCol="0">
            <a:spAutoFit/>
          </a:bodyPr>
          <a:lstStyle/>
          <a:p>
            <a:pPr algn="just"/>
            <a:r>
              <a:rPr lang="en-US" sz="2000" dirty="0"/>
              <a:t>a. Road mapping.</a:t>
            </a:r>
          </a:p>
          <a:p>
            <a:pPr algn="just"/>
            <a:r>
              <a:rPr lang="en-US" sz="2000" dirty="0"/>
              <a:t>b. Unidad </a:t>
            </a:r>
            <a:r>
              <a:rPr lang="en-US" sz="2000" dirty="0" err="1"/>
              <a:t>estratégica</a:t>
            </a:r>
            <a:r>
              <a:rPr lang="en-US" sz="2000" dirty="0"/>
              <a:t>.</a:t>
            </a:r>
          </a:p>
          <a:p>
            <a:pPr algn="just"/>
            <a:r>
              <a:rPr lang="en-US" sz="2000" dirty="0"/>
              <a:t>c. Benchmarking</a:t>
            </a:r>
          </a:p>
          <a:p>
            <a:pPr algn="just"/>
            <a:r>
              <a:rPr lang="en-US" sz="2000" dirty="0"/>
              <a:t>d. Outsourcing.</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C6C49C75-A63C-43AC-B839-177DBD8C596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pPr algn="just"/>
            <a:r>
              <a:rPr lang="es-CO" sz="2000" dirty="0"/>
              <a:t>En la empresa Z se empezó a presentar un distanciamiento entre uno de los colaboradores y los demás miembros del equipo porque hace los procesos de atención al cliente sin seguir las etapas previstas por el sistema de gestión de calidad y además suele ausentarse de su trabajo por enfermedad cuando hay duda sobre la veracidad de las mismas. Sus continuas ausencias han hecho que sus compañeros deban atender parte de sus clientes sin poder orientarlos adecuadamente porque sus procesos siempre están en etapas diversas sin un orden lógico. Estos hechos han llevado a que se crucen palabras </a:t>
            </a:r>
            <a:r>
              <a:rPr lang="es-CO" sz="2000" dirty="0" err="1"/>
              <a:t>desobligantes</a:t>
            </a:r>
            <a:r>
              <a:rPr lang="es-CO" sz="2000" dirty="0"/>
              <a:t> y surjan tensiones en el equipo de trabajo.</a:t>
            </a:r>
          </a:p>
        </p:txBody>
      </p:sp>
      <p:pic>
        <p:nvPicPr>
          <p:cNvPr id="5" name="Imagen 4">
            <a:extLst>
              <a:ext uri="{FF2B5EF4-FFF2-40B4-BE49-F238E27FC236}">
                <a16:creationId xmlns:a16="http://schemas.microsoft.com/office/drawing/2014/main" id="{8F343789-9B66-42A8-B626-C6F313A12FE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Los pasos regulares para diagnosticar la naturaleza del conflicto son:</a:t>
            </a:r>
          </a:p>
        </p:txBody>
      </p:sp>
      <p:sp>
        <p:nvSpPr>
          <p:cNvPr id="4" name="CuadroTexto 3"/>
          <p:cNvSpPr txBox="1"/>
          <p:nvPr/>
        </p:nvSpPr>
        <p:spPr>
          <a:xfrm>
            <a:off x="238562" y="114630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607965"/>
            <a:ext cx="7590988" cy="3385542"/>
          </a:xfrm>
          <a:prstGeom prst="rect">
            <a:avLst/>
          </a:prstGeom>
          <a:noFill/>
        </p:spPr>
        <p:txBody>
          <a:bodyPr wrap="square" rtlCol="0">
            <a:spAutoFit/>
          </a:bodyPr>
          <a:lstStyle/>
          <a:p>
            <a:pPr algn="just"/>
            <a:r>
              <a:rPr lang="es-CO" sz="1600" dirty="0"/>
              <a:t>a. Interpretación de la conducta perturbadora; identificación del detonante; evaluación de las conductas de los involucrados; y estrategia de conciliación entre los afectados.</a:t>
            </a:r>
          </a:p>
          <a:p>
            <a:pPr algn="just"/>
            <a:endParaRPr lang="es-CO" sz="1600" dirty="0"/>
          </a:p>
          <a:p>
            <a:pPr algn="just"/>
            <a:r>
              <a:rPr lang="es-CO" sz="1600" dirty="0"/>
              <a:t>b. Reconocimiento de los errores de cada una de las partes; análisis de la intensidad del conflicto; interpretación de los efectos corporativos; y, planteamiento de la solución.</a:t>
            </a:r>
          </a:p>
          <a:p>
            <a:pPr algn="just"/>
            <a:r>
              <a:rPr lang="es-CO" sz="1600" dirty="0"/>
              <a:t> </a:t>
            </a:r>
          </a:p>
          <a:p>
            <a:pPr algn="just"/>
            <a:r>
              <a:rPr lang="es-CO" sz="1600" dirty="0"/>
              <a:t>c. Identificación de las razones del conflicto; análisis del detonante del conflicto; interpretación de la conducta perturbadora; y, sugerencias para la resolución del problema  </a:t>
            </a:r>
          </a:p>
          <a:p>
            <a:pPr algn="just"/>
            <a:endParaRPr lang="es-CO" sz="1600" dirty="0"/>
          </a:p>
          <a:p>
            <a:pPr algn="just"/>
            <a:r>
              <a:rPr lang="es-CO" sz="1600" dirty="0"/>
              <a:t>d. Identificación del tipo de conflicto; evaluación de los actos y de los estilos de comportamientos de los </a:t>
            </a:r>
          </a:p>
          <a:p>
            <a:pPr algn="just"/>
            <a:r>
              <a:rPr lang="es-CO" sz="1600" dirty="0"/>
              <a:t>protagonistas; evaluación del costo del conflicto; y, estrategia de resolución.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617FCED9-1BD2-40E8-BCF8-9257C044C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3539430"/>
          </a:xfrm>
          <a:prstGeom prst="rect">
            <a:avLst/>
          </a:prstGeom>
          <a:noFill/>
        </p:spPr>
        <p:txBody>
          <a:bodyPr wrap="square" rtlCol="0">
            <a:spAutoFit/>
          </a:bodyPr>
          <a:lstStyle/>
          <a:p>
            <a:pPr algn="just"/>
            <a:r>
              <a:rPr lang="es-CO" sz="1600" dirty="0" err="1"/>
              <a:t>Genivaldo</a:t>
            </a:r>
            <a:r>
              <a:rPr lang="es-CO" sz="1600" dirty="0"/>
              <a:t> </a:t>
            </a:r>
            <a:r>
              <a:rPr lang="es-CO" sz="1600" dirty="0" err="1"/>
              <a:t>Pantaleao</a:t>
            </a:r>
            <a:r>
              <a:rPr lang="es-CO" sz="1600" dirty="0"/>
              <a:t>, el antiguo jefe de tradición y pasado, era el típico ejemplo de que el jefe de personal tradicional. Trataba a la gente a través de indicadores numéricos y de su deber y haber dentro de la compañía. Cada empleado que ha tenido inconvenientes tiene un expediente individual en el departamento de personal donde se anotan sus faltas, retrasos, advertencias e indicadores negativos. Las buenas conductas asociadas con el cumplimiento de los deberes no ameritan anotaciones de ningún tipo porque según él es lo mínimo que los trabajadores deben hacer al ser contratados. Al pensionarse, la compañía decide contratar a Regina quien quería una nueva imagen del departamento de personal y mostrar que el control, las medidas coercitivas y restrictivas eran cosas del pasado. No vale la pena mantener las cosas negativas del pasado, así que mandó quemar los expedientes individuales, liberó espacio físico de la oficina y liberó tiempo de los trabajadores para actividades más constructivas que agregaran valor a las personas y a la organización.</a:t>
            </a:r>
          </a:p>
          <a:p>
            <a:pPr algn="just"/>
            <a:r>
              <a:rPr lang="es-CO" sz="1600" dirty="0"/>
              <a:t>(Chiavenato, I. (2009) Gestión del talento humano. México D.F.: McGraw Hill. pp. 508).</a:t>
            </a:r>
          </a:p>
        </p:txBody>
      </p:sp>
      <p:pic>
        <p:nvPicPr>
          <p:cNvPr id="5" name="Imagen 4">
            <a:extLst>
              <a:ext uri="{FF2B5EF4-FFF2-40B4-BE49-F238E27FC236}">
                <a16:creationId xmlns:a16="http://schemas.microsoft.com/office/drawing/2014/main" id="{D28249A8-300E-4737-9541-900441CE485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80798"/>
            <a:ext cx="7590988" cy="707886"/>
          </a:xfrm>
          <a:prstGeom prst="rect">
            <a:avLst/>
          </a:prstGeom>
          <a:noFill/>
        </p:spPr>
        <p:txBody>
          <a:bodyPr wrap="square" rtlCol="0">
            <a:spAutoFit/>
          </a:bodyPr>
          <a:lstStyle/>
          <a:p>
            <a:r>
              <a:rPr lang="es-CO" sz="2000" dirty="0"/>
              <a:t>A partir de este caso, deduzca si la decisión de Regina como gerente de línea apuntó a: </a:t>
            </a:r>
          </a:p>
        </p:txBody>
      </p:sp>
      <p:sp>
        <p:nvSpPr>
          <p:cNvPr id="4" name="CuadroTexto 3"/>
          <p:cNvSpPr txBox="1"/>
          <p:nvPr/>
        </p:nvSpPr>
        <p:spPr>
          <a:xfrm>
            <a:off x="238562" y="132857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89689"/>
            <a:ext cx="7590988" cy="2800767"/>
          </a:xfrm>
          <a:prstGeom prst="rect">
            <a:avLst/>
          </a:prstGeom>
          <a:noFill/>
        </p:spPr>
        <p:txBody>
          <a:bodyPr wrap="square" rtlCol="0">
            <a:spAutoFit/>
          </a:bodyPr>
          <a:lstStyle/>
          <a:p>
            <a:pPr algn="just"/>
            <a:r>
              <a:rPr lang="es-CO" sz="1600" dirty="0"/>
              <a:t>a. Descentralizar el proceso de información de los trabajadores de manera eficaz y eficiente para hacer un reconocimiento objetivo de los mismos.</a:t>
            </a:r>
          </a:p>
          <a:p>
            <a:pPr algn="just"/>
            <a:endParaRPr lang="es-CO" sz="1600" dirty="0"/>
          </a:p>
          <a:p>
            <a:pPr algn="just"/>
            <a:r>
              <a:rPr lang="es-CO" sz="1600" dirty="0"/>
              <a:t>b. Adecuar el sistema de información para transformar a sus trabajadores en asociados y agentes activos del cambio y la innovación.</a:t>
            </a:r>
          </a:p>
          <a:p>
            <a:pPr algn="just"/>
            <a:endParaRPr lang="es-CO" sz="1600" dirty="0"/>
          </a:p>
          <a:p>
            <a:pPr algn="just"/>
            <a:r>
              <a:rPr lang="es-CO" sz="1600" dirty="0"/>
              <a:t>c. Desmontar la idea de autoridad para asumir la idea de responsabilidad conjunta en la realización de las tareas de la empresa. </a:t>
            </a:r>
          </a:p>
          <a:p>
            <a:pPr algn="just"/>
            <a:endParaRPr lang="es-CO" sz="1600" dirty="0"/>
          </a:p>
          <a:p>
            <a:pPr algn="just"/>
            <a:r>
              <a:rPr lang="es-CO" sz="1600" dirty="0"/>
              <a:t>d. Construir una visibilidad adecuada para que tanto la gerente de línea como los colaboradores puedan trabajar en objetivos complejos.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7F3A4224-D7FC-4BC2-B764-6E8931B89B7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CC9BFB-BC8E-4995-BAEA-34972FC635A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F98B358-F16F-4261-A341-89337FCB00F9}"/>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6B896CE6-7CEF-4107-BDB5-1E187A524A48}"/>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243231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46BDCC23-FEEB-4C76-B2AF-7FA074B753F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619185"/>
            <a:ext cx="7590988" cy="4524315"/>
          </a:xfrm>
          <a:prstGeom prst="rect">
            <a:avLst/>
          </a:prstGeom>
          <a:noFill/>
        </p:spPr>
        <p:txBody>
          <a:bodyPr wrap="square" rtlCol="0">
            <a:spAutoFit/>
          </a:bodyPr>
          <a:lstStyle/>
          <a:p>
            <a:pPr algn="just"/>
            <a:r>
              <a:rPr lang="es-CO" sz="1600" dirty="0"/>
              <a:t>Pedro Ramírez, creo en el año de 1970 una empresa de tipo familiar dedicada a la zapatería desde la producción hasta la venta, al inicio fabricaban zapatos formales para caballero, luego incursionaron en el publico femenino, encontrando una gran acogida, así al momento de su fallecimiento 20 años después de la creación de la empresa, la familia ya tenia tres puntos de venta.</a:t>
            </a:r>
          </a:p>
          <a:p>
            <a:pPr algn="just"/>
            <a:endParaRPr lang="es-CO" sz="1600" dirty="0"/>
          </a:p>
          <a:p>
            <a:pPr algn="just"/>
            <a:r>
              <a:rPr lang="es-CO" sz="1600" dirty="0"/>
              <a:t>Su hijo mayor, Felipe, que heredó sus habilidades de administrador tomó la gerencia del negocio encontrando serios problemas en ventas, de inmediato en conjunto con sus hermanos se reunieron en busca de una solución.  Su hermana María había estudiado diseño textil y su hermano Juan  acababa de graduarse como Ingeniero de Sistemas.</a:t>
            </a:r>
          </a:p>
          <a:p>
            <a:pPr algn="just"/>
            <a:endParaRPr lang="es-CO" sz="1600" dirty="0"/>
          </a:p>
          <a:p>
            <a:pPr algn="just"/>
            <a:r>
              <a:rPr lang="es-CO" sz="1600" dirty="0"/>
              <a:t>Decidieron iniciar un estudio para identificar las razones de la disminución en ventas y para ello empezaron por estudiar las mejores empresas de calzado, identificando los  procesos de manufactura y servicios ofrecidos.  Al analizar a sus competidores encontraron el uso generalizado de maquinaria especializada y diseños orientados a diversos públicos. También realizaron un estudio interno y encontraron que la escasa maquinaria con que contaban presentaba fallas que se veían representadas en imperfectos en el producto final. </a:t>
            </a:r>
          </a:p>
        </p:txBody>
      </p:sp>
      <p:pic>
        <p:nvPicPr>
          <p:cNvPr id="5" name="Imagen 4">
            <a:extLst>
              <a:ext uri="{FF2B5EF4-FFF2-40B4-BE49-F238E27FC236}">
                <a16:creationId xmlns:a16="http://schemas.microsoft.com/office/drawing/2014/main" id="{C343617D-DDE5-4763-A26D-8E8613A6A0B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619185"/>
            <a:ext cx="7590988" cy="2554545"/>
          </a:xfrm>
          <a:prstGeom prst="rect">
            <a:avLst/>
          </a:prstGeom>
          <a:noFill/>
        </p:spPr>
        <p:txBody>
          <a:bodyPr wrap="square" rtlCol="0">
            <a:spAutoFit/>
          </a:bodyPr>
          <a:lstStyle/>
          <a:p>
            <a:pPr algn="just"/>
            <a:r>
              <a:rPr lang="es-CO" sz="1600" dirty="0"/>
              <a:t>El estudio de otras empresas y el estado mismo de los procedimientos que empleaban, los impulso a remplazar maquinaria obsoleta e invertir en nueva tecnología que permitiría ofrecer otras líneas de calzado. Tal actualización redundó en disminución de la inversión requerida, mejoras en la productividad y aumento de la calidad.  Hasta el momento habían trabajado en la línea formal en cuero dedicada a hombres y mujeres y ahora gracias a sus nuevas adquisiciones podían incursionar en la línea juvenil diseñando calzado en tela, hilo y fibras naturales bajo la dirección de María.</a:t>
            </a:r>
          </a:p>
          <a:p>
            <a:pPr algn="just"/>
            <a:endParaRPr lang="es-CO" sz="1600" dirty="0"/>
          </a:p>
          <a:p>
            <a:pPr algn="just"/>
            <a:r>
              <a:rPr lang="es-CO" sz="1600" dirty="0"/>
              <a:t>Hoy día, la familia Ramírez cuenta con 5 tiendas en las principales ciudades del país y 2 en el exterior, sus diseños se han posicionado en el mercado. </a:t>
            </a:r>
          </a:p>
        </p:txBody>
      </p:sp>
      <p:pic>
        <p:nvPicPr>
          <p:cNvPr id="5" name="Imagen 4">
            <a:extLst>
              <a:ext uri="{FF2B5EF4-FFF2-40B4-BE49-F238E27FC236}">
                <a16:creationId xmlns:a16="http://schemas.microsoft.com/office/drawing/2014/main" id="{F3337A16-28B1-4282-94F1-57996070009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1737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967229"/>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522007"/>
            <a:ext cx="7590988" cy="707886"/>
          </a:xfrm>
          <a:prstGeom prst="rect">
            <a:avLst/>
          </a:prstGeom>
          <a:noFill/>
        </p:spPr>
        <p:txBody>
          <a:bodyPr wrap="square" rtlCol="0">
            <a:spAutoFit/>
          </a:bodyPr>
          <a:lstStyle/>
          <a:p>
            <a:r>
              <a:rPr lang="es-CO" sz="2000" dirty="0"/>
              <a:t>De acuerdo a la clasificación de la tecnología según su naturaleza, ¿Qué tipo de tecnología identifican en el caso?</a:t>
            </a:r>
          </a:p>
        </p:txBody>
      </p:sp>
      <p:sp>
        <p:nvSpPr>
          <p:cNvPr id="4" name="CuadroTexto 3"/>
          <p:cNvSpPr txBox="1"/>
          <p:nvPr/>
        </p:nvSpPr>
        <p:spPr>
          <a:xfrm>
            <a:off x="238562" y="232300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77784"/>
            <a:ext cx="7590988" cy="1200329"/>
          </a:xfrm>
          <a:prstGeom prst="rect">
            <a:avLst/>
          </a:prstGeom>
          <a:noFill/>
        </p:spPr>
        <p:txBody>
          <a:bodyPr wrap="square" rtlCol="0">
            <a:spAutoFit/>
          </a:bodyPr>
          <a:lstStyle/>
          <a:p>
            <a:pPr algn="just"/>
            <a:r>
              <a:rPr lang="es-CO" dirty="0"/>
              <a:t>a. Tecnología obsoleta.</a:t>
            </a:r>
          </a:p>
          <a:p>
            <a:pPr algn="just"/>
            <a:r>
              <a:rPr lang="es-CO" dirty="0"/>
              <a:t>b. Tecnología dura.</a:t>
            </a:r>
          </a:p>
          <a:p>
            <a:pPr algn="just"/>
            <a:r>
              <a:rPr lang="es-CO" dirty="0"/>
              <a:t>c. Tecnología relacional.</a:t>
            </a:r>
          </a:p>
          <a:p>
            <a:pPr algn="just"/>
            <a:r>
              <a:rPr lang="es-CO" dirty="0"/>
              <a:t>d. Tecnología blanda.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E175DECB-B9C2-4AB1-96FD-241D77A8C564}"/>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599148"/>
            <a:ext cx="7590988" cy="4524315"/>
          </a:xfrm>
          <a:prstGeom prst="rect">
            <a:avLst/>
          </a:prstGeom>
          <a:noFill/>
        </p:spPr>
        <p:txBody>
          <a:bodyPr wrap="square" rtlCol="0">
            <a:spAutoFit/>
          </a:bodyPr>
          <a:lstStyle/>
          <a:p>
            <a:pPr algn="just"/>
            <a:r>
              <a:rPr lang="es-CO" sz="1600" dirty="0"/>
              <a:t>Pedro Ramírez, creo en el año de 1970 una empresa de tipo familiar dedicada a la zapatería desde la producción hasta la venta, al inicio fabricaban zapatos formales para caballero, luego incursionaron en el publico femenino, encontrando una gran acogida, así al momento de su fallecimiento 20 años después de la creación de la empresa, la familia ya tenia tres puntos de venta.</a:t>
            </a:r>
          </a:p>
          <a:p>
            <a:pPr algn="just"/>
            <a:endParaRPr lang="es-CO" sz="1600" dirty="0"/>
          </a:p>
          <a:p>
            <a:pPr algn="just"/>
            <a:r>
              <a:rPr lang="es-CO" sz="1600" dirty="0"/>
              <a:t>Su hijo mayor, Felipe, que heredó sus habilidades de administrador tomó la gerencia del negocio encontrando serios problemas en ventas, de inmediato en conjunto con sus hermanos se reunieron en busca de una solución.  Su hermana María había estudiado diseño textil y su hermano Juan  acababa de graduarse como Ingeniero de Sistemas.</a:t>
            </a:r>
          </a:p>
          <a:p>
            <a:pPr algn="just"/>
            <a:endParaRPr lang="es-CO" sz="1600" dirty="0"/>
          </a:p>
          <a:p>
            <a:pPr algn="just"/>
            <a:r>
              <a:rPr lang="es-CO" sz="1600" dirty="0"/>
              <a:t>Decidieron iniciar un estudio para identificar las razones de la disminución en ventas y para ello empezaron por estudiar las mejores empresas de calzado, identificando los  procesos de manufactura y servicios ofrecidos.  Al analizar a sus competidores encontraron el uso generalizado de maquinaria especializada y diseños orientados a diversos públicos. También realizaron un estudio interno y encontraron que la escasa maquinaria con que contaban presentaba fallas que se veían representadas en imperfectos en el producto final. </a:t>
            </a:r>
          </a:p>
        </p:txBody>
      </p:sp>
      <p:pic>
        <p:nvPicPr>
          <p:cNvPr id="5" name="Imagen 4">
            <a:extLst>
              <a:ext uri="{FF2B5EF4-FFF2-40B4-BE49-F238E27FC236}">
                <a16:creationId xmlns:a16="http://schemas.microsoft.com/office/drawing/2014/main" id="{E7596CC1-CC88-45D6-9F36-DA4C40724A6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599148"/>
            <a:ext cx="7590988" cy="3785652"/>
          </a:xfrm>
          <a:prstGeom prst="rect">
            <a:avLst/>
          </a:prstGeom>
          <a:noFill/>
        </p:spPr>
        <p:txBody>
          <a:bodyPr wrap="square" rtlCol="0">
            <a:spAutoFit/>
          </a:bodyPr>
          <a:lstStyle/>
          <a:p>
            <a:pPr algn="just"/>
            <a:r>
              <a:rPr lang="es-CO" sz="1600" dirty="0"/>
              <a:t>El estudio de otras empresas y el estado mismo de los procedimientos que empleaban, los impulso a remplazar maquinaria obsoleta e invertir en nueva tecnología que permitiría ofrecer otras líneas de calzado. Tal actualización redundó en disminución de la inversión requerida, mejoras en la productividad y aumento de la calidad.  Hasta el momento habían trabajado en la línea formal en cuero dedicada a hombres y mujeres y ahora gracias a sus nuevas adquisiciones podían incursionar en la línea juvenil diseñando calzado en tela, hilo y fibras naturales bajo la dirección de María.</a:t>
            </a:r>
          </a:p>
          <a:p>
            <a:pPr algn="just"/>
            <a:endParaRPr lang="es-CO" sz="1600" dirty="0"/>
          </a:p>
          <a:p>
            <a:pPr algn="just"/>
            <a:r>
              <a:rPr lang="es-CO" sz="1600" dirty="0"/>
              <a:t>Hoy día, la familia Ramírez cuenta con 5 tiendas en las principales ciudades del país y 2 en el exterior, sus diseños se han posicionado en el mercado. Felipe ha incorporado un sistema de información que permite la administración de todos los puntos desde una misma sede y ha diseñado una herramienta que permite hacer de una manera sistemática y continua la identificación de los procesos de producción propios y ajenos y las necesidades del usuario final, lo que ha permitido a la empresa mantenerse como líderes en el mercado del calzado. </a:t>
            </a:r>
          </a:p>
        </p:txBody>
      </p:sp>
      <p:pic>
        <p:nvPicPr>
          <p:cNvPr id="5" name="Imagen 4">
            <a:extLst>
              <a:ext uri="{FF2B5EF4-FFF2-40B4-BE49-F238E27FC236}">
                <a16:creationId xmlns:a16="http://schemas.microsoft.com/office/drawing/2014/main" id="{2BDBEF03-21C3-466F-8271-D314A1224F5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80601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813341"/>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214231"/>
            <a:ext cx="7590988" cy="707886"/>
          </a:xfrm>
          <a:prstGeom prst="rect">
            <a:avLst/>
          </a:prstGeom>
          <a:noFill/>
        </p:spPr>
        <p:txBody>
          <a:bodyPr wrap="square" rtlCol="0">
            <a:spAutoFit/>
          </a:bodyPr>
          <a:lstStyle/>
          <a:p>
            <a:pPr algn="just"/>
            <a:r>
              <a:rPr lang="es-CO" sz="2000" dirty="0"/>
              <a:t>El caso representa un ejercicio de gestión de tecnología porque la tecnología:</a:t>
            </a:r>
          </a:p>
        </p:txBody>
      </p:sp>
      <p:sp>
        <p:nvSpPr>
          <p:cNvPr id="4" name="CuadroTexto 3"/>
          <p:cNvSpPr txBox="1"/>
          <p:nvPr/>
        </p:nvSpPr>
        <p:spPr>
          <a:xfrm>
            <a:off x="238562" y="186134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16120"/>
            <a:ext cx="7590988" cy="1200329"/>
          </a:xfrm>
          <a:prstGeom prst="rect">
            <a:avLst/>
          </a:prstGeom>
          <a:noFill/>
        </p:spPr>
        <p:txBody>
          <a:bodyPr wrap="square" rtlCol="0">
            <a:spAutoFit/>
          </a:bodyPr>
          <a:lstStyle/>
          <a:p>
            <a:pPr algn="just"/>
            <a:r>
              <a:rPr lang="es-CO" dirty="0"/>
              <a:t>a. Es implementada y difundida en las diferentes áreas de la compañía.</a:t>
            </a:r>
          </a:p>
          <a:p>
            <a:pPr algn="just"/>
            <a:r>
              <a:rPr lang="es-CO" dirty="0"/>
              <a:t>b. Es obsoleta e inadecuada y requiere ser renovada.</a:t>
            </a:r>
          </a:p>
          <a:p>
            <a:pPr algn="just"/>
            <a:r>
              <a:rPr lang="es-CO" dirty="0"/>
              <a:t>c. Es un conjunto de procedimientos y procesos en búsqueda de un resultado.</a:t>
            </a:r>
          </a:p>
          <a:p>
            <a:pPr algn="just"/>
            <a:r>
              <a:rPr lang="es-CO" dirty="0"/>
              <a:t>d. Representa una herramienta importante para el éxito empresarial.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96ED4CB0-F05A-4E67-8B17-3CA0781A476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1710</Words>
  <Application>Microsoft Office PowerPoint</Application>
  <PresentationFormat>Presentación en pantalla (16:9)</PresentationFormat>
  <Paragraphs>85</Paragraphs>
  <Slides>16</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30</cp:revision>
  <dcterms:created xsi:type="dcterms:W3CDTF">2018-10-16T22:27:03Z</dcterms:created>
  <dcterms:modified xsi:type="dcterms:W3CDTF">2022-01-11T21:49:39Z</dcterms:modified>
</cp:coreProperties>
</file>