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Sistemas, Organismos y Acuerdos Internacionales</a:t>
            </a:r>
          </a:p>
        </p:txBody>
      </p:sp>
      <p:pic>
        <p:nvPicPr>
          <p:cNvPr id="7" name="Imagen 6">
            <a:extLst>
              <a:ext uri="{FF2B5EF4-FFF2-40B4-BE49-F238E27FC236}">
                <a16:creationId xmlns:a16="http://schemas.microsoft.com/office/drawing/2014/main" id="{47224411-1678-422E-B4A4-B1666F2A2055}"/>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2CF54E67-7864-49E6-A505-7434119B30D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ES" sz="2000" dirty="0"/>
              <a:t>Usted tiene pensado expandir su empresa, con notable presencia regional, en el mercado de la Unión Europea. A tal efecto, dentro del necesario conocimiento sobre el marco legal y comercial que vincula a la referida Unión Europea con América Latina, y con vistas a maximizar beneficios y reducir el impacto de aranceles y aduanas, tiene que identificar un escenario óptimo que aproveche las sinergias que en los últimos años se ha experimentado dentro del contexto comercial birregional. Es por ello que, entre las diferentes opciones usted tiene que decidir la que ofrece mejores ventajas competitivas.</a:t>
            </a:r>
            <a:endParaRPr lang="es-CO" sz="2000" dirty="0"/>
          </a:p>
        </p:txBody>
      </p:sp>
      <p:pic>
        <p:nvPicPr>
          <p:cNvPr id="5" name="Imagen 4">
            <a:extLst>
              <a:ext uri="{FF2B5EF4-FFF2-40B4-BE49-F238E27FC236}">
                <a16:creationId xmlns:a16="http://schemas.microsoft.com/office/drawing/2014/main" id="{8BFF08F7-D89A-48FC-A19B-AA64D0D1789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7865" y="555985"/>
            <a:ext cx="7590988" cy="968278"/>
          </a:xfrm>
          <a:prstGeom prst="rect">
            <a:avLst/>
          </a:prstGeom>
          <a:noFill/>
        </p:spPr>
        <p:txBody>
          <a:bodyPr wrap="square" rtlCol="0">
            <a:spAutoFit/>
          </a:bodyPr>
          <a:lstStyle/>
          <a:p>
            <a:pPr algn="just">
              <a:lnSpc>
                <a:spcPct val="107000"/>
              </a:lnSpc>
              <a:spcAft>
                <a:spcPts val="0"/>
              </a:spcAft>
            </a:pPr>
            <a:r>
              <a:rPr lang="es-ES" dirty="0"/>
              <a:t>A tenor del conocimiento de los diferentes marcos legales y comerciales, particularmente en el escenario Unión Europa – América Latina, su preferencia sería:</a:t>
            </a:r>
            <a:endParaRPr lang="es-CO" dirty="0"/>
          </a:p>
        </p:txBody>
      </p:sp>
      <p:sp>
        <p:nvSpPr>
          <p:cNvPr id="4" name="CuadroTexto 3"/>
          <p:cNvSpPr txBox="1"/>
          <p:nvPr/>
        </p:nvSpPr>
        <p:spPr>
          <a:xfrm>
            <a:off x="237865" y="1452353"/>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1914018"/>
            <a:ext cx="7324823" cy="2978764"/>
          </a:xfrm>
          <a:prstGeom prst="rect">
            <a:avLst/>
          </a:prstGeom>
          <a:noFill/>
        </p:spPr>
        <p:txBody>
          <a:bodyPr wrap="square" rtlCol="0">
            <a:spAutoFit/>
          </a:bodyPr>
          <a:lstStyle/>
          <a:p>
            <a:pPr marL="342900" lvl="0" indent="-342900" algn="just">
              <a:lnSpc>
                <a:spcPct val="107000"/>
              </a:lnSpc>
              <a:spcAft>
                <a:spcPts val="0"/>
              </a:spcAft>
              <a:buAutoNum type="alphaLcPeriod"/>
            </a:pPr>
            <a:r>
              <a:rPr lang="es-ES" sz="1600" dirty="0"/>
              <a:t>Colombia, porque a partir del Acuerdo </a:t>
            </a:r>
            <a:r>
              <a:rPr lang="es-ES" sz="1600" dirty="0" err="1"/>
              <a:t>Multipartes</a:t>
            </a:r>
            <a:r>
              <a:rPr lang="es-ES" sz="1600" dirty="0"/>
              <a:t> que se inició en mayo de 2010 y entró en vigor en mayo de 2013, se liberaliza sobremanera la relación comercial entre ambos lugares del Atlántico.</a:t>
            </a:r>
            <a:endParaRPr lang="es-CO" sz="1600" dirty="0"/>
          </a:p>
          <a:p>
            <a:pPr marL="342900" lvl="0" indent="-342900" algn="just">
              <a:lnSpc>
                <a:spcPct val="107000"/>
              </a:lnSpc>
              <a:spcAft>
                <a:spcPts val="0"/>
              </a:spcAft>
              <a:buAutoNum type="alphaLcPeriod"/>
            </a:pPr>
            <a:r>
              <a:rPr lang="es-ES" sz="1600" dirty="0"/>
              <a:t>Bolivia, porque presenta una amplia voluntad política por expandir su mercado de bienes, capitales, personas y servicios y, actualmente, se encuentra en expansión.</a:t>
            </a:r>
            <a:endParaRPr lang="es-CO" sz="1600" dirty="0"/>
          </a:p>
          <a:p>
            <a:pPr marL="342900" lvl="0" indent="-342900" algn="just">
              <a:lnSpc>
                <a:spcPct val="107000"/>
              </a:lnSpc>
              <a:spcAft>
                <a:spcPts val="0"/>
              </a:spcAft>
              <a:buAutoNum type="alphaLcPeriod"/>
            </a:pPr>
            <a:r>
              <a:rPr lang="es-ES" sz="1600" dirty="0"/>
              <a:t>Argentina, porque se trata de uno de los países, gracias a Mercosur, que mayores avances ha protagonizado en el marco de liberalización comercial con la Unión Europea.</a:t>
            </a:r>
          </a:p>
          <a:p>
            <a:pPr marL="342900" lvl="0" indent="-342900" algn="just">
              <a:lnSpc>
                <a:spcPct val="107000"/>
              </a:lnSpc>
              <a:spcAft>
                <a:spcPts val="0"/>
              </a:spcAft>
              <a:buAutoNum type="alphaLcPeriod"/>
            </a:pPr>
            <a:r>
              <a:rPr lang="es-ES" sz="1600" dirty="0"/>
              <a:t>Venezuela, pues con el cambio de gobierno, y a pesar de la retórica formal, bajo la administración Maduro se ha focalizado un notable interés en facilitar las relaciones comerciales con Europa.</a:t>
            </a:r>
            <a:endParaRPr lang="es-CO" sz="1600"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0644714A-A1A1-4B5E-8B3D-30B21A618021}"/>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6941C3-FB73-49B7-AB2E-20904C9E1C7C}"/>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E6521462-C6E6-4276-B863-16C3772BB008}"/>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BF483874-1BEE-4045-9156-6BF1B3FC53BA}"/>
              </a:ext>
            </a:extLst>
          </p:cNvPr>
          <p:cNvPicPr>
            <a:picLocks noChangeAspect="1"/>
          </p:cNvPicPr>
          <p:nvPr/>
        </p:nvPicPr>
        <p:blipFill>
          <a:blip r:embed="rId2"/>
          <a:stretch>
            <a:fillRect/>
          </a:stretch>
        </p:blipFill>
        <p:spPr>
          <a:xfrm>
            <a:off x="1" y="13939"/>
            <a:ext cx="9144000" cy="5129561"/>
          </a:xfrm>
          <a:prstGeom prst="rect">
            <a:avLst/>
          </a:prstGeom>
        </p:spPr>
      </p:pic>
    </p:spTree>
    <p:extLst>
      <p:ext uri="{BB962C8B-B14F-4D97-AF65-F5344CB8AC3E}">
        <p14:creationId xmlns:p14="http://schemas.microsoft.com/office/powerpoint/2010/main" val="26074674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371</Words>
  <Application>Microsoft Office PowerPoint</Application>
  <PresentationFormat>Presentación en pantalla (16:9)</PresentationFormat>
  <Paragraphs>20</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26</cp:revision>
  <dcterms:created xsi:type="dcterms:W3CDTF">2018-10-16T22:27:03Z</dcterms:created>
  <dcterms:modified xsi:type="dcterms:W3CDTF">2022-01-11T19:58:18Z</dcterms:modified>
</cp:coreProperties>
</file>