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Sistemas Operativos</a:t>
            </a:r>
            <a:endParaRPr lang="es-ES" sz="2400" dirty="0">
              <a:solidFill>
                <a:schemeClr val="bg1"/>
              </a:solidFill>
            </a:endParaRPr>
          </a:p>
        </p:txBody>
      </p:sp>
      <p:pic>
        <p:nvPicPr>
          <p:cNvPr id="7" name="Imagen 6">
            <a:extLst>
              <a:ext uri="{FF2B5EF4-FFF2-40B4-BE49-F238E27FC236}">
                <a16:creationId xmlns:a16="http://schemas.microsoft.com/office/drawing/2014/main" id="{E35FABF2-F2AA-4381-82CA-1EE66C14A52E}"/>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Sea un sistema de memoria virtual por paginación por demanda. Las direcciones lógicas tienen 11 bits, de los cuáles 3 bits se interpretan internamente como el número de página.</a:t>
            </a:r>
          </a:p>
        </p:txBody>
      </p:sp>
      <p:pic>
        <p:nvPicPr>
          <p:cNvPr id="5" name="Imagen 4">
            <a:extLst>
              <a:ext uri="{FF2B5EF4-FFF2-40B4-BE49-F238E27FC236}">
                <a16:creationId xmlns:a16="http://schemas.microsoft.com/office/drawing/2014/main" id="{071A4387-6CF8-46BF-8D77-85C6A276CF9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¿Cuál es el tamaño en bytes de una página?</a:t>
            </a:r>
          </a:p>
        </p:txBody>
      </p:sp>
      <p:sp>
        <p:nvSpPr>
          <p:cNvPr id="4" name="CuadroTexto 3"/>
          <p:cNvSpPr txBox="1"/>
          <p:nvPr/>
        </p:nvSpPr>
        <p:spPr>
          <a:xfrm>
            <a:off x="238562" y="148979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2202737"/>
            <a:ext cx="7590988" cy="1323439"/>
          </a:xfrm>
          <a:prstGeom prst="rect">
            <a:avLst/>
          </a:prstGeom>
          <a:noFill/>
        </p:spPr>
        <p:txBody>
          <a:bodyPr wrap="square" rtlCol="0">
            <a:spAutoFit/>
          </a:bodyPr>
          <a:lstStyle/>
          <a:p>
            <a:pPr marL="342900" lvl="0" indent="-342900">
              <a:buFont typeface="+mj-lt"/>
              <a:buAutoNum type="alphaLcPeriod"/>
            </a:pPr>
            <a:r>
              <a:rPr lang="es-CO" sz="2000" dirty="0"/>
              <a:t>2</a:t>
            </a:r>
            <a:r>
              <a:rPr lang="es-CO" sz="2000" baseline="30000" dirty="0"/>
              <a:t>3</a:t>
            </a:r>
            <a:r>
              <a:rPr lang="es-CO" sz="2000" dirty="0"/>
              <a:t> bytes, o sea 8 bytes. </a:t>
            </a:r>
          </a:p>
          <a:p>
            <a:pPr marL="342900" lvl="0" indent="-342900">
              <a:buFont typeface="+mj-lt"/>
              <a:buAutoNum type="alphaLcPeriod"/>
            </a:pPr>
            <a:r>
              <a:rPr lang="es-CO" sz="2000" dirty="0"/>
              <a:t>2</a:t>
            </a:r>
            <a:r>
              <a:rPr lang="es-CO" sz="2000" baseline="30000" dirty="0"/>
              <a:t>11</a:t>
            </a:r>
            <a:r>
              <a:rPr lang="es-CO" sz="2000" dirty="0"/>
              <a:t> bytes, o sea 2048 bytes.</a:t>
            </a:r>
          </a:p>
          <a:p>
            <a:pPr marL="342900" lvl="0" indent="-342900">
              <a:buFont typeface="+mj-lt"/>
              <a:buAutoNum type="alphaLcPeriod"/>
            </a:pPr>
            <a:r>
              <a:rPr lang="es-CO" sz="2000" dirty="0"/>
              <a:t>11 bytes.</a:t>
            </a:r>
          </a:p>
          <a:p>
            <a:pPr marL="342900" lvl="0" indent="-342900">
              <a:buFont typeface="+mj-lt"/>
              <a:buAutoNum type="alphaLcPeriod"/>
            </a:pPr>
            <a:r>
              <a:rPr lang="es-CO" sz="2000" dirty="0"/>
              <a:t>2</a:t>
            </a:r>
            <a:r>
              <a:rPr lang="es-CO" sz="2000" baseline="30000" dirty="0"/>
              <a:t>8</a:t>
            </a:r>
            <a:r>
              <a:rPr lang="es-CO" sz="2000" dirty="0"/>
              <a:t> bytes, o sea 256 bytes.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7823C7BC-A228-44ED-9645-1D7154895B1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Usted fue escogido para seleccionar una política de gestión de memoria para un nuevo sistema operativo que va a diseñar Microsoft. Esta empresa decidió que el nuevo sistema operativo sea </a:t>
            </a:r>
            <a:r>
              <a:rPr lang="es-CO" sz="2000" dirty="0" err="1"/>
              <a:t>monoprogramado</a:t>
            </a:r>
            <a:r>
              <a:rPr lang="es-CO" sz="2000" dirty="0"/>
              <a:t> para darle mayor eficiencia a los procesos que se ejecutan sobre el sistema.</a:t>
            </a:r>
          </a:p>
        </p:txBody>
      </p:sp>
      <p:pic>
        <p:nvPicPr>
          <p:cNvPr id="5" name="Imagen 4">
            <a:extLst>
              <a:ext uri="{FF2B5EF4-FFF2-40B4-BE49-F238E27FC236}">
                <a16:creationId xmlns:a16="http://schemas.microsoft.com/office/drawing/2014/main" id="{4FED307B-A932-48CC-A55B-C2C3651D543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¿Cuál de las siguientes política de gestión de memoria se puede aplicar a este nuevo sistema operativo?</a:t>
            </a:r>
          </a:p>
          <a:p>
            <a:pPr algn="just"/>
            <a:endParaRPr lang="es-CO" sz="2000" dirty="0"/>
          </a:p>
        </p:txBody>
      </p:sp>
      <p:sp>
        <p:nvSpPr>
          <p:cNvPr id="4" name="CuadroTexto 3"/>
          <p:cNvSpPr txBox="1"/>
          <p:nvPr/>
        </p:nvSpPr>
        <p:spPr>
          <a:xfrm>
            <a:off x="153218" y="198249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91355"/>
            <a:ext cx="7590988" cy="1200329"/>
          </a:xfrm>
          <a:prstGeom prst="rect">
            <a:avLst/>
          </a:prstGeom>
          <a:noFill/>
        </p:spPr>
        <p:txBody>
          <a:bodyPr wrap="square" rtlCol="0">
            <a:spAutoFit/>
          </a:bodyPr>
          <a:lstStyle/>
          <a:p>
            <a:pPr marL="342900" lvl="0" indent="-342900">
              <a:buFont typeface="+mj-lt"/>
              <a:buAutoNum type="alphaLcPeriod"/>
            </a:pPr>
            <a:r>
              <a:rPr lang="es-CO" dirty="0"/>
              <a:t>Memoria Virtual.</a:t>
            </a:r>
          </a:p>
          <a:p>
            <a:pPr marL="342900" lvl="0" indent="-342900">
              <a:buFont typeface="+mj-lt"/>
              <a:buAutoNum type="alphaLcPeriod"/>
            </a:pPr>
            <a:r>
              <a:rPr lang="es-CO" dirty="0"/>
              <a:t>No se necesita una política.</a:t>
            </a:r>
          </a:p>
          <a:p>
            <a:pPr marL="342900" lvl="0" indent="-342900">
              <a:buFont typeface="+mj-lt"/>
              <a:buAutoNum type="alphaLcPeriod"/>
            </a:pPr>
            <a:r>
              <a:rPr lang="es-CO" dirty="0"/>
              <a:t>Particiones Variables.</a:t>
            </a:r>
          </a:p>
          <a:p>
            <a:pPr marL="342900" lvl="0" indent="-342900">
              <a:buFont typeface="+mj-lt"/>
              <a:buAutoNum type="alphaLcPeriod"/>
            </a:pPr>
            <a:r>
              <a:rPr lang="es-CO" dirty="0"/>
              <a:t>Paginación.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A0656A5B-060A-4259-B702-9816EE07C7DD}"/>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9D198-918A-4A35-BF27-F431300B544B}"/>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33A81E0D-99F6-4804-8B50-5D28DA496771}"/>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14ACB6D-978B-4A59-8BA5-69458821042E}"/>
              </a:ext>
            </a:extLst>
          </p:cNvPr>
          <p:cNvPicPr>
            <a:picLocks noChangeAspect="1"/>
          </p:cNvPicPr>
          <p:nvPr/>
        </p:nvPicPr>
        <p:blipFill>
          <a:blip r:embed="rId2"/>
          <a:stretch>
            <a:fillRect/>
          </a:stretch>
        </p:blipFill>
        <p:spPr>
          <a:xfrm>
            <a:off x="-27157" y="0"/>
            <a:ext cx="9171158" cy="5143500"/>
          </a:xfrm>
          <a:prstGeom prst="rect">
            <a:avLst/>
          </a:prstGeom>
        </p:spPr>
      </p:pic>
    </p:spTree>
    <p:extLst>
      <p:ext uri="{BB962C8B-B14F-4D97-AF65-F5344CB8AC3E}">
        <p14:creationId xmlns:p14="http://schemas.microsoft.com/office/powerpoint/2010/main" val="81187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F40E88DC-520A-4A03-BE8D-CECF8AE019D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Los sistemas operativos desempeñan un papel importante en todo computador. Una de las tareas más relevantes de los sistemas operativos tiene que ver con la gestión y administración de procesos, y conocer esta parte vital de estos, permitirá la mejor construcción de aplicativos de software sobre cualquier tipo de máquinas. </a:t>
            </a:r>
          </a:p>
        </p:txBody>
      </p:sp>
      <p:pic>
        <p:nvPicPr>
          <p:cNvPr id="5" name="Imagen 4">
            <a:extLst>
              <a:ext uri="{FF2B5EF4-FFF2-40B4-BE49-F238E27FC236}">
                <a16:creationId xmlns:a16="http://schemas.microsoft.com/office/drawing/2014/main" id="{6829C958-EDC0-4F5A-BEC9-9448FAB5028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La tarea del planificador de procesos (</a:t>
            </a:r>
            <a:r>
              <a:rPr lang="es-CO" sz="2000" i="1" dirty="0"/>
              <a:t>Despachador</a:t>
            </a:r>
            <a:r>
              <a:rPr lang="es-CO" sz="2000" dirty="0"/>
              <a:t>) es seleccionar:</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2031325"/>
          </a:xfrm>
          <a:prstGeom prst="rect">
            <a:avLst/>
          </a:prstGeom>
          <a:noFill/>
        </p:spPr>
        <p:txBody>
          <a:bodyPr wrap="square" rtlCol="0">
            <a:spAutoFit/>
          </a:bodyPr>
          <a:lstStyle/>
          <a:p>
            <a:pPr algn="just"/>
            <a:r>
              <a:rPr lang="es-CO" dirty="0"/>
              <a:t>a. El siguiente trabajo que se admite en el sistema para su procesamiento.</a:t>
            </a:r>
          </a:p>
          <a:p>
            <a:pPr lvl="0" algn="just"/>
            <a:r>
              <a:rPr lang="es-CO" dirty="0"/>
              <a:t>b. La página de memoria que debe sustituirse por la página que se solicita cuando se produce un cambio de contexto.</a:t>
            </a:r>
          </a:p>
          <a:p>
            <a:pPr lvl="0" algn="just"/>
            <a:r>
              <a:rPr lang="es-CO" dirty="0"/>
              <a:t>c. Entre las peticiones de E/S al disco, aquella que minimiza el tiempo medio de búsqueda.</a:t>
            </a:r>
          </a:p>
          <a:p>
            <a:pPr lvl="0" algn="just"/>
            <a:r>
              <a:rPr lang="es-CO" dirty="0"/>
              <a:t>d. El proceso que pasa al estado activo de entre todos los procesos que están en la cola de listos.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27F1FEDE-BF36-43F4-B80C-0D590992928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La gestión de memoria permite que un sistema operativo administre un recurso de vital importancia para los diferentes procesos que se ejecutan sobre él. Determinar cuál política de administración es la mejor en determinadas circunstancias permitirá comprender de forma clara y precisa los algoritmos internos que hacen parte del sistema. </a:t>
            </a:r>
          </a:p>
        </p:txBody>
      </p:sp>
      <p:pic>
        <p:nvPicPr>
          <p:cNvPr id="5" name="Imagen 4">
            <a:extLst>
              <a:ext uri="{FF2B5EF4-FFF2-40B4-BE49-F238E27FC236}">
                <a16:creationId xmlns:a16="http://schemas.microsoft.com/office/drawing/2014/main" id="{A653D3C3-5958-44C1-8A0E-1CB27DF4705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37155"/>
            <a:ext cx="7590988" cy="707886"/>
          </a:xfrm>
          <a:prstGeom prst="rect">
            <a:avLst/>
          </a:prstGeom>
          <a:noFill/>
        </p:spPr>
        <p:txBody>
          <a:bodyPr wrap="square" rtlCol="0">
            <a:spAutoFit/>
          </a:bodyPr>
          <a:lstStyle/>
          <a:p>
            <a:r>
              <a:rPr lang="es-CO" sz="2000" dirty="0"/>
              <a:t>Una de las desventajas de las políticas de planificación de procesos no </a:t>
            </a:r>
            <a:r>
              <a:rPr lang="es-CO" sz="2000" dirty="0" err="1"/>
              <a:t>expropiativas</a:t>
            </a:r>
            <a:r>
              <a:rPr lang="es-CO" sz="2000" dirty="0"/>
              <a:t> es:</a:t>
            </a:r>
          </a:p>
        </p:txBody>
      </p:sp>
      <p:sp>
        <p:nvSpPr>
          <p:cNvPr id="4" name="CuadroTexto 3"/>
          <p:cNvSpPr txBox="1"/>
          <p:nvPr/>
        </p:nvSpPr>
        <p:spPr>
          <a:xfrm>
            <a:off x="238562" y="204600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07673"/>
            <a:ext cx="7590988" cy="1477328"/>
          </a:xfrm>
          <a:prstGeom prst="rect">
            <a:avLst/>
          </a:prstGeom>
          <a:noFill/>
        </p:spPr>
        <p:txBody>
          <a:bodyPr wrap="square" rtlCol="0">
            <a:spAutoFit/>
          </a:bodyPr>
          <a:lstStyle/>
          <a:p>
            <a:pPr marL="342900" lvl="0" indent="-342900">
              <a:buFont typeface="+mj-lt"/>
              <a:buAutoNum type="alphaLcPeriod"/>
            </a:pPr>
            <a:r>
              <a:rPr lang="es-CO" dirty="0"/>
              <a:t>Existe un acaparamiento injusto de la CPU.</a:t>
            </a:r>
          </a:p>
          <a:p>
            <a:pPr marL="342900" lvl="0" indent="-342900">
              <a:buFont typeface="+mj-lt"/>
              <a:buAutoNum type="alphaLcPeriod"/>
            </a:pPr>
            <a:r>
              <a:rPr lang="es-CO" dirty="0"/>
              <a:t>El tiempo de espera promedio es superior al de las otras políticas.</a:t>
            </a:r>
          </a:p>
          <a:p>
            <a:pPr marL="342900" lvl="0" indent="-342900">
              <a:buFont typeface="+mj-lt"/>
              <a:buAutoNum type="alphaLcPeriod"/>
            </a:pPr>
            <a:r>
              <a:rPr lang="es-CO" dirty="0"/>
              <a:t>El tiempo de espera promedio es inferior al de las otras políticas.</a:t>
            </a:r>
          </a:p>
          <a:p>
            <a:pPr marL="342900" lvl="0" indent="-342900">
              <a:buFont typeface="+mj-lt"/>
              <a:buAutoNum type="alphaLcPeriod"/>
            </a:pPr>
            <a:r>
              <a:rPr lang="es-CO" dirty="0"/>
              <a:t>Sólo puede haber un proceso esperando en la cola de listos del despachador.</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CE2E7A62-1DC2-4CEF-B1AD-D044A6F99EB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Cinco trabajos (A, B, C, D y E) llegan al mismo tiempo a la cola de listos de un computador. Tienen tiempos estimados de ejecución de 10, 6, 2, 4 y 8 ciclos de reloj respectivamente. Además sus prioridades son de 3, 5, 2, 1 y 4 respectivamente, siendo 5 la máxima prioridad.</a:t>
            </a:r>
          </a:p>
        </p:txBody>
      </p:sp>
      <p:pic>
        <p:nvPicPr>
          <p:cNvPr id="5" name="Imagen 4">
            <a:extLst>
              <a:ext uri="{FF2B5EF4-FFF2-40B4-BE49-F238E27FC236}">
                <a16:creationId xmlns:a16="http://schemas.microsoft.com/office/drawing/2014/main" id="{CCF147FD-1563-4721-A138-BD50EF9BD21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Si el sistema operativo utiliza una política de planificación de procesos de prioridades </a:t>
            </a:r>
            <a:r>
              <a:rPr lang="es-CO" sz="2000" dirty="0" err="1"/>
              <a:t>expropiativa</a:t>
            </a:r>
            <a:r>
              <a:rPr lang="es-CO" sz="2000" dirty="0"/>
              <a:t>, el primero proceso que tomaría el despachador para que ocupara la CPU será:</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marL="342900" lvl="0" indent="-342900">
              <a:buFont typeface="+mj-lt"/>
              <a:buAutoNum type="alphaLcPeriod"/>
            </a:pPr>
            <a:r>
              <a:rPr lang="es-CO" sz="2000" dirty="0"/>
              <a:t>Proceso A.</a:t>
            </a:r>
          </a:p>
          <a:p>
            <a:pPr marL="342900" lvl="0" indent="-342900">
              <a:buFont typeface="+mj-lt"/>
              <a:buAutoNum type="alphaLcPeriod"/>
            </a:pPr>
            <a:r>
              <a:rPr lang="es-CO" sz="2000" dirty="0"/>
              <a:t>Proceso B.</a:t>
            </a:r>
          </a:p>
          <a:p>
            <a:pPr marL="342900" lvl="0" indent="-342900">
              <a:buFont typeface="+mj-lt"/>
              <a:buAutoNum type="alphaLcPeriod"/>
            </a:pPr>
            <a:r>
              <a:rPr lang="es-CO" sz="2000" dirty="0"/>
              <a:t>Proceso C.</a:t>
            </a:r>
          </a:p>
          <a:p>
            <a:pPr marL="342900" lvl="0" indent="-342900">
              <a:buFont typeface="+mj-lt"/>
              <a:buAutoNum type="alphaLcPeriod"/>
            </a:pPr>
            <a:r>
              <a:rPr lang="es-CO" sz="2000" dirty="0"/>
              <a:t>Proceso 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8FC214E7-8EC4-4C9C-A674-ED0C275F9F2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676</Words>
  <Application>Microsoft Office PowerPoint</Application>
  <PresentationFormat>Presentación en pantalla (16:9)</PresentationFormat>
  <Paragraphs>63</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2022-01-13T04:51:18Z</dcterms:modified>
</cp:coreProperties>
</file>