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58" r:id="rId3"/>
    <p:sldId id="262" r:id="rId4"/>
    <p:sldId id="273" r:id="rId5"/>
    <p:sldId id="263" r:id="rId6"/>
    <p:sldId id="274" r:id="rId7"/>
    <p:sldId id="275" r:id="rId8"/>
    <p:sldId id="276" r:id="rId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Sistemas Dinámicos Discretos</a:t>
            </a:r>
          </a:p>
        </p:txBody>
      </p:sp>
      <p:pic>
        <p:nvPicPr>
          <p:cNvPr id="7" name="Imagen 6">
            <a:extLst>
              <a:ext uri="{FF2B5EF4-FFF2-40B4-BE49-F238E27FC236}">
                <a16:creationId xmlns:a16="http://schemas.microsoft.com/office/drawing/2014/main" id="{0030A691-3CA9-4A58-BAEA-5D96DFDB0856}"/>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733B557A-690A-4EAE-A8E8-9970A124771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3170099"/>
          </a:xfrm>
          <a:prstGeom prst="rect">
            <a:avLst/>
          </a:prstGeom>
          <a:noFill/>
        </p:spPr>
        <p:txBody>
          <a:bodyPr wrap="square" rtlCol="0">
            <a:spAutoFit/>
          </a:bodyPr>
          <a:lstStyle/>
          <a:p>
            <a:r>
              <a:rPr lang="es-CO" sz="2000" dirty="0">
                <a:solidFill>
                  <a:schemeClr val="dk1"/>
                </a:solidFill>
                <a:latin typeface="Arial" panose="020B0604020202020204" pitchFamily="34" charset="0"/>
                <a:cs typeface="Arial" panose="020B0604020202020204" pitchFamily="34" charset="0"/>
              </a:rPr>
              <a:t>Hay un nuevo servicio de </a:t>
            </a:r>
            <a:r>
              <a:rPr lang="es-CO" sz="2000" dirty="0" err="1">
                <a:solidFill>
                  <a:schemeClr val="dk1"/>
                </a:solidFill>
                <a:latin typeface="Arial" panose="020B0604020202020204" pitchFamily="34" charset="0"/>
                <a:cs typeface="Arial" panose="020B0604020202020204" pitchFamily="34" charset="0"/>
              </a:rPr>
              <a:t>Carsharing</a:t>
            </a:r>
            <a:r>
              <a:rPr lang="es-CO" sz="2000" dirty="0">
                <a:solidFill>
                  <a:schemeClr val="dk1"/>
                </a:solidFill>
                <a:latin typeface="Arial" panose="020B0604020202020204" pitchFamily="34" charset="0"/>
                <a:cs typeface="Arial" panose="020B0604020202020204" pitchFamily="34" charset="0"/>
              </a:rPr>
              <a:t>, que consiste en que usted no necesita comprar un auto, sino que simplemente puede tener un auto diferente cada día en modalidad de alquiler. Considere que usted con el tráfico de Bogotá y el pico y placa, decide usar este servicio y alquilar un carro diferente de alta gama para </a:t>
            </a:r>
            <a:r>
              <a:rPr lang="es-CO" sz="2000" i="1" dirty="0">
                <a:solidFill>
                  <a:schemeClr val="dk1"/>
                </a:solidFill>
                <a:latin typeface="Arial" panose="020B0604020202020204" pitchFamily="34" charset="0"/>
                <a:cs typeface="Arial" panose="020B0604020202020204" pitchFamily="34" charset="0"/>
              </a:rPr>
              <a:t>ciertos días</a:t>
            </a:r>
            <a:r>
              <a:rPr lang="es-CO" sz="2000" dirty="0">
                <a:solidFill>
                  <a:schemeClr val="dk1"/>
                </a:solidFill>
                <a:latin typeface="Arial" panose="020B0604020202020204" pitchFamily="34" charset="0"/>
                <a:cs typeface="Arial" panose="020B0604020202020204" pitchFamily="34" charset="0"/>
              </a:rPr>
              <a:t>, pero no puede gastar más que $90 000 pesos para rentar el carro por día. El alquiler del carro cuesta $42 300 más $1 000 por kilómetro recorrido. Usted solo lo necesita para ir a la universidad que queda a 20 km de su casa, lo utilizaría para ida y regreso.</a:t>
            </a:r>
          </a:p>
        </p:txBody>
      </p:sp>
      <p:pic>
        <p:nvPicPr>
          <p:cNvPr id="5" name="Imagen 4">
            <a:extLst>
              <a:ext uri="{FF2B5EF4-FFF2-40B4-BE49-F238E27FC236}">
                <a16:creationId xmlns:a16="http://schemas.microsoft.com/office/drawing/2014/main" id="{C15901F3-6672-4215-AE00-1E543B20B0F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solidFill>
                  <a:schemeClr val="dk1"/>
                </a:solidFill>
                <a:latin typeface="Arial" panose="020B0604020202020204" pitchFamily="34" charset="0"/>
                <a:cs typeface="Arial" panose="020B0604020202020204" pitchFamily="34" charset="0"/>
              </a:rPr>
              <a:t>¿Cuánto es el número máximo de kilómetros que usted puede conducir en el día? En la situación planteada, ¿sería conveniente para usted el </a:t>
            </a:r>
            <a:r>
              <a:rPr lang="es-CO" sz="2000" dirty="0" err="1">
                <a:solidFill>
                  <a:schemeClr val="dk1"/>
                </a:solidFill>
                <a:latin typeface="Arial" panose="020B0604020202020204" pitchFamily="34" charset="0"/>
                <a:cs typeface="Arial" panose="020B0604020202020204" pitchFamily="34" charset="0"/>
              </a:rPr>
              <a:t>Carsharing</a:t>
            </a:r>
            <a:r>
              <a:rPr lang="es-CO" sz="2000" dirty="0">
                <a:solidFill>
                  <a:schemeClr val="dk1"/>
                </a:solidFill>
                <a:latin typeface="Arial" panose="020B0604020202020204" pitchFamily="34" charset="0"/>
                <a:cs typeface="Arial" panose="020B0604020202020204" pitchFamily="34" charset="0"/>
              </a:rPr>
              <a:t>? Redondee a una posición decimal. </a:t>
            </a:r>
          </a:p>
        </p:txBody>
      </p:sp>
      <p:sp>
        <p:nvSpPr>
          <p:cNvPr id="4" name="CuadroTexto 3"/>
          <p:cNvSpPr txBox="1"/>
          <p:nvPr/>
        </p:nvSpPr>
        <p:spPr>
          <a:xfrm>
            <a:off x="237865" y="225337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2801008"/>
            <a:ext cx="7590988" cy="1724190"/>
          </a:xfrm>
          <a:prstGeom prst="rect">
            <a:avLst/>
          </a:prstGeom>
          <a:noFill/>
        </p:spPr>
        <p:txBody>
          <a:bodyPr wrap="square" rtlCol="0">
            <a:spAutoFit/>
          </a:bodyPr>
          <a:lstStyle/>
          <a:p>
            <a:pPr algn="just">
              <a:lnSpc>
                <a:spcPct val="115000"/>
              </a:lnSpc>
              <a:spcAft>
                <a:spcPts val="1000"/>
              </a:spcAft>
            </a:pPr>
            <a:r>
              <a:rPr lang="es-CO" dirty="0">
                <a:latin typeface="Arial" panose="020B0604020202020204" pitchFamily="34" charset="0"/>
                <a:cs typeface="Arial" panose="020B0604020202020204" pitchFamily="34" charset="0"/>
              </a:rPr>
              <a:t>a. 47,7 / NO</a:t>
            </a:r>
          </a:p>
          <a:p>
            <a:pPr algn="just">
              <a:lnSpc>
                <a:spcPct val="115000"/>
              </a:lnSpc>
              <a:spcAft>
                <a:spcPts val="1000"/>
              </a:spcAft>
            </a:pPr>
            <a:r>
              <a:rPr lang="es-CO" dirty="0">
                <a:latin typeface="Arial" panose="020B0604020202020204" pitchFamily="34" charset="0"/>
                <a:cs typeface="Arial" panose="020B0604020202020204" pitchFamily="34" charset="0"/>
              </a:rPr>
              <a:t>b. 47,7/ SI</a:t>
            </a:r>
          </a:p>
          <a:p>
            <a:pPr algn="just">
              <a:lnSpc>
                <a:spcPct val="115000"/>
              </a:lnSpc>
              <a:spcAft>
                <a:spcPts val="1000"/>
              </a:spcAft>
            </a:pPr>
            <a:r>
              <a:rPr lang="es-CO" dirty="0">
                <a:latin typeface="Arial" panose="020B0604020202020204" pitchFamily="34" charset="0"/>
                <a:cs typeface="Arial" panose="020B0604020202020204" pitchFamily="34" charset="0"/>
              </a:rPr>
              <a:t>c. 46,7/ NO</a:t>
            </a:r>
          </a:p>
          <a:p>
            <a:pPr algn="just">
              <a:lnSpc>
                <a:spcPct val="115000"/>
              </a:lnSpc>
              <a:spcAft>
                <a:spcPts val="1000"/>
              </a:spcAft>
            </a:pPr>
            <a:r>
              <a:rPr lang="es-CO" altLang="es-CO" dirty="0">
                <a:solidFill>
                  <a:srgbClr val="000000"/>
                </a:solidFill>
                <a:latin typeface="Arial" panose="020B0604020202020204" pitchFamily="34" charset="0"/>
                <a:ea typeface="Times New Roman" panose="02020603050405020304" pitchFamily="18" charset="0"/>
                <a:cs typeface="Arial" panose="020B0604020202020204" pitchFamily="34" charset="0"/>
              </a:rPr>
              <a:t>d. 46,7 /SI</a:t>
            </a:r>
            <a:endParaRPr lang="es-CO"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37AC2536-CA3D-4DB6-8502-5B34F3E021A0}"/>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MX" sz="2000" dirty="0">
                <a:solidFill>
                  <a:schemeClr val="dk1"/>
                </a:solidFill>
              </a:rPr>
              <a:t>La altura </a:t>
            </a:r>
            <a:r>
              <a:rPr lang="es-MX" sz="2000" i="1" dirty="0">
                <a:solidFill>
                  <a:schemeClr val="dk1"/>
                </a:solidFill>
              </a:rPr>
              <a:t>s </a:t>
            </a:r>
            <a:r>
              <a:rPr lang="es-MX" sz="2000" dirty="0">
                <a:solidFill>
                  <a:schemeClr val="dk1"/>
                </a:solidFill>
              </a:rPr>
              <a:t>por arriba del suelo, a que se suelta una pelota desde la parte superior del Arco de San Luis Missouri, está dada por  donde </a:t>
            </a:r>
            <a:r>
              <a:rPr lang="es-MX" sz="2000" i="1" dirty="0">
                <a:solidFill>
                  <a:schemeClr val="dk1"/>
                </a:solidFill>
              </a:rPr>
              <a:t>s </a:t>
            </a:r>
            <a:r>
              <a:rPr lang="es-MX" sz="2000" dirty="0">
                <a:solidFill>
                  <a:schemeClr val="dk1"/>
                </a:solidFill>
              </a:rPr>
              <a:t>se mide en pies y </a:t>
            </a:r>
            <a:r>
              <a:rPr lang="es-MX" sz="2000" i="1" dirty="0">
                <a:solidFill>
                  <a:schemeClr val="dk1"/>
                </a:solidFill>
              </a:rPr>
              <a:t>t </a:t>
            </a:r>
            <a:r>
              <a:rPr lang="es-MX" sz="2000" dirty="0">
                <a:solidFill>
                  <a:schemeClr val="dk1"/>
                </a:solidFill>
              </a:rPr>
              <a:t>en segundos.</a:t>
            </a:r>
            <a:endParaRPr lang="es-CO" sz="2000" dirty="0">
              <a:solidFill>
                <a:schemeClr val="dk1"/>
              </a:solidFill>
            </a:endParaRPr>
          </a:p>
        </p:txBody>
      </p:sp>
      <p:pic>
        <p:nvPicPr>
          <p:cNvPr id="5" name="Imagen 4"/>
          <p:cNvPicPr/>
          <p:nvPr/>
        </p:nvPicPr>
        <p:blipFill>
          <a:blip r:embed="rId2"/>
          <a:stretch>
            <a:fillRect/>
          </a:stretch>
        </p:blipFill>
        <p:spPr>
          <a:xfrm>
            <a:off x="2936768" y="1829784"/>
            <a:ext cx="2880320" cy="2720302"/>
          </a:xfrm>
          <a:prstGeom prst="rect">
            <a:avLst/>
          </a:prstGeom>
        </p:spPr>
      </p:pic>
      <p:pic>
        <p:nvPicPr>
          <p:cNvPr id="6" name="Imagen 5">
            <a:extLst>
              <a:ext uri="{FF2B5EF4-FFF2-40B4-BE49-F238E27FC236}">
                <a16:creationId xmlns:a16="http://schemas.microsoft.com/office/drawing/2014/main" id="{4421D092-C88A-441C-B8AC-2251964C79F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MX" sz="2000" dirty="0">
                <a:solidFill>
                  <a:schemeClr val="dk1"/>
                </a:solidFill>
              </a:rPr>
              <a:t>Encuentre la velocidad media de la pelota que cae, entre el instante en que se suelta la pelota y el instante en que golpea el suelo.</a:t>
            </a:r>
            <a:endParaRPr lang="es-CO" sz="2000" dirty="0">
              <a:solidFill>
                <a:schemeClr val="dk1"/>
              </a:solidFill>
            </a:endParaRPr>
          </a:p>
          <a:p>
            <a:pPr algn="just"/>
            <a:endParaRPr lang="es-CO" sz="2000" dirty="0"/>
          </a:p>
        </p:txBody>
      </p:sp>
      <p:sp>
        <p:nvSpPr>
          <p:cNvPr id="4" name="CuadroTexto 3"/>
          <p:cNvSpPr txBox="1"/>
          <p:nvPr/>
        </p:nvSpPr>
        <p:spPr>
          <a:xfrm>
            <a:off x="238562" y="1619559"/>
            <a:ext cx="4616694" cy="461665"/>
          </a:xfrm>
          <a:prstGeom prst="rect">
            <a:avLst/>
          </a:prstGeom>
          <a:noFill/>
        </p:spPr>
        <p:txBody>
          <a:bodyPr wrap="square" rtlCol="0">
            <a:spAutoFit/>
          </a:bodyPr>
          <a:lstStyle/>
          <a:p>
            <a:r>
              <a:rPr lang="es-ES" sz="2400" b="1" dirty="0"/>
              <a:t>Opciones de respuesta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p:cNvPicPr>
            <a:picLocks noChangeAspect="1"/>
          </p:cNvPicPr>
          <p:nvPr/>
        </p:nvPicPr>
        <p:blipFill>
          <a:blip r:embed="rId2"/>
          <a:stretch>
            <a:fillRect/>
          </a:stretch>
        </p:blipFill>
        <p:spPr>
          <a:xfrm>
            <a:off x="539552" y="2192457"/>
            <a:ext cx="1333333" cy="247619"/>
          </a:xfrm>
          <a:prstGeom prst="rect">
            <a:avLst/>
          </a:prstGeom>
        </p:spPr>
      </p:pic>
      <p:pic>
        <p:nvPicPr>
          <p:cNvPr id="9" name="Imagen 8"/>
          <p:cNvPicPr>
            <a:picLocks noChangeAspect="1"/>
          </p:cNvPicPr>
          <p:nvPr/>
        </p:nvPicPr>
        <p:blipFill>
          <a:blip r:embed="rId3"/>
          <a:stretch>
            <a:fillRect/>
          </a:stretch>
        </p:blipFill>
        <p:spPr>
          <a:xfrm>
            <a:off x="587170" y="2506345"/>
            <a:ext cx="1238095" cy="247619"/>
          </a:xfrm>
          <a:prstGeom prst="rect">
            <a:avLst/>
          </a:prstGeom>
        </p:spPr>
      </p:pic>
      <p:pic>
        <p:nvPicPr>
          <p:cNvPr id="10" name="Imagen 9"/>
          <p:cNvPicPr>
            <a:picLocks noChangeAspect="1"/>
          </p:cNvPicPr>
          <p:nvPr/>
        </p:nvPicPr>
        <p:blipFill>
          <a:blip r:embed="rId4"/>
          <a:stretch>
            <a:fillRect/>
          </a:stretch>
        </p:blipFill>
        <p:spPr>
          <a:xfrm>
            <a:off x="572883" y="2802492"/>
            <a:ext cx="1266667" cy="247619"/>
          </a:xfrm>
          <a:prstGeom prst="rect">
            <a:avLst/>
          </a:prstGeom>
        </p:spPr>
      </p:pic>
      <p:pic>
        <p:nvPicPr>
          <p:cNvPr id="11" name="Imagen 10"/>
          <p:cNvPicPr>
            <a:picLocks noChangeAspect="1"/>
          </p:cNvPicPr>
          <p:nvPr/>
        </p:nvPicPr>
        <p:blipFill>
          <a:blip r:embed="rId5"/>
          <a:stretch>
            <a:fillRect/>
          </a:stretch>
        </p:blipFill>
        <p:spPr>
          <a:xfrm>
            <a:off x="587170" y="3082043"/>
            <a:ext cx="1161905" cy="247619"/>
          </a:xfrm>
          <a:prstGeom prst="rect">
            <a:avLst/>
          </a:prstGeom>
        </p:spPr>
      </p:pic>
      <p:sp>
        <p:nvSpPr>
          <p:cNvPr id="12" name="Rectángulo 11"/>
          <p:cNvSpPr/>
          <p:nvPr/>
        </p:nvSpPr>
        <p:spPr>
          <a:xfrm>
            <a:off x="260909" y="2126188"/>
            <a:ext cx="4572000" cy="1200329"/>
          </a:xfrm>
          <a:prstGeom prst="rect">
            <a:avLst/>
          </a:prstGeom>
        </p:spPr>
        <p:txBody>
          <a:bodyPr>
            <a:spAutoFit/>
          </a:bodyPr>
          <a:lstStyle/>
          <a:p>
            <a:r>
              <a:rPr lang="es-CO" dirty="0">
                <a:solidFill>
                  <a:schemeClr val="dk1"/>
                </a:solidFill>
              </a:rPr>
              <a:t>a. </a:t>
            </a:r>
          </a:p>
          <a:p>
            <a:r>
              <a:rPr lang="es-CO" dirty="0">
                <a:solidFill>
                  <a:schemeClr val="dk1"/>
                </a:solidFill>
              </a:rPr>
              <a:t>b. </a:t>
            </a:r>
          </a:p>
          <a:p>
            <a:r>
              <a:rPr lang="es-CO" dirty="0">
                <a:solidFill>
                  <a:schemeClr val="dk1"/>
                </a:solidFill>
              </a:rPr>
              <a:t>c. </a:t>
            </a:r>
          </a:p>
          <a:p>
            <a:r>
              <a:rPr lang="es-CO" dirty="0">
                <a:solidFill>
                  <a:schemeClr val="dk1"/>
                </a:solidFill>
              </a:rPr>
              <a:t>d. </a:t>
            </a:r>
            <a:endParaRPr lang="es-CO" sz="1400" dirty="0">
              <a:latin typeface="Arial" panose="020B0604020202020204" pitchFamily="34" charset="0"/>
              <a:ea typeface="Times New Roman" panose="02020603050405020304" pitchFamily="18" charset="0"/>
              <a:cs typeface="Arial" panose="020B0604020202020204" pitchFamily="34" charset="0"/>
            </a:endParaRPr>
          </a:p>
        </p:txBody>
      </p:sp>
      <p:pic>
        <p:nvPicPr>
          <p:cNvPr id="13" name="Imagen 12">
            <a:extLst>
              <a:ext uri="{FF2B5EF4-FFF2-40B4-BE49-F238E27FC236}">
                <a16:creationId xmlns:a16="http://schemas.microsoft.com/office/drawing/2014/main" id="{9608C411-E3E8-4D47-B44B-F653EAAF3329}"/>
              </a:ext>
            </a:extLst>
          </p:cNvPr>
          <p:cNvPicPr>
            <a:picLocks noChangeAspect="1"/>
          </p:cNvPicPr>
          <p:nvPr/>
        </p:nvPicPr>
        <p:blipFill>
          <a:blip r:embed="rId6"/>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D73DA-9653-4D91-A888-D33D3E481CCC}"/>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0277AD70-E85D-4DCE-8FE1-4BA1540C782E}"/>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4A7ECF19-24F4-4314-965F-28AC3392F949}"/>
              </a:ext>
            </a:extLst>
          </p:cNvPr>
          <p:cNvPicPr>
            <a:picLocks noChangeAspect="1"/>
          </p:cNvPicPr>
          <p:nvPr/>
        </p:nvPicPr>
        <p:blipFill>
          <a:blip r:embed="rId2"/>
          <a:stretch>
            <a:fillRect/>
          </a:stretch>
        </p:blipFill>
        <p:spPr>
          <a:xfrm>
            <a:off x="-24787" y="0"/>
            <a:ext cx="9168787" cy="5142170"/>
          </a:xfrm>
          <a:prstGeom prst="rect">
            <a:avLst/>
          </a:prstGeom>
        </p:spPr>
      </p:pic>
    </p:spTree>
    <p:extLst>
      <p:ext uri="{BB962C8B-B14F-4D97-AF65-F5344CB8AC3E}">
        <p14:creationId xmlns:p14="http://schemas.microsoft.com/office/powerpoint/2010/main" val="20347714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374</Words>
  <Application>Microsoft Office PowerPoint</Application>
  <PresentationFormat>Presentación en pantalla (16:9)</PresentationFormat>
  <Paragraphs>32</Paragraphs>
  <Slides>8</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2022-01-13T05:33:00Z</dcterms:modified>
</cp:coreProperties>
</file>