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58" r:id="rId3"/>
    <p:sldId id="262" r:id="rId4"/>
    <p:sldId id="273" r:id="rId5"/>
    <p:sldId id="263" r:id="rId6"/>
    <p:sldId id="274" r:id="rId7"/>
    <p:sldId id="275" r:id="rId8"/>
    <p:sldId id="276" r:id="rId9"/>
    <p:sldId id="277" r:id="rId10"/>
    <p:sldId id="278" r:id="rId11"/>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Sistemas Biológicos</a:t>
            </a:r>
            <a:endParaRPr lang="es-ES" sz="2400" dirty="0">
              <a:solidFill>
                <a:schemeClr val="bg1"/>
              </a:solidFill>
            </a:endParaRPr>
          </a:p>
        </p:txBody>
      </p:sp>
      <p:pic>
        <p:nvPicPr>
          <p:cNvPr id="7" name="Imagen 6">
            <a:extLst>
              <a:ext uri="{FF2B5EF4-FFF2-40B4-BE49-F238E27FC236}">
                <a16:creationId xmlns:a16="http://schemas.microsoft.com/office/drawing/2014/main" id="{5D052EF8-8765-42F4-9DFC-59C3A7F9BF5F}"/>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38C40-73F3-4251-8C57-2E485CA621F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95A6DFD-C41B-4AEC-AFFC-49887234A13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0C42E28-23E6-4C4A-A035-3C5C8A005C78}"/>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235150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781273B-1D05-4E97-B6C9-46833773C7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La mayoría de las ranas macho cantan para atraer hembras. Para emitir los cantos es necesaria la contracción de varios músculos del tórax, como se muestra en la grafica. El numero de cantos que emiten por unidad de tiempo se conoce como "Tasa de llamada".</a:t>
            </a:r>
          </a:p>
        </p:txBody>
      </p:sp>
      <p:pic>
        <p:nvPicPr>
          <p:cNvPr id="5" name="6 Imagen">
            <a:extLst>
              <a:ext uri="{FF2B5EF4-FFF2-40B4-BE49-F238E27FC236}">
                <a16:creationId xmlns:a16="http://schemas.microsoft.com/office/drawing/2014/main" id="{66C56622-2F37-48F4-B96C-217ADE4986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909" y="2419067"/>
            <a:ext cx="3166352" cy="21741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34DB49B-E21F-431F-AB75-4CE4A92E0A9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7120"/>
            <a:ext cx="7590988" cy="1015663"/>
          </a:xfrm>
          <a:prstGeom prst="rect">
            <a:avLst/>
          </a:prstGeom>
          <a:noFill/>
        </p:spPr>
        <p:txBody>
          <a:bodyPr wrap="square" rtlCol="0">
            <a:spAutoFit/>
          </a:bodyPr>
          <a:lstStyle/>
          <a:p>
            <a:pPr algn="just"/>
            <a:r>
              <a:rPr lang="es-CO" sz="2000" dirty="0"/>
              <a:t>A partir de esta información, usted podría suponer que las células de los músculos involucrados en la emisión de llamadas deberían tener abundantes:</a:t>
            </a:r>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55953"/>
            <a:ext cx="7590988" cy="1200329"/>
          </a:xfrm>
          <a:prstGeom prst="rect">
            <a:avLst/>
          </a:prstGeom>
          <a:noFill/>
        </p:spPr>
        <p:txBody>
          <a:bodyPr wrap="square" rtlCol="0">
            <a:spAutoFit/>
          </a:bodyPr>
          <a:lstStyle/>
          <a:p>
            <a:pPr algn="just"/>
            <a:r>
              <a:rPr lang="es-CO" dirty="0"/>
              <a:t>a. Mitocondrias.</a:t>
            </a:r>
          </a:p>
          <a:p>
            <a:pPr algn="just"/>
            <a:r>
              <a:rPr lang="es-CO" dirty="0"/>
              <a:t>b. Glóbulos rojos.</a:t>
            </a:r>
          </a:p>
          <a:p>
            <a:pPr algn="just"/>
            <a:r>
              <a:rPr lang="es-CO" dirty="0"/>
              <a:t>c. Núcleos.</a:t>
            </a:r>
          </a:p>
          <a:p>
            <a:pPr algn="just"/>
            <a:r>
              <a:rPr lang="es-CO" dirty="0"/>
              <a:t>d. Ribosomas.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7DE831B-3AB4-421A-89FF-2277F3EB317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En los organismos unicelulares, la célula única posee organelos especializados para realizar las diferentes funciones. En los organismos pluricelulares, las células semejantes se asocian en grupos llamados tejidos.</a:t>
            </a:r>
          </a:p>
        </p:txBody>
      </p:sp>
      <p:pic>
        <p:nvPicPr>
          <p:cNvPr id="5" name="Imagen 4">
            <a:extLst>
              <a:ext uri="{FF2B5EF4-FFF2-40B4-BE49-F238E27FC236}">
                <a16:creationId xmlns:a16="http://schemas.microsoft.com/office/drawing/2014/main" id="{7EF11A93-73E4-4985-A2BD-85DE1FC7C53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4"/>
            <a:ext cx="7590988" cy="400110"/>
          </a:xfrm>
          <a:prstGeom prst="rect">
            <a:avLst/>
          </a:prstGeom>
          <a:noFill/>
        </p:spPr>
        <p:txBody>
          <a:bodyPr wrap="square" rtlCol="0">
            <a:spAutoFit/>
          </a:bodyPr>
          <a:lstStyle/>
          <a:p>
            <a:pPr algn="just"/>
            <a:r>
              <a:rPr lang="es-CO" sz="2000" dirty="0"/>
              <a:t>De la lectura se puede afirmar que:</a:t>
            </a:r>
          </a:p>
        </p:txBody>
      </p:sp>
      <p:sp>
        <p:nvSpPr>
          <p:cNvPr id="4" name="CuadroTexto 3"/>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477328"/>
          </a:xfrm>
          <a:prstGeom prst="rect">
            <a:avLst/>
          </a:prstGeom>
          <a:noFill/>
        </p:spPr>
        <p:txBody>
          <a:bodyPr wrap="square" rtlCol="0">
            <a:spAutoFit/>
          </a:bodyPr>
          <a:lstStyle/>
          <a:p>
            <a:pPr algn="just"/>
            <a:r>
              <a:rPr lang="es-CO" dirty="0"/>
              <a:t>a. Todos los organismos tienen tejidos.</a:t>
            </a:r>
          </a:p>
          <a:p>
            <a:pPr algn="just"/>
            <a:r>
              <a:rPr lang="es-CO" dirty="0"/>
              <a:t>b. Solo los organismos pluricelulares tienen tejidos.</a:t>
            </a:r>
          </a:p>
          <a:p>
            <a:pPr algn="just"/>
            <a:r>
              <a:rPr lang="es-CO" dirty="0"/>
              <a:t>c. Solo los organismos unicelulares tienen tejidos.</a:t>
            </a:r>
          </a:p>
          <a:p>
            <a:pPr algn="just"/>
            <a:r>
              <a:rPr lang="es-CO" dirty="0"/>
              <a:t>d. Ningún organismo tiene tejidos.</a:t>
            </a:r>
          </a:p>
          <a:p>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9B6A1F2-4888-4241-81E8-95E3EFEE65D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La siguiente figura muestra un ciclo alimentario en equilibrio:</a:t>
            </a:r>
          </a:p>
        </p:txBody>
      </p:sp>
      <p:pic>
        <p:nvPicPr>
          <p:cNvPr id="5" name="6 Imagen">
            <a:extLst>
              <a:ext uri="{FF2B5EF4-FFF2-40B4-BE49-F238E27FC236}">
                <a16:creationId xmlns:a16="http://schemas.microsoft.com/office/drawing/2014/main" id="{395C1208-359E-484A-B91E-5847FA9CA1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1832" y="1472877"/>
            <a:ext cx="5270881" cy="31973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C4671477-753C-4971-A81A-4F7AB31C15B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en un ecosistema que tiene este tipo de ciclo se extrajeran los organismos productores, lo que más probablemente ocurriría seria que: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58312"/>
            <a:ext cx="7590988" cy="2862322"/>
          </a:xfrm>
          <a:prstGeom prst="rect">
            <a:avLst/>
          </a:prstGeom>
          <a:noFill/>
        </p:spPr>
        <p:txBody>
          <a:bodyPr wrap="square" rtlCol="0">
            <a:spAutoFit/>
          </a:bodyPr>
          <a:lstStyle/>
          <a:p>
            <a:pPr algn="just"/>
            <a:r>
              <a:rPr lang="es-CO" sz="2000" dirty="0"/>
              <a:t>A. Aumentara el número de consumidores primarios, secundarios y de descomponedores.</a:t>
            </a:r>
          </a:p>
          <a:p>
            <a:pPr algn="just"/>
            <a:r>
              <a:rPr lang="es-CO" sz="2000" dirty="0"/>
              <a:t>B. Disminuyera el número de consumidores primarios y aumentara el número de consumidores secundarios y de descomponedores.</a:t>
            </a:r>
          </a:p>
          <a:p>
            <a:pPr algn="just"/>
            <a:r>
              <a:rPr lang="es-CO" sz="2000" dirty="0"/>
              <a:t>C. Disminuyera el número de consumidores primarios, secundarios y de descomponedores.</a:t>
            </a:r>
          </a:p>
          <a:p>
            <a:pPr algn="just"/>
            <a:r>
              <a:rPr lang="es-CO" sz="2000" dirty="0"/>
              <a:t>D. Se mantuviera estable el número de consumidores primarios, secundarios y de descomponedores.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FBFA71DE-4BFA-4ECA-8F03-D1520489EED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395</Words>
  <Application>Microsoft Office PowerPoint</Application>
  <PresentationFormat>Presentación en pantalla (16:9)</PresentationFormat>
  <Paragraphs>42</Paragraphs>
  <Slides>10</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2022-01-12T16:53:55Z</dcterms:modified>
</cp:coreProperties>
</file>