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413006" y="2352682"/>
            <a:ext cx="4616694" cy="461665"/>
          </a:xfrm>
          <a:prstGeom prst="rect">
            <a:avLst/>
          </a:prstGeom>
          <a:noFill/>
        </p:spPr>
        <p:txBody>
          <a:bodyPr wrap="square" rtlCol="0">
            <a:spAutoFit/>
          </a:bodyPr>
          <a:lstStyle/>
          <a:p>
            <a:pPr algn="r"/>
            <a:r>
              <a:rPr lang="es-ES" sz="2400" b="1" dirty="0">
                <a:solidFill>
                  <a:schemeClr val="bg1"/>
                </a:solidFill>
              </a:rPr>
              <a:t>Simulación Gerencial</a:t>
            </a:r>
            <a:endParaRPr lang="es-ES" sz="2400" dirty="0">
              <a:solidFill>
                <a:schemeClr val="bg1"/>
              </a:solidFill>
            </a:endParaRPr>
          </a:p>
        </p:txBody>
      </p:sp>
      <p:pic>
        <p:nvPicPr>
          <p:cNvPr id="7" name="Imagen 6">
            <a:extLst>
              <a:ext uri="{FF2B5EF4-FFF2-40B4-BE49-F238E27FC236}">
                <a16:creationId xmlns:a16="http://schemas.microsoft.com/office/drawing/2014/main" id="{492BCFE7-A00A-464B-B1D1-29536BB81676}"/>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1602254"/>
            <a:ext cx="7590988" cy="1938992"/>
          </a:xfrm>
          <a:prstGeom prst="rect">
            <a:avLst/>
          </a:prstGeom>
          <a:noFill/>
        </p:spPr>
        <p:txBody>
          <a:bodyPr wrap="square" rtlCol="0">
            <a:spAutoFit/>
          </a:bodyPr>
          <a:lstStyle/>
          <a:p>
            <a:pPr lvl="0" algn="just"/>
            <a:r>
              <a:rPr lang="es-ES" sz="2400" dirty="0"/>
              <a:t>Los mercados de bajos ingresos pueden ser la puerta del crecimiento. Para tener éxito, hace falta desarrollar una relación de respeto y de largo plazo con el consumidor. </a:t>
            </a:r>
            <a:r>
              <a:rPr lang="es-ES" sz="2400" dirty="0" err="1"/>
              <a:t>Codensa</a:t>
            </a:r>
            <a:r>
              <a:rPr lang="es-ES" sz="2400" dirty="0"/>
              <a:t> y Col cerámica han aprendido hacer negocios con “la base de la pirámide”. </a:t>
            </a:r>
            <a:endParaRPr lang="es-CO" sz="2400" dirty="0"/>
          </a:p>
        </p:txBody>
      </p:sp>
      <p:pic>
        <p:nvPicPr>
          <p:cNvPr id="5" name="Imagen 4">
            <a:extLst>
              <a:ext uri="{FF2B5EF4-FFF2-40B4-BE49-F238E27FC236}">
                <a16:creationId xmlns:a16="http://schemas.microsoft.com/office/drawing/2014/main" id="{AFD9E13F-7FC7-4FC2-93B0-CD5CCE07BA3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214" y="627895"/>
            <a:ext cx="7590988" cy="830997"/>
          </a:xfrm>
          <a:prstGeom prst="rect">
            <a:avLst/>
          </a:prstGeom>
          <a:noFill/>
        </p:spPr>
        <p:txBody>
          <a:bodyPr wrap="square" rtlCol="0">
            <a:spAutoFit/>
          </a:bodyPr>
          <a:lstStyle/>
          <a:p>
            <a:r>
              <a:rPr lang="es-ES" sz="2400" dirty="0"/>
              <a:t>Como analista de mercadeo usted considera que es interesante por:</a:t>
            </a:r>
            <a:endParaRPr lang="es-CO" sz="2400" dirty="0"/>
          </a:p>
        </p:txBody>
      </p:sp>
      <p:sp>
        <p:nvSpPr>
          <p:cNvPr id="4" name="CuadroTexto 3"/>
          <p:cNvSpPr txBox="1"/>
          <p:nvPr/>
        </p:nvSpPr>
        <p:spPr>
          <a:xfrm>
            <a:off x="238562" y="1408690"/>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214" y="1920557"/>
            <a:ext cx="7590988" cy="2862322"/>
          </a:xfrm>
          <a:prstGeom prst="rect">
            <a:avLst/>
          </a:prstGeom>
          <a:noFill/>
        </p:spPr>
        <p:txBody>
          <a:bodyPr wrap="square" rtlCol="0">
            <a:spAutoFit/>
          </a:bodyPr>
          <a:lstStyle/>
          <a:p>
            <a:pPr lvl="0" algn="just"/>
            <a:r>
              <a:rPr lang="es-ES" sz="2000"/>
              <a:t>a.  La capacidad económica de altos ingresos, el alto volumen de compra, compra reiterativa y constante y de concentración sectorial</a:t>
            </a:r>
          </a:p>
          <a:p>
            <a:pPr lvl="0" algn="just"/>
            <a:r>
              <a:rPr lang="es-ES" sz="2000"/>
              <a:t>b. El alto volumen de clientes con buena capacidad de compra y poca presencia de marcas que trabajan estos segmentos. </a:t>
            </a:r>
          </a:p>
          <a:p>
            <a:pPr lvl="0" algn="just"/>
            <a:r>
              <a:rPr lang="es-ES" sz="2000"/>
              <a:t>c. La fidelidad hacia las marcas que estos clientes generan dada su percepción del largo plazo y respeto donde lo que buscan es bajos costos. </a:t>
            </a:r>
          </a:p>
          <a:p>
            <a:pPr lvl="0" algn="just"/>
            <a:r>
              <a:rPr lang="es-ES" sz="2000"/>
              <a:t>d. Alto volumen de clientes de bajos ingresos que buscan productos sencillos y económicos, que se pueden comercializar a bajo costo.</a:t>
            </a:r>
            <a:endParaRPr lang="es-ES"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98D42FAD-9922-4E3F-8EC5-DD64AAB133C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832812"/>
            <a:ext cx="7590988" cy="3477875"/>
          </a:xfrm>
          <a:prstGeom prst="rect">
            <a:avLst/>
          </a:prstGeom>
          <a:noFill/>
        </p:spPr>
        <p:txBody>
          <a:bodyPr wrap="square" rtlCol="0">
            <a:spAutoFit/>
          </a:bodyPr>
          <a:lstStyle/>
          <a:p>
            <a:pPr algn="just"/>
            <a:r>
              <a:rPr lang="es-ES" sz="2000" dirty="0"/>
              <a:t>Quala es una Compañía Colombiana que ha crecido gracias al talento de personas creativas y comprometidas con el desarrollo del País. Desde sus inicios, en el año 1980, ya tenía una visión clara: ser una de las empresas líderes y de mayor crecimiento. </a:t>
            </a:r>
            <a:r>
              <a:rPr lang="es-ES" sz="2000" dirty="0" err="1"/>
              <a:t>Gelagurt</a:t>
            </a:r>
            <a:r>
              <a:rPr lang="es-ES" sz="2000" dirty="0"/>
              <a:t> Nace en septiembre de 2004 como un producto único en el mundo con las proteínas, calcio y vitaminas de la gelatina y el yogurt. Paralelamente al lanzamiento en medios masivos Quala desarrollo estrategias de comunicación con los detallistas como Almacenes Éxito S.A. En la estrategia aparecieron en su publicación Precio Estrella, montaron stands con degustaciones y un evento exclusivo para los niños que hubieran comprado el producto.</a:t>
            </a:r>
            <a:endParaRPr lang="es-CO" sz="2000" dirty="0"/>
          </a:p>
        </p:txBody>
      </p:sp>
      <p:pic>
        <p:nvPicPr>
          <p:cNvPr id="5" name="Imagen 4">
            <a:extLst>
              <a:ext uri="{FF2B5EF4-FFF2-40B4-BE49-F238E27FC236}">
                <a16:creationId xmlns:a16="http://schemas.microsoft.com/office/drawing/2014/main" id="{17E3F549-1E9E-4665-B557-E7E0393C2ED2}"/>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200329"/>
          </a:xfrm>
          <a:prstGeom prst="rect">
            <a:avLst/>
          </a:prstGeom>
          <a:noFill/>
        </p:spPr>
        <p:txBody>
          <a:bodyPr wrap="square" rtlCol="0">
            <a:spAutoFit/>
          </a:bodyPr>
          <a:lstStyle/>
          <a:p>
            <a:pPr algn="just"/>
            <a:r>
              <a:rPr lang="es-MX" sz="2400" dirty="0"/>
              <a:t>Como analista de mercadeo usted considera que es interesante por:</a:t>
            </a:r>
            <a:endParaRPr lang="es-CO" sz="2400" dirty="0"/>
          </a:p>
          <a:p>
            <a:pPr algn="just"/>
            <a:endParaRPr lang="es-CO" sz="2400" dirty="0"/>
          </a:p>
        </p:txBody>
      </p:sp>
      <p:sp>
        <p:nvSpPr>
          <p:cNvPr id="4" name="CuadroTexto 3"/>
          <p:cNvSpPr txBox="1"/>
          <p:nvPr/>
        </p:nvSpPr>
        <p:spPr>
          <a:xfrm>
            <a:off x="238562" y="1780964"/>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475992"/>
            <a:ext cx="7590988" cy="1569660"/>
          </a:xfrm>
          <a:prstGeom prst="rect">
            <a:avLst/>
          </a:prstGeom>
          <a:noFill/>
        </p:spPr>
        <p:txBody>
          <a:bodyPr wrap="square" rtlCol="0">
            <a:spAutoFit/>
          </a:bodyPr>
          <a:lstStyle/>
          <a:p>
            <a:pPr lvl="0"/>
            <a:r>
              <a:rPr lang="es-ES" sz="2400"/>
              <a:t>a. Estrategia de presión (push).</a:t>
            </a:r>
          </a:p>
          <a:p>
            <a:pPr lvl="0"/>
            <a:r>
              <a:rPr lang="es-ES" sz="2400"/>
              <a:t>b. Estrategia de aspiración (pull).</a:t>
            </a:r>
          </a:p>
          <a:p>
            <a:pPr lvl="0"/>
            <a:r>
              <a:rPr lang="es-ES" sz="2400"/>
              <a:t>c. Estrategia de cooperación (push-pull o mix).</a:t>
            </a:r>
          </a:p>
          <a:p>
            <a:pPr lvl="0"/>
            <a:r>
              <a:rPr lang="es-ES" sz="2400"/>
              <a:t>d. Estrategia up selling.</a:t>
            </a:r>
            <a:endParaRPr lang="es-ES" sz="24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c</a:t>
            </a:r>
            <a:endParaRPr lang="es-CO" b="1" dirty="0"/>
          </a:p>
        </p:txBody>
      </p:sp>
      <p:pic>
        <p:nvPicPr>
          <p:cNvPr id="8" name="Imagen 7">
            <a:extLst>
              <a:ext uri="{FF2B5EF4-FFF2-40B4-BE49-F238E27FC236}">
                <a16:creationId xmlns:a16="http://schemas.microsoft.com/office/drawing/2014/main" id="{001011DC-B235-494D-8392-6A094FD3E549}"/>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7CFE74-5F71-41F0-9881-3CC164D30549}"/>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B7FBCFF3-29E9-4B5C-8172-7C0F25854803}"/>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172F318C-683D-4655-81E5-19430F58FBC0}"/>
              </a:ext>
            </a:extLst>
          </p:cNvPr>
          <p:cNvPicPr>
            <a:picLocks noChangeAspect="1"/>
          </p:cNvPicPr>
          <p:nvPr/>
        </p:nvPicPr>
        <p:blipFill>
          <a:blip r:embed="rId2"/>
          <a:stretch>
            <a:fillRect/>
          </a:stretch>
        </p:blipFill>
        <p:spPr>
          <a:xfrm>
            <a:off x="0" y="0"/>
            <a:ext cx="9168848" cy="5143500"/>
          </a:xfrm>
          <a:prstGeom prst="rect">
            <a:avLst/>
          </a:prstGeom>
        </p:spPr>
      </p:pic>
    </p:spTree>
    <p:extLst>
      <p:ext uri="{BB962C8B-B14F-4D97-AF65-F5344CB8AC3E}">
        <p14:creationId xmlns:p14="http://schemas.microsoft.com/office/powerpoint/2010/main" val="1881042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6" name="Imagen 5">
            <a:extLst>
              <a:ext uri="{FF2B5EF4-FFF2-40B4-BE49-F238E27FC236}">
                <a16:creationId xmlns:a16="http://schemas.microsoft.com/office/drawing/2014/main" id="{EAB7306F-AABD-46BE-90D5-59A489030DFC}"/>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61532"/>
            <a:ext cx="7590988" cy="3785652"/>
          </a:xfrm>
          <a:prstGeom prst="rect">
            <a:avLst/>
          </a:prstGeom>
          <a:noFill/>
        </p:spPr>
        <p:txBody>
          <a:bodyPr wrap="square" rtlCol="0">
            <a:spAutoFit/>
          </a:bodyPr>
          <a:lstStyle/>
          <a:p>
            <a:pPr lvl="0" algn="just"/>
            <a:r>
              <a:rPr lang="es-ES" sz="2400" dirty="0"/>
              <a:t>Las ventas cruzadas son una tendencia que se ve cada vez con mayor frecuencia en las empresas, una empresa puede crecer por diversas vías. Una consiste en abrir mercados a nuevos clientes con actividades como las de lanzamiento de nuevos productos. Otra es la de conseguir que los mismos clientes adquieran una mayor cantidad del mismo producto. Otra más, que adquieran productos de mayor precio, o mejores a los que tienen (up </a:t>
            </a:r>
            <a:r>
              <a:rPr lang="es-ES" sz="2400" dirty="0" err="1"/>
              <a:t>selling</a:t>
            </a:r>
            <a:r>
              <a:rPr lang="es-ES" sz="2400" dirty="0"/>
              <a:t>). La estrategia de ventas cruzadas (</a:t>
            </a:r>
            <a:r>
              <a:rPr lang="es-ES" sz="2400" dirty="0" err="1"/>
              <a:t>cross</a:t>
            </a:r>
            <a:r>
              <a:rPr lang="es-ES" sz="2400" dirty="0"/>
              <a:t> </a:t>
            </a:r>
            <a:r>
              <a:rPr lang="es-ES" sz="2400" dirty="0" err="1"/>
              <a:t>selling</a:t>
            </a:r>
            <a:r>
              <a:rPr lang="es-ES" sz="2400" dirty="0"/>
              <a:t>), otra vía, consiste en vender productos nuevos a los clientes que ya existen. </a:t>
            </a:r>
            <a:endParaRPr lang="es-CO" sz="2400" dirty="0"/>
          </a:p>
        </p:txBody>
      </p:sp>
      <p:pic>
        <p:nvPicPr>
          <p:cNvPr id="5" name="Imagen 4">
            <a:extLst>
              <a:ext uri="{FF2B5EF4-FFF2-40B4-BE49-F238E27FC236}">
                <a16:creationId xmlns:a16="http://schemas.microsoft.com/office/drawing/2014/main" id="{C34F40F8-E68A-4353-A670-627B3DBBE02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ES" sz="2000" dirty="0"/>
              <a:t>Usted como coordinador de la sección de ventas plantearía una estrategia de venta cruzada, la cual responde y busca:</a:t>
            </a:r>
            <a:endParaRPr lang="es-CO" sz="2000" dirty="0"/>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7865" y="2331966"/>
            <a:ext cx="7590988" cy="1938992"/>
          </a:xfrm>
          <a:prstGeom prst="rect">
            <a:avLst/>
          </a:prstGeom>
          <a:noFill/>
        </p:spPr>
        <p:txBody>
          <a:bodyPr wrap="square" rtlCol="0">
            <a:spAutoFit/>
          </a:bodyPr>
          <a:lstStyle/>
          <a:p>
            <a:pPr algn="just"/>
            <a:r>
              <a:rPr lang="es-ES" sz="2000" dirty="0"/>
              <a:t>a. Aumentar la participación en la categoría del producto primario y penetrar el mercado.</a:t>
            </a:r>
          </a:p>
          <a:p>
            <a:pPr algn="just"/>
            <a:r>
              <a:rPr lang="es-ES" sz="2000" dirty="0"/>
              <a:t>b. Aumentar la oferta de valor dada por la empresa y fidelizar al cliente.</a:t>
            </a:r>
          </a:p>
          <a:p>
            <a:pPr algn="just"/>
            <a:r>
              <a:rPr lang="es-ES" sz="2000" dirty="0"/>
              <a:t>c. Crecer a través del consumo más altos, para lograr mayor participación en el mercado.</a:t>
            </a:r>
          </a:p>
          <a:p>
            <a:pPr algn="just"/>
            <a:r>
              <a:rPr lang="es-ES" sz="2000" dirty="0"/>
              <a:t>d. Incrementar el precio para fidelizar a la mayor cantidad de clientes.</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EF11F89E-31EC-4B41-8788-A024EA1F3968}"/>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1232922"/>
            <a:ext cx="7590988" cy="2677656"/>
          </a:xfrm>
          <a:prstGeom prst="rect">
            <a:avLst/>
          </a:prstGeom>
          <a:noFill/>
        </p:spPr>
        <p:txBody>
          <a:bodyPr wrap="square" rtlCol="0">
            <a:spAutoFit/>
          </a:bodyPr>
          <a:lstStyle/>
          <a:p>
            <a:pPr algn="just"/>
            <a:r>
              <a:rPr lang="es-ES" sz="2400" dirty="0"/>
              <a:t>Tecnoquímicas S.A. entrega al mercado productos farmacéuticos, cosméticos, para el cuidado del bebé, el aseo personal, el aseo del hogar, las comunicaciones, alimenticios, adhesivos y agro veterinarios. Desarrolló y lanzó el producto Sal </a:t>
            </a:r>
            <a:r>
              <a:rPr lang="es-ES" sz="2400" dirty="0" err="1"/>
              <a:t>Bonfiest</a:t>
            </a:r>
            <a:r>
              <a:rPr lang="es-ES" sz="2400" dirty="0"/>
              <a:t> LUA® con la fórmula precisa para aliviar el dolor de cabeza y los malestares asociados con los excesos de la noche anterior.</a:t>
            </a:r>
            <a:endParaRPr lang="es-CO" sz="2400" dirty="0"/>
          </a:p>
        </p:txBody>
      </p:sp>
      <p:pic>
        <p:nvPicPr>
          <p:cNvPr id="5" name="Imagen 4">
            <a:extLst>
              <a:ext uri="{FF2B5EF4-FFF2-40B4-BE49-F238E27FC236}">
                <a16:creationId xmlns:a16="http://schemas.microsoft.com/office/drawing/2014/main" id="{11B97346-4E18-4172-9048-647D601610F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17018" y="585230"/>
            <a:ext cx="7590988" cy="830997"/>
          </a:xfrm>
          <a:prstGeom prst="rect">
            <a:avLst/>
          </a:prstGeom>
          <a:noFill/>
        </p:spPr>
        <p:txBody>
          <a:bodyPr wrap="square" rtlCol="0">
            <a:spAutoFit/>
          </a:bodyPr>
          <a:lstStyle/>
          <a:p>
            <a:pPr algn="just"/>
            <a:r>
              <a:rPr lang="es-ES" sz="2400" dirty="0"/>
              <a:t>Un gerente de producto para el desarrollo de éste, tuvo que tener en cuenta principalmente:</a:t>
            </a:r>
            <a:endParaRPr lang="es-CO" sz="2400" dirty="0"/>
          </a:p>
        </p:txBody>
      </p:sp>
      <p:sp>
        <p:nvSpPr>
          <p:cNvPr id="4" name="CuadroTexto 3"/>
          <p:cNvSpPr txBox="1"/>
          <p:nvPr/>
        </p:nvSpPr>
        <p:spPr>
          <a:xfrm>
            <a:off x="217018" y="1546841"/>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17018" y="2262232"/>
            <a:ext cx="7590988" cy="1323439"/>
          </a:xfrm>
          <a:prstGeom prst="rect">
            <a:avLst/>
          </a:prstGeom>
          <a:noFill/>
        </p:spPr>
        <p:txBody>
          <a:bodyPr wrap="square" rtlCol="0">
            <a:spAutoFit/>
          </a:bodyPr>
          <a:lstStyle/>
          <a:p>
            <a:pPr lvl="0"/>
            <a:r>
              <a:rPr lang="es-ES" sz="2000"/>
              <a:t>a. La ventaja de distribución de Tecnoquímicas S.A.</a:t>
            </a:r>
          </a:p>
          <a:p>
            <a:pPr lvl="0"/>
            <a:r>
              <a:rPr lang="es-ES" sz="2000"/>
              <a:t>b. La existencia del Alka Seltzer de Bayer.</a:t>
            </a:r>
          </a:p>
          <a:p>
            <a:pPr lvl="0"/>
            <a:r>
              <a:rPr lang="es-ES" sz="2000"/>
              <a:t>c. Una necesidad insatisfecha en el mercado.</a:t>
            </a:r>
          </a:p>
          <a:p>
            <a:pPr lvl="0"/>
            <a:r>
              <a:rPr lang="es-ES" sz="2000"/>
              <a:t>d. Aumentar el portafolio de productos.</a:t>
            </a:r>
            <a:endParaRPr lang="es-ES"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11E2D2B8-64E6-4EA4-9303-EEAF5B84639F}"/>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832812"/>
            <a:ext cx="7590988" cy="3477875"/>
          </a:xfrm>
          <a:prstGeom prst="rect">
            <a:avLst/>
          </a:prstGeom>
          <a:noFill/>
        </p:spPr>
        <p:txBody>
          <a:bodyPr wrap="square" rtlCol="0">
            <a:spAutoFit/>
          </a:bodyPr>
          <a:lstStyle/>
          <a:p>
            <a:pPr algn="just"/>
            <a:r>
              <a:rPr lang="es-ES" sz="2000" dirty="0"/>
              <a:t>Las bebidas energizantes promete aumentar su crecimiento en Colombia, en la actualidad existen más de 10 marcas que inundan el mercado con ventas que ascienden a casi $60.000 millones, esta fiebre de las bebidas energizantes ya lleva más de 14 años en el mundo. El mercadeo de este tipo de bebidas no ha sido fácil, pues los comercializadores han tenido que enfocarse en romper con la percepción de que esas bebidas son malas. Ya que la bebida se asoció con drogas. En la actualidad, la labor de mercadeo en Colombia, al igual que en el mundo, se ha centrado en tres segmentos: personas que salen de rumba, estudiantes y ejecutivos jóvenes, y atletas, en especial aquellos que hacen deportes extremos. </a:t>
            </a:r>
            <a:endParaRPr lang="es-CO" sz="2000" dirty="0"/>
          </a:p>
        </p:txBody>
      </p:sp>
      <p:pic>
        <p:nvPicPr>
          <p:cNvPr id="5" name="Imagen 4">
            <a:extLst>
              <a:ext uri="{FF2B5EF4-FFF2-40B4-BE49-F238E27FC236}">
                <a16:creationId xmlns:a16="http://schemas.microsoft.com/office/drawing/2014/main" id="{BE1D6828-EFEE-423B-842C-AC89E01AD86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01694"/>
            <a:ext cx="7590988" cy="1015663"/>
          </a:xfrm>
          <a:prstGeom prst="rect">
            <a:avLst/>
          </a:prstGeom>
          <a:noFill/>
        </p:spPr>
        <p:txBody>
          <a:bodyPr wrap="square" rtlCol="0">
            <a:spAutoFit/>
          </a:bodyPr>
          <a:lstStyle/>
          <a:p>
            <a:r>
              <a:rPr lang="es-ES" sz="2000" dirty="0"/>
              <a:t>Usted es el gerente de Ciclón (líder del mercado nacional con una participación del 55%) y pretende desarrollar una campaña exclusiva para el segmento de personas que salen a fiesta, para ello propone:</a:t>
            </a:r>
            <a:endParaRPr lang="es-CO" sz="2000" dirty="0"/>
          </a:p>
        </p:txBody>
      </p:sp>
      <p:sp>
        <p:nvSpPr>
          <p:cNvPr id="4" name="CuadroTexto 3"/>
          <p:cNvSpPr txBox="1"/>
          <p:nvPr/>
        </p:nvSpPr>
        <p:spPr>
          <a:xfrm>
            <a:off x="238562" y="152861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128834" y="1973401"/>
            <a:ext cx="7590988" cy="2862322"/>
          </a:xfrm>
          <a:prstGeom prst="rect">
            <a:avLst/>
          </a:prstGeom>
          <a:noFill/>
        </p:spPr>
        <p:txBody>
          <a:bodyPr wrap="square" rtlCol="0">
            <a:spAutoFit/>
          </a:bodyPr>
          <a:lstStyle/>
          <a:p>
            <a:pPr lvl="0" algn="just"/>
            <a:r>
              <a:rPr lang="es-ES" sz="2000"/>
              <a:t>a. Disminuir el precio significativamente que permita aumentar las ventas y aumentar la base de clientes ya que la bebida es muy costosa.</a:t>
            </a:r>
          </a:p>
          <a:p>
            <a:pPr lvl="0" algn="just"/>
            <a:r>
              <a:rPr lang="es-ES" sz="2000"/>
              <a:t>b. Contratar impulsadoras que promocionen el producto con el fin de realizar degustaciones en los sitios de moda.</a:t>
            </a:r>
          </a:p>
          <a:p>
            <a:pPr lvl="0" algn="just"/>
            <a:r>
              <a:rPr lang="es-ES" sz="2000"/>
              <a:t>c. Nuevos canales de venta que permitan un mayor cubrimiento geográfico logrando vender más a través por ejemplo de grandes superficies. </a:t>
            </a:r>
          </a:p>
          <a:p>
            <a:pPr lvl="0" algn="just"/>
            <a:r>
              <a:rPr lang="es-ES" sz="2000"/>
              <a:t>d. Campaña de comunicación en medios masivos que refuercen su uso actual, los beneficios y características del producto.</a:t>
            </a:r>
            <a:endParaRPr lang="es-ES"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966EC298-7281-4F90-BFB2-041CA104BE1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1047</Words>
  <Application>Microsoft Office PowerPoint</Application>
  <PresentationFormat>Presentación en pantalla (16:9)</PresentationFormat>
  <Paragraphs>61</Paragraphs>
  <Slides>14</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29</cp:revision>
  <dcterms:created xsi:type="dcterms:W3CDTF">2018-10-16T22:27:03Z</dcterms:created>
  <dcterms:modified xsi:type="dcterms:W3CDTF">2022-01-11T19:54:48Z</dcterms:modified>
</cp:coreProperties>
</file>