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74" r:id="rId4"/>
    <p:sldId id="275" r:id="rId5"/>
    <p:sldId id="276" r:id="rId6"/>
    <p:sldId id="278" r:id="rId7"/>
    <p:sldId id="280" r:id="rId8"/>
    <p:sldId id="281" r:id="rId9"/>
    <p:sldId id="283" r:id="rId10"/>
    <p:sldId id="284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uismaram.com/los-anuncios-de-gandh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Semiótica y Semiología Organizacional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980CBD-678D-4A82-9BE2-8068CE9F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28" y="3875407"/>
            <a:ext cx="3218136" cy="11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108D7-E5F7-4F7C-BC03-89B94089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7456D2-C69C-400A-B735-06E2F7F71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44718C-3723-4EE3-BFDF-677FA3D96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AF4114-B1D6-45B9-876F-62FC49B09654}"/>
              </a:ext>
            </a:extLst>
          </p:cNvPr>
          <p:cNvSpPr txBox="1"/>
          <p:nvPr/>
        </p:nvSpPr>
        <p:spPr>
          <a:xfrm>
            <a:off x="855250" y="181472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2A1AED-253E-4615-BBA2-AE0B1C218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96" y="4355955"/>
            <a:ext cx="106410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7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AEE979A-D983-4B45-AC14-BC159BB489CD}"/>
              </a:ext>
            </a:extLst>
          </p:cNvPr>
          <p:cNvSpPr txBox="1"/>
          <p:nvPr/>
        </p:nvSpPr>
        <p:spPr>
          <a:xfrm>
            <a:off x="429062" y="22652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2104" y="982011"/>
            <a:ext cx="4400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Según Barthes, la imagen publicitaria se compone de tres mensajes:  el mensaje lingüístico, la imagen denotada y la imagen connotada. La imagen denotada da cuenta del mensaje literal, lo que aparece objetivamente en la imagen, sin ninguna carga simbólica. Teniendo esto en mente, observe el siguiente póster publicitario: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6BAAA3-6126-4F27-A4AF-3BEE4C84D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96" y="4355955"/>
            <a:ext cx="1064104" cy="3766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ED83D7-13C6-4544-8E88-CDE50F45E4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29432" y="434142"/>
            <a:ext cx="2847275" cy="427521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0866C98-0F82-4E3E-A9E7-FD0A9522A7F9}"/>
              </a:ext>
            </a:extLst>
          </p:cNvPr>
          <p:cNvSpPr/>
          <p:nvPr/>
        </p:nvSpPr>
        <p:spPr>
          <a:xfrm>
            <a:off x="4456167" y="4862269"/>
            <a:ext cx="3593803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1200" dirty="0"/>
              <a:t>Tomado de https://neetwork.com/publicidad-creativa/</a:t>
            </a:r>
          </a:p>
        </p:txBody>
      </p:sp>
    </p:spTree>
    <p:extLst>
      <p:ext uri="{BB962C8B-B14F-4D97-AF65-F5344CB8AC3E}">
        <p14:creationId xmlns:p14="http://schemas.microsoft.com/office/powerpoint/2010/main" val="167012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AEE979A-D983-4B45-AC14-BC159BB489CD}"/>
              </a:ext>
            </a:extLst>
          </p:cNvPr>
          <p:cNvSpPr txBox="1"/>
          <p:nvPr/>
        </p:nvSpPr>
        <p:spPr>
          <a:xfrm>
            <a:off x="429062" y="69956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258403"/>
            <a:ext cx="749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En el anterior póster, la imagen denotada se compone de: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1881E4-3DD7-4F8F-8E28-5BA96854B3E4}"/>
              </a:ext>
            </a:extLst>
          </p:cNvPr>
          <p:cNvSpPr txBox="1"/>
          <p:nvPr/>
        </p:nvSpPr>
        <p:spPr>
          <a:xfrm>
            <a:off x="413091" y="175569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54ABF3-9D40-47D1-AC49-196B1D1A08D7}"/>
              </a:ext>
            </a:extLst>
          </p:cNvPr>
          <p:cNvSpPr txBox="1"/>
          <p:nvPr/>
        </p:nvSpPr>
        <p:spPr>
          <a:xfrm>
            <a:off x="429062" y="2313123"/>
            <a:ext cx="6906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Un frasco de salsa de tomate Heinz formado por rodajas de tomates.</a:t>
            </a:r>
          </a:p>
          <a:p>
            <a:pPr algn="just"/>
            <a:r>
              <a:rPr lang="es-CO" sz="2000" dirty="0"/>
              <a:t>b. Unas rodajas de tomates que comunican la frescura de la salsa Heinz.</a:t>
            </a:r>
          </a:p>
          <a:p>
            <a:pPr algn="just"/>
            <a:r>
              <a:rPr lang="es-CO" sz="2000" dirty="0"/>
              <a:t>c. Lo orgánico de la salsa de tomate, Heinz puesto que es natural.</a:t>
            </a:r>
          </a:p>
          <a:p>
            <a:pPr algn="just"/>
            <a:r>
              <a:rPr lang="es-CO" sz="2000" dirty="0"/>
              <a:t>d. La promesa de la marca al garantizar la calidad de la salsa de tomate.</a:t>
            </a:r>
            <a:endParaRPr lang="es-ES" sz="20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EA559D7-3059-443E-936D-75BEB74F176B}"/>
              </a:ext>
            </a:extLst>
          </p:cNvPr>
          <p:cNvSpPr/>
          <p:nvPr/>
        </p:nvSpPr>
        <p:spPr>
          <a:xfrm>
            <a:off x="7562688" y="4108963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09AB74-0AE3-4308-ADC9-B7CA8BB7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96" y="4355955"/>
            <a:ext cx="106410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AEE979A-D983-4B45-AC14-BC159BB489CD}"/>
              </a:ext>
            </a:extLst>
          </p:cNvPr>
          <p:cNvSpPr txBox="1"/>
          <p:nvPr/>
        </p:nvSpPr>
        <p:spPr>
          <a:xfrm>
            <a:off x="429062" y="22343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4137" y="949004"/>
            <a:ext cx="3494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Según lo expuesto por María Eugenia Regalado en su libro Lectura de imágenes: elementos para la alfabetización visual, la paradoja es una figura retórica en la que “la imagen se forma con dos o más elementos que se oponen completamente, consiguiendo expresar ideas contrarias en una misma imagen”.  Teniendo en cuenta lo anterior, vea el siguiente póster de la librería Gandhi:</a:t>
            </a:r>
            <a:endParaRPr lang="es-ES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6BAAA3-6126-4F27-A4AF-3BEE4C84D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96" y="4355955"/>
            <a:ext cx="1064104" cy="3766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E3E98A-AD93-4328-9250-2200451D83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67809" y="1027021"/>
            <a:ext cx="4332767" cy="30894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9F8B6C5-EAB6-4655-8E15-70C9EFF72471}"/>
              </a:ext>
            </a:extLst>
          </p:cNvPr>
          <p:cNvSpPr/>
          <p:nvPr/>
        </p:nvSpPr>
        <p:spPr>
          <a:xfrm>
            <a:off x="3734050" y="4280350"/>
            <a:ext cx="420028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1400" u="sng" dirty="0"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https://www.luismaram.com/los-anuncios-de-gandhi/</a:t>
            </a:r>
            <a:endParaRPr lang="es-CO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9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AEE979A-D983-4B45-AC14-BC159BB489CD}"/>
              </a:ext>
            </a:extLst>
          </p:cNvPr>
          <p:cNvSpPr txBox="1"/>
          <p:nvPr/>
        </p:nvSpPr>
        <p:spPr>
          <a:xfrm>
            <a:off x="429062" y="729196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312873"/>
            <a:ext cx="749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En el anterior póster, se evidencia una paradoja porque: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1881E4-3DD7-4F8F-8E28-5BA96854B3E4}"/>
              </a:ext>
            </a:extLst>
          </p:cNvPr>
          <p:cNvSpPr txBox="1"/>
          <p:nvPr/>
        </p:nvSpPr>
        <p:spPr>
          <a:xfrm>
            <a:off x="429062" y="178729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54ABF3-9D40-47D1-AC49-196B1D1A08D7}"/>
              </a:ext>
            </a:extLst>
          </p:cNvPr>
          <p:cNvSpPr txBox="1"/>
          <p:nvPr/>
        </p:nvSpPr>
        <p:spPr>
          <a:xfrm>
            <a:off x="429062" y="2297492"/>
            <a:ext cx="6906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Muestra la continuidad de los dos momentos del proceso de la lectura.</a:t>
            </a:r>
          </a:p>
          <a:p>
            <a:pPr algn="just"/>
            <a:r>
              <a:rPr lang="es-CO" sz="2000" dirty="0"/>
              <a:t>b. Establece las ventajas de la lectura a partir de las dos palabras.  </a:t>
            </a:r>
          </a:p>
          <a:p>
            <a:pPr algn="just"/>
            <a:r>
              <a:rPr lang="es-CO" sz="2000" dirty="0"/>
              <a:t>c. Se usan colores opuestos para enfatizar la necesidad de la lectura.</a:t>
            </a:r>
          </a:p>
          <a:p>
            <a:pPr algn="just"/>
            <a:r>
              <a:rPr lang="es-CO" sz="2000" dirty="0"/>
              <a:t>d. Expresa dos conceptos contrarios para ilustrar las ventajas de la lectura.</a:t>
            </a:r>
            <a:endParaRPr lang="es-ES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EA559D7-3059-443E-936D-75BEB74F176B}"/>
              </a:ext>
            </a:extLst>
          </p:cNvPr>
          <p:cNvSpPr/>
          <p:nvPr/>
        </p:nvSpPr>
        <p:spPr>
          <a:xfrm>
            <a:off x="7547566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09AB74-0AE3-4308-ADC9-B7CA8BB7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96" y="4355955"/>
            <a:ext cx="106410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AEE979A-D983-4B45-AC14-BC159BB489CD}"/>
              </a:ext>
            </a:extLst>
          </p:cNvPr>
          <p:cNvSpPr txBox="1"/>
          <p:nvPr/>
        </p:nvSpPr>
        <p:spPr>
          <a:xfrm>
            <a:off x="354634" y="38293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28191" y="1820792"/>
            <a:ext cx="360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Según </a:t>
            </a:r>
            <a:r>
              <a:rPr lang="es-ES" sz="2000" dirty="0" err="1"/>
              <a:t>Sebeok</a:t>
            </a:r>
            <a:r>
              <a:rPr lang="es-ES" sz="2000" dirty="0"/>
              <a:t>: “un signo es icónico cuando hay una similitud topológica entre un significante y su denotado”. Teniendo en cuenta lo anterior, vea el siguiente póster: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6BAAA3-6126-4F27-A4AF-3BEE4C84D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96" y="4355955"/>
            <a:ext cx="1064104" cy="3766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7F60F1-14D6-4C1F-9B2E-14FECEEBB2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3606"/>
            <a:ext cx="2937945" cy="3493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3592B7E-2B14-43F0-A676-09488AE471FD}"/>
              </a:ext>
            </a:extLst>
          </p:cNvPr>
          <p:cNvSpPr/>
          <p:nvPr/>
        </p:nvSpPr>
        <p:spPr>
          <a:xfrm>
            <a:off x="3976537" y="4585493"/>
            <a:ext cx="4128869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1100" dirty="0">
                <a:ea typeface="Times New Roman" panose="02020603050405020304" pitchFamily="18" charset="0"/>
                <a:cs typeface="Calibri" panose="020F0502020204030204" pitchFamily="34" charset="0"/>
              </a:rPr>
              <a:t>Tomada de https://www.frogx3.com/2015/07/24/ejemplos-publicidad-creativa-inteligente/</a:t>
            </a:r>
            <a:endParaRPr lang="es-CO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9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AEE979A-D983-4B45-AC14-BC159BB489CD}"/>
              </a:ext>
            </a:extLst>
          </p:cNvPr>
          <p:cNvSpPr txBox="1"/>
          <p:nvPr/>
        </p:nvSpPr>
        <p:spPr>
          <a:xfrm>
            <a:off x="503490" y="79449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03490" y="1256158"/>
            <a:ext cx="749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En el anterior póster se evidencia un ícono porque:</a:t>
            </a:r>
            <a:endParaRPr lang="es-ES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1881E4-3DD7-4F8F-8E28-5BA96854B3E4}"/>
              </a:ext>
            </a:extLst>
          </p:cNvPr>
          <p:cNvSpPr txBox="1"/>
          <p:nvPr/>
        </p:nvSpPr>
        <p:spPr>
          <a:xfrm>
            <a:off x="503490" y="185124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54ABF3-9D40-47D1-AC49-196B1D1A08D7}"/>
              </a:ext>
            </a:extLst>
          </p:cNvPr>
          <p:cNvSpPr txBox="1"/>
          <p:nvPr/>
        </p:nvSpPr>
        <p:spPr>
          <a:xfrm>
            <a:off x="503490" y="2638924"/>
            <a:ext cx="6906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a. El significante “casco” se parece al denotado “pastilla”.</a:t>
            </a:r>
          </a:p>
          <a:p>
            <a:pPr algn="just"/>
            <a:r>
              <a:rPr lang="es-ES" sz="2000" dirty="0"/>
              <a:t>b. El significante “fútbol” se parece al denotado “casco”.</a:t>
            </a:r>
          </a:p>
          <a:p>
            <a:pPr algn="just"/>
            <a:r>
              <a:rPr lang="es-ES" sz="2000" dirty="0"/>
              <a:t>c. El significante “pastilla” se parece al denotado “casco”.</a:t>
            </a:r>
          </a:p>
          <a:p>
            <a:pPr algn="just"/>
            <a:r>
              <a:rPr lang="es-ES" sz="2000" dirty="0"/>
              <a:t>d. El significante “casco” se parece al denotado “fútbol”.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EA559D7-3059-443E-936D-75BEB74F176B}"/>
              </a:ext>
            </a:extLst>
          </p:cNvPr>
          <p:cNvSpPr/>
          <p:nvPr/>
        </p:nvSpPr>
        <p:spPr>
          <a:xfrm>
            <a:off x="7547566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09AB74-0AE3-4308-ADC9-B7CA8BB7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96" y="4355955"/>
            <a:ext cx="106410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529</Words>
  <Application>Microsoft Office PowerPoint</Application>
  <PresentationFormat>Presentación en pantalla (16:9)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40</cp:revision>
  <dcterms:created xsi:type="dcterms:W3CDTF">2018-10-16T22:27:03Z</dcterms:created>
  <dcterms:modified xsi:type="dcterms:W3CDTF">2022-01-11T21:25:49Z</dcterms:modified>
</cp:coreProperties>
</file>