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60" r:id="rId2"/>
    <p:sldId id="258" r:id="rId3"/>
    <p:sldId id="262" r:id="rId4"/>
    <p:sldId id="273" r:id="rId5"/>
    <p:sldId id="263" r:id="rId6"/>
    <p:sldId id="274" r:id="rId7"/>
    <p:sldId id="275" r:id="rId8"/>
    <p:sldId id="276" r:id="rId9"/>
    <p:sldId id="277" r:id="rId10"/>
    <p:sldId id="278" r:id="rId11"/>
    <p:sldId id="279" r:id="rId12"/>
    <p:sldId id="280" r:id="rId13"/>
    <p:sldId id="281" r:id="rId14"/>
    <p:sldId id="282" r:id="rId15"/>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11/01/2022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5</a:t>
            </a:fld>
            <a:endParaRPr lang="es-CO"/>
          </a:p>
        </p:txBody>
      </p:sp>
    </p:spTree>
    <p:extLst>
      <p:ext uri="{BB962C8B-B14F-4D97-AF65-F5344CB8AC3E}">
        <p14:creationId xmlns:p14="http://schemas.microsoft.com/office/powerpoint/2010/main" val="585408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13</a:t>
            </a:fld>
            <a:endParaRPr lang="es-CO"/>
          </a:p>
        </p:txBody>
      </p:sp>
    </p:spTree>
    <p:extLst>
      <p:ext uri="{BB962C8B-B14F-4D97-AF65-F5344CB8AC3E}">
        <p14:creationId xmlns:p14="http://schemas.microsoft.com/office/powerpoint/2010/main" val="1104879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11/01/2022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11/01/2022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11/01/2022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11/01/2022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461665"/>
          </a:xfrm>
          <a:prstGeom prst="rect">
            <a:avLst/>
          </a:prstGeom>
          <a:noFill/>
        </p:spPr>
        <p:txBody>
          <a:bodyPr wrap="square" rtlCol="0">
            <a:spAutoFit/>
          </a:bodyPr>
          <a:lstStyle/>
          <a:p>
            <a:pPr algn="r"/>
            <a:r>
              <a:rPr lang="es-ES" sz="2400" b="1" dirty="0">
                <a:solidFill>
                  <a:schemeClr val="bg1"/>
                </a:solidFill>
              </a:rPr>
              <a:t>Seminario Económico</a:t>
            </a:r>
            <a:endParaRPr lang="es-ES" sz="2400" dirty="0">
              <a:solidFill>
                <a:schemeClr val="bg1"/>
              </a:solidFill>
            </a:endParaRPr>
          </a:p>
        </p:txBody>
      </p:sp>
      <p:pic>
        <p:nvPicPr>
          <p:cNvPr id="7" name="Imagen 6">
            <a:extLst>
              <a:ext uri="{FF2B5EF4-FFF2-40B4-BE49-F238E27FC236}">
                <a16:creationId xmlns:a16="http://schemas.microsoft.com/office/drawing/2014/main" id="{773F7B6E-7F78-4AD7-BBDD-0B1DCBE01B4D}"/>
              </a:ext>
            </a:extLst>
          </p:cNvPr>
          <p:cNvPicPr>
            <a:picLocks noChangeAspect="1"/>
          </p:cNvPicPr>
          <p:nvPr/>
        </p:nvPicPr>
        <p:blipFill>
          <a:blip r:embed="rId3"/>
          <a:stretch>
            <a:fillRect/>
          </a:stretch>
        </p:blipFill>
        <p:spPr>
          <a:xfrm>
            <a:off x="5962310" y="401741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4. Caso o situación problémica</a:t>
            </a:r>
          </a:p>
        </p:txBody>
      </p:sp>
      <p:sp>
        <p:nvSpPr>
          <p:cNvPr id="3" name="CuadroTexto 2"/>
          <p:cNvSpPr txBox="1"/>
          <p:nvPr/>
        </p:nvSpPr>
        <p:spPr>
          <a:xfrm>
            <a:off x="238562" y="1602254"/>
            <a:ext cx="7590988" cy="1938992"/>
          </a:xfrm>
          <a:prstGeom prst="rect">
            <a:avLst/>
          </a:prstGeom>
          <a:noFill/>
        </p:spPr>
        <p:txBody>
          <a:bodyPr wrap="square" rtlCol="0">
            <a:spAutoFit/>
          </a:bodyPr>
          <a:lstStyle/>
          <a:p>
            <a:pPr algn="just"/>
            <a:r>
              <a:rPr lang="es-ES" sz="2400" dirty="0"/>
              <a:t>En la última reunión de los miembros de la Junta Directiva del Banco de la República, se anticipó una inflación de 3% para finales del presente año, dados los buenos resultados de las medidas de política monetaria que ha venido implementando el Emisor.</a:t>
            </a:r>
            <a:endParaRPr lang="es-CO" sz="2400" dirty="0"/>
          </a:p>
        </p:txBody>
      </p:sp>
      <p:pic>
        <p:nvPicPr>
          <p:cNvPr id="5" name="Imagen 4">
            <a:extLst>
              <a:ext uri="{FF2B5EF4-FFF2-40B4-BE49-F238E27FC236}">
                <a16:creationId xmlns:a16="http://schemas.microsoft.com/office/drawing/2014/main" id="{7A8E4FD1-C186-4774-905F-5F4909EFE0A9}"/>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574450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323439"/>
          </a:xfrm>
          <a:prstGeom prst="rect">
            <a:avLst/>
          </a:prstGeom>
          <a:noFill/>
        </p:spPr>
        <p:txBody>
          <a:bodyPr wrap="square" rtlCol="0">
            <a:spAutoFit/>
          </a:bodyPr>
          <a:lstStyle/>
          <a:p>
            <a:pPr algn="just"/>
            <a:r>
              <a:rPr lang="es-ES" sz="2000" dirty="0"/>
              <a:t>Usted que se ha matriculado como estudiante de la unidad de estudio análisis del macroentorno del programa de economía de la EAN, solicita a su docente que precise el significado de esta novedad del Emisor, ante lo cual el docente considera que esto significa:</a:t>
            </a:r>
            <a:endParaRPr lang="es-CO" sz="2000" dirty="0"/>
          </a:p>
        </p:txBody>
      </p:sp>
      <p:sp>
        <p:nvSpPr>
          <p:cNvPr id="4" name="CuadroTexto 3"/>
          <p:cNvSpPr txBox="1"/>
          <p:nvPr/>
        </p:nvSpPr>
        <p:spPr>
          <a:xfrm>
            <a:off x="238562" y="206481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619593"/>
            <a:ext cx="7590988" cy="1323439"/>
          </a:xfrm>
          <a:prstGeom prst="rect">
            <a:avLst/>
          </a:prstGeom>
          <a:noFill/>
        </p:spPr>
        <p:txBody>
          <a:bodyPr wrap="square" rtlCol="0">
            <a:spAutoFit/>
          </a:bodyPr>
          <a:lstStyle/>
          <a:p>
            <a:pPr lvl="0" algn="just"/>
            <a:r>
              <a:rPr lang="es-ES" sz="2000" dirty="0"/>
              <a:t>a. Una variación del índice de precios al consumidor de 3%.</a:t>
            </a:r>
          </a:p>
          <a:p>
            <a:pPr lvl="0" algn="just"/>
            <a:r>
              <a:rPr lang="es-ES" sz="2000" dirty="0"/>
              <a:t>b. Una apreciación de la moneda nacional de 3%.</a:t>
            </a:r>
          </a:p>
          <a:p>
            <a:pPr lvl="0" algn="just"/>
            <a:r>
              <a:rPr lang="es-ES" sz="2000" dirty="0"/>
              <a:t>c. Un crecimiento del producto de 3%.</a:t>
            </a:r>
          </a:p>
          <a:p>
            <a:pPr lvl="0" algn="just"/>
            <a:r>
              <a:rPr lang="es-ES" sz="2000" dirty="0"/>
              <a:t>d. Una disminución del índice de salarios de 3%.</a:t>
            </a:r>
          </a:p>
        </p:txBody>
      </p:sp>
      <p:sp>
        <p:nvSpPr>
          <p:cNvPr id="6" name="Rectángulo 5"/>
          <p:cNvSpPr/>
          <p:nvPr/>
        </p:nvSpPr>
        <p:spPr>
          <a:xfrm>
            <a:off x="7562688" y="4601645"/>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a</a:t>
            </a:r>
            <a:endParaRPr lang="es-CO" b="1" dirty="0"/>
          </a:p>
        </p:txBody>
      </p:sp>
      <p:pic>
        <p:nvPicPr>
          <p:cNvPr id="8" name="Imagen 7">
            <a:extLst>
              <a:ext uri="{FF2B5EF4-FFF2-40B4-BE49-F238E27FC236}">
                <a16:creationId xmlns:a16="http://schemas.microsoft.com/office/drawing/2014/main" id="{E6924314-DE30-4BBE-89E9-F15DC9302C61}"/>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3721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5. Caso o situación problémica</a:t>
            </a:r>
          </a:p>
        </p:txBody>
      </p:sp>
      <p:sp>
        <p:nvSpPr>
          <p:cNvPr id="3" name="CuadroTexto 2"/>
          <p:cNvSpPr txBox="1"/>
          <p:nvPr/>
        </p:nvSpPr>
        <p:spPr>
          <a:xfrm>
            <a:off x="238562" y="1602254"/>
            <a:ext cx="7590988" cy="1938992"/>
          </a:xfrm>
          <a:prstGeom prst="rect">
            <a:avLst/>
          </a:prstGeom>
          <a:noFill/>
        </p:spPr>
        <p:txBody>
          <a:bodyPr wrap="square" rtlCol="0">
            <a:spAutoFit/>
          </a:bodyPr>
          <a:lstStyle/>
          <a:p>
            <a:pPr algn="just"/>
            <a:r>
              <a:rPr lang="es-ES" sz="2400" dirty="0"/>
              <a:t>En un estudio de mercado realizado por una firma particular para una empresa comercial en la ciudad de Bogotá, se llegó a la conclusión de que cuando aumenta el precio del bien X, se observa que disminuye la cantidad demandada del bien Y. </a:t>
            </a:r>
            <a:endParaRPr lang="es-CO" sz="2400" dirty="0"/>
          </a:p>
        </p:txBody>
      </p:sp>
      <p:pic>
        <p:nvPicPr>
          <p:cNvPr id="5" name="Imagen 4">
            <a:extLst>
              <a:ext uri="{FF2B5EF4-FFF2-40B4-BE49-F238E27FC236}">
                <a16:creationId xmlns:a16="http://schemas.microsoft.com/office/drawing/2014/main" id="{DD57C666-CF31-4AEF-B531-81DBE40F6B0E}"/>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03100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830997"/>
          </a:xfrm>
          <a:prstGeom prst="rect">
            <a:avLst/>
          </a:prstGeom>
          <a:noFill/>
        </p:spPr>
        <p:txBody>
          <a:bodyPr wrap="square" rtlCol="0">
            <a:spAutoFit/>
          </a:bodyPr>
          <a:lstStyle/>
          <a:p>
            <a:pPr algn="just"/>
            <a:r>
              <a:rPr lang="es-ES" sz="2400" dirty="0"/>
              <a:t>Usted que es economista de planta de la compañía concluye con base en estos hechos lo siguiente:</a:t>
            </a:r>
            <a:endParaRPr lang="es-CO" sz="2400" dirty="0"/>
          </a:p>
        </p:txBody>
      </p:sp>
      <p:sp>
        <p:nvSpPr>
          <p:cNvPr id="4" name="CuadroTexto 3"/>
          <p:cNvSpPr txBox="1"/>
          <p:nvPr/>
        </p:nvSpPr>
        <p:spPr>
          <a:xfrm>
            <a:off x="238562" y="184252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468111"/>
            <a:ext cx="7590988" cy="2246769"/>
          </a:xfrm>
          <a:prstGeom prst="rect">
            <a:avLst/>
          </a:prstGeom>
          <a:noFill/>
        </p:spPr>
        <p:txBody>
          <a:bodyPr wrap="square" rtlCol="0">
            <a:spAutoFit/>
          </a:bodyPr>
          <a:lstStyle/>
          <a:p>
            <a:pPr lvl="0" algn="just"/>
            <a:r>
              <a:rPr lang="es-ES" sz="2000" dirty="0"/>
              <a:t>a. El bien X es inferior mientras que el Y es normal.</a:t>
            </a:r>
          </a:p>
          <a:p>
            <a:pPr lvl="0" algn="just"/>
            <a:r>
              <a:rPr lang="es-ES" sz="2000" dirty="0"/>
              <a:t>b. La elasticidad cruzada es negativa y los dos bienes son sustitutos entre sí.</a:t>
            </a:r>
          </a:p>
          <a:p>
            <a:pPr lvl="0" algn="just"/>
            <a:r>
              <a:rPr lang="es-ES" sz="2000" dirty="0"/>
              <a:t>c. La elasticidad cruzada es positiva y los dos bienes son complementarios entre sí.</a:t>
            </a:r>
          </a:p>
          <a:p>
            <a:pPr lvl="0" algn="just"/>
            <a:r>
              <a:rPr lang="es-ES" sz="2000" dirty="0"/>
              <a:t>d. La elasticidad cruzada es negativa y los dos bienes son complementarios entre sí.</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a:t>d</a:t>
            </a:r>
            <a:endParaRPr lang="es-CO" b="1" dirty="0"/>
          </a:p>
        </p:txBody>
      </p:sp>
      <p:pic>
        <p:nvPicPr>
          <p:cNvPr id="8" name="Imagen 7">
            <a:extLst>
              <a:ext uri="{FF2B5EF4-FFF2-40B4-BE49-F238E27FC236}">
                <a16:creationId xmlns:a16="http://schemas.microsoft.com/office/drawing/2014/main" id="{2552236A-2E37-419B-9E49-7885BE76DCAC}"/>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93291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1309DD-0AC3-4531-810C-BAA1876F567F}"/>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53921205-87BC-44A7-A30E-A88786E73858}"/>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236C8790-AEAA-487A-AD22-4B29EA79B64D}"/>
              </a:ext>
            </a:extLst>
          </p:cNvPr>
          <p:cNvPicPr>
            <a:picLocks noChangeAspect="1"/>
          </p:cNvPicPr>
          <p:nvPr/>
        </p:nvPicPr>
        <p:blipFill>
          <a:blip r:embed="rId2"/>
          <a:stretch>
            <a:fillRect/>
          </a:stretch>
        </p:blipFill>
        <p:spPr>
          <a:xfrm>
            <a:off x="0" y="-5952"/>
            <a:ext cx="9179458" cy="5149452"/>
          </a:xfrm>
          <a:prstGeom prst="rect">
            <a:avLst/>
          </a:prstGeom>
        </p:spPr>
      </p:pic>
    </p:spTree>
    <p:extLst>
      <p:ext uri="{BB962C8B-B14F-4D97-AF65-F5344CB8AC3E}">
        <p14:creationId xmlns:p14="http://schemas.microsoft.com/office/powerpoint/2010/main" val="3334264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D54E3619-0B7D-4E7B-A42B-F91582BAB3EC}"/>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238562" y="1602254"/>
            <a:ext cx="7590988" cy="1938992"/>
          </a:xfrm>
          <a:prstGeom prst="rect">
            <a:avLst/>
          </a:prstGeom>
          <a:noFill/>
        </p:spPr>
        <p:txBody>
          <a:bodyPr wrap="square" rtlCol="0">
            <a:spAutoFit/>
          </a:bodyPr>
          <a:lstStyle/>
          <a:p>
            <a:pPr algn="just"/>
            <a:r>
              <a:rPr lang="es-ES" sz="2400" dirty="0"/>
              <a:t>Para entender las acciones del Banco de la República en la conducción de la política monetaria colombiana, utilizamos como herramienta de análisis el modelo LM que resume los planteamientos teóricos del mercado de dinero y sus efectos en la economía del país.</a:t>
            </a:r>
            <a:endParaRPr lang="es-CO" sz="2400" dirty="0"/>
          </a:p>
        </p:txBody>
      </p:sp>
      <p:pic>
        <p:nvPicPr>
          <p:cNvPr id="5" name="Imagen 4">
            <a:extLst>
              <a:ext uri="{FF2B5EF4-FFF2-40B4-BE49-F238E27FC236}">
                <a16:creationId xmlns:a16="http://schemas.microsoft.com/office/drawing/2014/main" id="{8C0F788A-0BC8-4136-A9A1-3B63E13F675F}"/>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200329"/>
          </a:xfrm>
          <a:prstGeom prst="rect">
            <a:avLst/>
          </a:prstGeom>
          <a:noFill/>
        </p:spPr>
        <p:txBody>
          <a:bodyPr wrap="square" rtlCol="0">
            <a:spAutoFit/>
          </a:bodyPr>
          <a:lstStyle/>
          <a:p>
            <a:pPr algn="just"/>
            <a:r>
              <a:rPr lang="es-ES" dirty="0"/>
              <a:t>Usted que es estudiante de economía debe presentar una exposición sobre el mercado de dinero en Colombia y para comenzar afirma que la curva LM representa el equilibrio en el mercado de dinero, señalando que dos de sus características son:</a:t>
            </a:r>
            <a:endParaRPr lang="es-CO" dirty="0"/>
          </a:p>
        </p:txBody>
      </p:sp>
      <p:sp>
        <p:nvSpPr>
          <p:cNvPr id="4" name="CuadroTexto 3"/>
          <p:cNvSpPr txBox="1"/>
          <p:nvPr/>
        </p:nvSpPr>
        <p:spPr>
          <a:xfrm>
            <a:off x="238562" y="2004647"/>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535328"/>
            <a:ext cx="7590988" cy="2308324"/>
          </a:xfrm>
          <a:prstGeom prst="rect">
            <a:avLst/>
          </a:prstGeom>
          <a:noFill/>
        </p:spPr>
        <p:txBody>
          <a:bodyPr wrap="square" rtlCol="0">
            <a:spAutoFit/>
          </a:bodyPr>
          <a:lstStyle/>
          <a:p>
            <a:pPr lvl="0" algn="just"/>
            <a:r>
              <a:rPr lang="es-ES" dirty="0"/>
              <a:t>a. Es más inclinada cuando la demanda de dinero es más inelástica a los tipos de interés dado un nivel de la renta.</a:t>
            </a:r>
          </a:p>
          <a:p>
            <a:pPr lvl="0" algn="just"/>
            <a:r>
              <a:rPr lang="es-ES" dirty="0"/>
              <a:t>b. Dada la cantidad de dinero un aumento de los tipos de interés reduce el gasto de inversión planeada.</a:t>
            </a:r>
          </a:p>
          <a:p>
            <a:pPr lvl="0" algn="just"/>
            <a:r>
              <a:rPr lang="es-ES" dirty="0"/>
              <a:t>c. La demanda de dinero es una teoría de la demanda nominal de dinero y no de la demanda real de dinero.</a:t>
            </a:r>
          </a:p>
          <a:p>
            <a:pPr lvl="0" algn="just"/>
            <a:r>
              <a:rPr lang="es-ES" dirty="0"/>
              <a:t>d. Dada la oferta monetaria fija, un aumento del nivel de renta se acompaña de una caída del tipo de interés.</a:t>
            </a:r>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a</a:t>
            </a:r>
            <a:endParaRPr lang="es-CO" b="1" dirty="0"/>
          </a:p>
        </p:txBody>
      </p:sp>
      <p:pic>
        <p:nvPicPr>
          <p:cNvPr id="8" name="Imagen 7">
            <a:extLst>
              <a:ext uri="{FF2B5EF4-FFF2-40B4-BE49-F238E27FC236}">
                <a16:creationId xmlns:a16="http://schemas.microsoft.com/office/drawing/2014/main" id="{48A51CC1-08DA-41FC-9EC0-C9262D6ECC9B}"/>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2. Caso o situación problémica</a:t>
            </a:r>
          </a:p>
        </p:txBody>
      </p:sp>
      <p:sp>
        <p:nvSpPr>
          <p:cNvPr id="3" name="CuadroTexto 2"/>
          <p:cNvSpPr txBox="1"/>
          <p:nvPr/>
        </p:nvSpPr>
        <p:spPr>
          <a:xfrm>
            <a:off x="238562" y="1417588"/>
            <a:ext cx="7590988" cy="2308324"/>
          </a:xfrm>
          <a:prstGeom prst="rect">
            <a:avLst/>
          </a:prstGeom>
          <a:noFill/>
        </p:spPr>
        <p:txBody>
          <a:bodyPr wrap="square" rtlCol="0">
            <a:spAutoFit/>
          </a:bodyPr>
          <a:lstStyle/>
          <a:p>
            <a:pPr algn="just"/>
            <a:r>
              <a:rPr lang="es-ES" sz="2400" dirty="0"/>
              <a:t>En recientes foros sobre la política fiscal colombiana, se ha solicitado por parte de los gremios de la producción que el Gobierno Nacional accione diferentes mecanismos del resorte fiscal como el manejo del gasto público o la política de impuestos para evitar el estancamiento económico y dinamizar la economía.</a:t>
            </a:r>
            <a:endParaRPr lang="es-CO" sz="2400" dirty="0"/>
          </a:p>
        </p:txBody>
      </p:sp>
      <p:pic>
        <p:nvPicPr>
          <p:cNvPr id="5" name="Imagen 4">
            <a:extLst>
              <a:ext uri="{FF2B5EF4-FFF2-40B4-BE49-F238E27FC236}">
                <a16:creationId xmlns:a16="http://schemas.microsoft.com/office/drawing/2014/main" id="{C4F72D01-2806-4BA6-8F72-DDB8CB21C404}"/>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773461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672445"/>
            <a:ext cx="7590988" cy="1477328"/>
          </a:xfrm>
          <a:prstGeom prst="rect">
            <a:avLst/>
          </a:prstGeom>
          <a:noFill/>
        </p:spPr>
        <p:txBody>
          <a:bodyPr wrap="square" rtlCol="0">
            <a:spAutoFit/>
          </a:bodyPr>
          <a:lstStyle/>
          <a:p>
            <a:pPr algn="just"/>
            <a:r>
              <a:rPr lang="es-ES" dirty="0"/>
              <a:t>Usted que acaba de asistir a un foro de FENADECO en la ciudad de Cali de comienzos del mes de febrero de 2014, pregunta a su profesor de política económica sobre las razones que explican la diferente efectividad de las variaciones en el gasto público y en los impuestos sobre la demanda agregada, ante lo cual su docente responde que las razones se fundamentan en que:</a:t>
            </a:r>
            <a:endParaRPr lang="es-CO" dirty="0"/>
          </a:p>
        </p:txBody>
      </p:sp>
      <p:sp>
        <p:nvSpPr>
          <p:cNvPr id="4" name="CuadroTexto 3"/>
          <p:cNvSpPr txBox="1"/>
          <p:nvPr/>
        </p:nvSpPr>
        <p:spPr>
          <a:xfrm>
            <a:off x="238562" y="219833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660000"/>
            <a:ext cx="7590988" cy="2308324"/>
          </a:xfrm>
          <a:prstGeom prst="rect">
            <a:avLst/>
          </a:prstGeom>
          <a:noFill/>
        </p:spPr>
        <p:txBody>
          <a:bodyPr wrap="square" rtlCol="0">
            <a:spAutoFit/>
          </a:bodyPr>
          <a:lstStyle/>
          <a:p>
            <a:pPr lvl="0" algn="just"/>
            <a:r>
              <a:rPr lang="es-ES" dirty="0"/>
              <a:t>a. El gasto público y los impuestos afectan indirectamente a la demanda agregada.</a:t>
            </a:r>
          </a:p>
          <a:p>
            <a:pPr lvl="0" algn="just"/>
            <a:r>
              <a:rPr lang="es-ES" dirty="0"/>
              <a:t>b. La propensión marginal a consumir afecta de forma similar tanto al gasto como a los impuestos.</a:t>
            </a:r>
          </a:p>
          <a:p>
            <a:pPr lvl="0" algn="just"/>
            <a:r>
              <a:rPr lang="es-ES" dirty="0"/>
              <a:t>c. Al contemplar la tasa impositiva en el modelo, los multiplicadores se incrementan.</a:t>
            </a:r>
          </a:p>
          <a:p>
            <a:pPr lvl="0" algn="just"/>
            <a:r>
              <a:rPr lang="es-ES" dirty="0"/>
              <a:t>d. Generalmente el multiplicador de los impuestos es menor que el multiplicador del gasto público.</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d</a:t>
            </a:r>
            <a:endParaRPr lang="es-CO" b="1" dirty="0"/>
          </a:p>
        </p:txBody>
      </p:sp>
      <p:pic>
        <p:nvPicPr>
          <p:cNvPr id="8" name="Imagen 7">
            <a:extLst>
              <a:ext uri="{FF2B5EF4-FFF2-40B4-BE49-F238E27FC236}">
                <a16:creationId xmlns:a16="http://schemas.microsoft.com/office/drawing/2014/main" id="{DD6CD032-9F96-4B31-BDE8-F5FE783DB56E}"/>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9598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3. Caso o situación problémica</a:t>
            </a:r>
          </a:p>
        </p:txBody>
      </p:sp>
      <p:sp>
        <p:nvSpPr>
          <p:cNvPr id="3" name="CuadroTexto 2"/>
          <p:cNvSpPr txBox="1"/>
          <p:nvPr/>
        </p:nvSpPr>
        <p:spPr>
          <a:xfrm>
            <a:off x="238562" y="1417588"/>
            <a:ext cx="7590988" cy="2308324"/>
          </a:xfrm>
          <a:prstGeom prst="rect">
            <a:avLst/>
          </a:prstGeom>
          <a:noFill/>
        </p:spPr>
        <p:txBody>
          <a:bodyPr wrap="square" rtlCol="0">
            <a:spAutoFit/>
          </a:bodyPr>
          <a:lstStyle/>
          <a:p>
            <a:pPr algn="just"/>
            <a:r>
              <a:rPr lang="es-ES" sz="2400" dirty="0"/>
              <a:t>Usted asiste a una conferencia en el Departamento Nacional de Planeación sobre el desempeño de la economía colombiana en el frente monetario a finales de la década de 1980 y escucha que en nuestro país la tasa anual de cambio de los precios cambió de 29% a 32,4% de un año a otro entre 1989 y 1990. </a:t>
            </a:r>
            <a:endParaRPr lang="es-CO" sz="2400" dirty="0"/>
          </a:p>
        </p:txBody>
      </p:sp>
      <p:pic>
        <p:nvPicPr>
          <p:cNvPr id="5" name="Imagen 4">
            <a:extLst>
              <a:ext uri="{FF2B5EF4-FFF2-40B4-BE49-F238E27FC236}">
                <a16:creationId xmlns:a16="http://schemas.microsoft.com/office/drawing/2014/main" id="{E8C40ADC-C629-463E-A12F-823CA4BF54A2}"/>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279945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830997"/>
          </a:xfrm>
          <a:prstGeom prst="rect">
            <a:avLst/>
          </a:prstGeom>
          <a:noFill/>
        </p:spPr>
        <p:txBody>
          <a:bodyPr wrap="square" rtlCol="0">
            <a:spAutoFit/>
          </a:bodyPr>
          <a:lstStyle/>
          <a:p>
            <a:pPr algn="just"/>
            <a:r>
              <a:rPr lang="es-ES" sz="2400" dirty="0"/>
              <a:t>Usted interpreta correctamente que el concepto macroeconómico asociado a esta situación es:</a:t>
            </a:r>
            <a:endParaRPr lang="es-CO" sz="2400" dirty="0"/>
          </a:p>
        </p:txBody>
      </p:sp>
      <p:sp>
        <p:nvSpPr>
          <p:cNvPr id="4" name="CuadroTexto 3"/>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387683"/>
            <a:ext cx="7590988" cy="1569660"/>
          </a:xfrm>
          <a:prstGeom prst="rect">
            <a:avLst/>
          </a:prstGeom>
          <a:noFill/>
        </p:spPr>
        <p:txBody>
          <a:bodyPr wrap="square" rtlCol="0">
            <a:spAutoFit/>
          </a:bodyPr>
          <a:lstStyle/>
          <a:p>
            <a:pPr lvl="0" algn="just"/>
            <a:r>
              <a:rPr lang="es-ES" sz="2400" dirty="0"/>
              <a:t>a. Desempleo.</a:t>
            </a:r>
          </a:p>
          <a:p>
            <a:pPr lvl="0" algn="just"/>
            <a:r>
              <a:rPr lang="es-ES" sz="2400" dirty="0"/>
              <a:t>b. Revaluación.</a:t>
            </a:r>
          </a:p>
          <a:p>
            <a:pPr lvl="0" algn="just"/>
            <a:r>
              <a:rPr lang="es-ES" sz="2400" dirty="0"/>
              <a:t>c. Inflación.</a:t>
            </a:r>
          </a:p>
          <a:p>
            <a:pPr lvl="0" algn="just"/>
            <a:r>
              <a:rPr lang="es-ES" sz="2400" dirty="0"/>
              <a:t>d. Recesión.</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a:t>
            </a:r>
            <a:endParaRPr lang="es-CO" b="1" dirty="0"/>
          </a:p>
        </p:txBody>
      </p:sp>
      <p:pic>
        <p:nvPicPr>
          <p:cNvPr id="8" name="Imagen 7">
            <a:extLst>
              <a:ext uri="{FF2B5EF4-FFF2-40B4-BE49-F238E27FC236}">
                <a16:creationId xmlns:a16="http://schemas.microsoft.com/office/drawing/2014/main" id="{F94416FD-EEF2-40EA-866B-37C9EC34B06D}"/>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93856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TotalTime>
  <Words>871</Words>
  <Application>Microsoft Office PowerPoint</Application>
  <PresentationFormat>Presentación en pantalla (16:9)</PresentationFormat>
  <Paragraphs>61</Paragraphs>
  <Slides>14</Slides>
  <Notes>2</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14</vt:i4>
      </vt:variant>
    </vt:vector>
  </HeadingPairs>
  <TitlesOfParts>
    <vt:vector size="17"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27</cp:revision>
  <dcterms:created xsi:type="dcterms:W3CDTF">2018-10-16T22:27:03Z</dcterms:created>
  <dcterms:modified xsi:type="dcterms:W3CDTF">2022-01-11T19:53:09Z</dcterms:modified>
</cp:coreProperties>
</file>