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Relaciones Corporativas</a:t>
            </a:r>
            <a:endParaRPr lang="es-ES" sz="2400" dirty="0">
              <a:solidFill>
                <a:schemeClr val="bg1"/>
              </a:solidFill>
            </a:endParaRPr>
          </a:p>
        </p:txBody>
      </p:sp>
      <p:pic>
        <p:nvPicPr>
          <p:cNvPr id="7" name="Imagen 6">
            <a:extLst>
              <a:ext uri="{FF2B5EF4-FFF2-40B4-BE49-F238E27FC236}">
                <a16:creationId xmlns:a16="http://schemas.microsoft.com/office/drawing/2014/main" id="{C95269CA-9DDA-4680-8F68-1D33473019A8}"/>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Una empresa internacional del sector de la tecnología, con una extensa  gama de marcas, piensa que la responsabilidad social, asociada a su identidad corporativa, está relacionada con la creación de valor para todos los clientes. Por ello, la Gerencia de Mercadeo establece que todo programa de Responsabilidad Social debe cumplir con una serie de criterios de tipo humanitario.</a:t>
            </a:r>
          </a:p>
        </p:txBody>
      </p:sp>
      <p:pic>
        <p:nvPicPr>
          <p:cNvPr id="5" name="Imagen 4">
            <a:extLst>
              <a:ext uri="{FF2B5EF4-FFF2-40B4-BE49-F238E27FC236}">
                <a16:creationId xmlns:a16="http://schemas.microsoft.com/office/drawing/2014/main" id="{2DBE4843-A658-4E30-A6FD-67AEC2CF4FBC}"/>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Teniendo en cuenta la situación anterior, podría decirse que usted:</a:t>
            </a:r>
          </a:p>
        </p:txBody>
      </p:sp>
      <p:sp>
        <p:nvSpPr>
          <p:cNvPr id="4" name="CuadroTexto 3"/>
          <p:cNvSpPr txBox="1"/>
          <p:nvPr/>
        </p:nvSpPr>
        <p:spPr>
          <a:xfrm>
            <a:off x="238562" y="112111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12959" y="1611162"/>
            <a:ext cx="7590988" cy="3046988"/>
          </a:xfrm>
          <a:prstGeom prst="rect">
            <a:avLst/>
          </a:prstGeom>
          <a:noFill/>
        </p:spPr>
        <p:txBody>
          <a:bodyPr wrap="square" rtlCol="0">
            <a:spAutoFit/>
          </a:bodyPr>
          <a:lstStyle/>
          <a:p>
            <a:pPr algn="just"/>
            <a:r>
              <a:rPr lang="es-CO" sz="1600" dirty="0"/>
              <a:t>a. Se encuentra en desacuerdo, pues como estrategia de identidad corporativa, los programas de responsabilidad social deben estar orientados a beneficiar a los más necesitados </a:t>
            </a:r>
          </a:p>
          <a:p>
            <a:pPr algn="just"/>
            <a:r>
              <a:rPr lang="es-CO" sz="1600" dirty="0"/>
              <a:t>b. Esta de acuerdo porque la identidad de marca se construye con el objetivo de incrementar la rotación en los diferentes canales de venta y mercado en general</a:t>
            </a:r>
          </a:p>
          <a:p>
            <a:pPr algn="just"/>
            <a:r>
              <a:rPr lang="es-CO" sz="1600" dirty="0"/>
              <a:t>c. No está de acuerdo, porque quienes deciden construir la identidad corporativa desde la gestión social y ambiental, deben además de ser competitivos generar alto impacto en las región donde producen o comercializan, de este modo se alcanzara una percepción de marca más positiva y altamente confiable.</a:t>
            </a:r>
          </a:p>
          <a:p>
            <a:pPr algn="just"/>
            <a:r>
              <a:rPr lang="es-CO" sz="1600" dirty="0"/>
              <a:t>d. Está completamente de acuerdo, pues toda identidad de marca desde el enfoque social, debe orientarse en beneficios para la sociedad y al medioambiente, pero al mismo tiempo se debe trabajar  para hacer que la empresa sea más competitiva a largo plazo.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76AB557-48AF-4999-8CF5-41E5A483F1D8}"/>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Al director de Relaciones Corporativas de SCI SALUD*, empresa social del Estado, le encargan la misión de orientar el plan de comunicación interno y externo, con los usuarios actuales y potenciales, enfatizando en la promoción de hábitos saludables, prevención en el consumo de cigarrillo y, desde luego, la comunicación de actividades,  investigaciones y nuevos servicios de salud.</a:t>
            </a:r>
          </a:p>
        </p:txBody>
      </p:sp>
      <p:pic>
        <p:nvPicPr>
          <p:cNvPr id="5" name="Imagen 4">
            <a:extLst>
              <a:ext uri="{FF2B5EF4-FFF2-40B4-BE49-F238E27FC236}">
                <a16:creationId xmlns:a16="http://schemas.microsoft.com/office/drawing/2014/main" id="{9A20D917-9498-48F9-A8A1-9484954105E6}"/>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92552"/>
          </a:xfrm>
          <a:prstGeom prst="rect">
            <a:avLst/>
          </a:prstGeom>
          <a:noFill/>
        </p:spPr>
        <p:txBody>
          <a:bodyPr wrap="square" rtlCol="0">
            <a:spAutoFit/>
          </a:bodyPr>
          <a:lstStyle/>
          <a:p>
            <a:pPr algn="just"/>
            <a:r>
              <a:rPr lang="es-CO" sz="1600" dirty="0"/>
              <a:t>En línea con lo anterior, desde su perspectiva, ¿Cuáles serían los medios de comunicación más indicados para alcanzar los objetivos de tan importante misión?</a:t>
            </a:r>
          </a:p>
          <a:p>
            <a:pPr algn="just"/>
            <a:endParaRPr lang="es-CO" sz="2000" dirty="0"/>
          </a:p>
        </p:txBody>
      </p:sp>
      <p:sp>
        <p:nvSpPr>
          <p:cNvPr id="4" name="CuadroTexto 3"/>
          <p:cNvSpPr txBox="1"/>
          <p:nvPr/>
        </p:nvSpPr>
        <p:spPr>
          <a:xfrm>
            <a:off x="238562" y="127759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10403"/>
            <a:ext cx="7590988" cy="2800767"/>
          </a:xfrm>
          <a:prstGeom prst="rect">
            <a:avLst/>
          </a:prstGeom>
          <a:noFill/>
        </p:spPr>
        <p:txBody>
          <a:bodyPr wrap="square" rtlCol="0">
            <a:spAutoFit/>
          </a:bodyPr>
          <a:lstStyle/>
          <a:p>
            <a:pPr algn="just"/>
            <a:r>
              <a:rPr lang="es-CO" sz="1600" dirty="0"/>
              <a:t>a. Campaña de capacitación a los profesionales del Servicio al Cliente, especialmente en el área de atención al ciudadano, garantizando así, que se logre transmitir la información del portafolio de servicios de la Entidad  a los clientes actuales y potenciales  </a:t>
            </a:r>
          </a:p>
          <a:p>
            <a:pPr algn="just"/>
            <a:r>
              <a:rPr lang="es-CO" sz="1600" dirty="0"/>
              <a:t>b. Campañas y jornadas institucionales que faciliten el contacto directo con el ciudadano y de este modo lograr informar al público objetivo sobre la prestación de servicios de salud, los beneficios y los diferentes programas de atención  para el bienestar de los pacientes </a:t>
            </a:r>
          </a:p>
          <a:p>
            <a:pPr algn="just"/>
            <a:r>
              <a:rPr lang="es-CO" sz="1600" dirty="0"/>
              <a:t>c. Uso de diferentes fuentes de información como medios masivos (comunicados de prensa, boletines, plegables y web) con información educativa y videos entre otros.</a:t>
            </a:r>
          </a:p>
          <a:p>
            <a:pPr algn="just"/>
            <a:r>
              <a:rPr lang="es-CO" sz="1600" dirty="0"/>
              <a:t>d. Carteleras informativas en los diferentes puntos de atención a los usuarios principalmente en lugares de alto tráficos de pacientes.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4856A5E2-33D5-4CF5-83FA-3A1264811845}"/>
              </a:ext>
            </a:extLst>
          </p:cNvPr>
          <p:cNvPicPr>
            <a:picLocks noChangeAspect="1"/>
          </p:cNvPicPr>
          <p:nvPr/>
        </p:nvPicPr>
        <p:blipFill>
          <a:blip r:embed="rId3"/>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982FF-4A30-4BBA-ABB7-171B81FFA54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267F5AA-80AC-4C07-A98F-EEA081DA2E0B}"/>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CCAC14CE-3E39-4382-AC62-A1ABB3CBC78E}"/>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91506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902497FF-9DAE-4A37-A917-82739B2DB224}"/>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CO" sz="2000" dirty="0"/>
              <a:t>La cadena supermercados llamada </a:t>
            </a:r>
            <a:r>
              <a:rPr lang="es-CO" sz="2000" dirty="0" err="1"/>
              <a:t>SuperEasy</a:t>
            </a:r>
            <a:r>
              <a:rPr lang="es-CO" sz="2000" dirty="0"/>
              <a:t>* con presencia a nivel nacional,  está tratando de captar la atención de sus clientes con un nueva página web divertida, dinámica y sencilla en la navegación. Adicional, como elemento de valor agregado, se propone diseñar un blog que contiene información sobre precios, consumo responsable, recomendaciones para el reciclaje, ofertas diarias y productos de la semana. Como valor agregado, los colaboradores son invitados a participar, exponiendo en este espacio virtual sus ideas sobre decoración, recetas y nutrición. </a:t>
            </a:r>
          </a:p>
          <a:p>
            <a:pPr algn="just"/>
            <a:br>
              <a:rPr lang="es-CO" sz="2000" dirty="0"/>
            </a:br>
            <a:r>
              <a:rPr lang="es-CO" sz="2000" dirty="0"/>
              <a:t>* Los nombres y marcas son hipotéticos y de carácter académico.</a:t>
            </a:r>
          </a:p>
        </p:txBody>
      </p:sp>
      <p:pic>
        <p:nvPicPr>
          <p:cNvPr id="5" name="Imagen 4">
            <a:extLst>
              <a:ext uri="{FF2B5EF4-FFF2-40B4-BE49-F238E27FC236}">
                <a16:creationId xmlns:a16="http://schemas.microsoft.com/office/drawing/2014/main" id="{F3995042-C782-4F6F-8512-3429F4341225}"/>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De acuerdo con lo anterior, ¿cuál es la orientación estratégica de Mercadeo de Supermercados </a:t>
            </a:r>
            <a:r>
              <a:rPr lang="es-CO" sz="2000" dirty="0" err="1"/>
              <a:t>SuperEasy</a:t>
            </a:r>
            <a:r>
              <a:rPr lang="es-CO" sz="2000" dirty="0"/>
              <a:t>*, aplicada al manejo de su imagen corporativa por medio de la página web?</a:t>
            </a:r>
          </a:p>
        </p:txBody>
      </p:sp>
      <p:sp>
        <p:nvSpPr>
          <p:cNvPr id="4" name="CuadroTexto 3"/>
          <p:cNvSpPr txBox="1"/>
          <p:nvPr/>
        </p:nvSpPr>
        <p:spPr>
          <a:xfrm>
            <a:off x="238562" y="216278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3730"/>
            <a:ext cx="7590988" cy="1477328"/>
          </a:xfrm>
          <a:prstGeom prst="rect">
            <a:avLst/>
          </a:prstGeom>
          <a:noFill/>
        </p:spPr>
        <p:txBody>
          <a:bodyPr wrap="square" rtlCol="0">
            <a:spAutoFit/>
          </a:bodyPr>
          <a:lstStyle/>
          <a:p>
            <a:pPr algn="just"/>
            <a:r>
              <a:rPr lang="es-CO" dirty="0"/>
              <a:t>a.  Incrementar las ventas mensuales, mediante  la variedad de productos y  ofertas.</a:t>
            </a:r>
          </a:p>
          <a:p>
            <a:pPr algn="just"/>
            <a:r>
              <a:rPr lang="es-CO" dirty="0"/>
              <a:t>b.  Fidelizar a los clientes a través de una estrategia de comunicación. </a:t>
            </a:r>
          </a:p>
          <a:p>
            <a:pPr algn="just"/>
            <a:r>
              <a:rPr lang="es-CO" dirty="0"/>
              <a:t>c.  Mantener una comunicación constante con el mercado objetivo.</a:t>
            </a:r>
          </a:p>
          <a:p>
            <a:pPr algn="just"/>
            <a:r>
              <a:rPr lang="es-CO" dirty="0"/>
              <a:t>d.  Quitarle participación de mercado a la competencia.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028BE361-609A-4B97-B112-7CCF0B00E8B4}"/>
              </a:ext>
            </a:extLst>
          </p:cNvPr>
          <p:cNvPicPr>
            <a:picLocks noChangeAspect="1"/>
          </p:cNvPicPr>
          <p:nvPr/>
        </p:nvPicPr>
        <p:blipFill>
          <a:blip r:embed="rId3"/>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err="1"/>
              <a:t>FoodsCompany</a:t>
            </a:r>
            <a:r>
              <a:rPr lang="es-CO" sz="2000" dirty="0"/>
              <a:t>*  es una compañía con alto reconocimiento a nivel internacional, por su calidad y portafolio de soluciones alimenticias con alto valor nutritivo. Durante el 2013, dentro de su plan estratégico, se propone el objetivo de renovar su imagen corporativa como estrategia de marca, con el ánimo de generar un mayor impacto visual, logrando comunicar una misión de vitalidad y promoción de hábitos saludables en las familias. Para ello, se propone el siguiente eslogan: “</a:t>
            </a:r>
            <a:r>
              <a:rPr lang="es-CO" sz="2000" dirty="0" err="1"/>
              <a:t>FoodsCompany</a:t>
            </a:r>
            <a:r>
              <a:rPr lang="es-CO" sz="2000" dirty="0"/>
              <a:t>* </a:t>
            </a:r>
            <a:r>
              <a:rPr lang="es-CO" sz="2000" i="1" dirty="0"/>
              <a:t>¡Alimentos Saludables para todos!”.</a:t>
            </a:r>
          </a:p>
          <a:p>
            <a:pPr algn="just"/>
            <a:endParaRPr lang="es-CO" sz="2000" i="1" dirty="0"/>
          </a:p>
          <a:p>
            <a:pPr algn="just"/>
            <a:r>
              <a:rPr lang="es-CO" sz="2000" dirty="0"/>
              <a:t>* Los nombres y marcas son hipotéticos y de carácter académico.</a:t>
            </a:r>
          </a:p>
        </p:txBody>
      </p:sp>
      <p:pic>
        <p:nvPicPr>
          <p:cNvPr id="5" name="Imagen 4">
            <a:extLst>
              <a:ext uri="{FF2B5EF4-FFF2-40B4-BE49-F238E27FC236}">
                <a16:creationId xmlns:a16="http://schemas.microsoft.com/office/drawing/2014/main" id="{2E4B3F74-A90D-40F3-BFEC-3803D659F3AC}"/>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23330"/>
          </a:xfrm>
          <a:prstGeom prst="rect">
            <a:avLst/>
          </a:prstGeom>
          <a:noFill/>
        </p:spPr>
        <p:txBody>
          <a:bodyPr wrap="square" rtlCol="0">
            <a:spAutoFit/>
          </a:bodyPr>
          <a:lstStyle/>
          <a:p>
            <a:pPr algn="just"/>
            <a:r>
              <a:rPr lang="es-CO" dirty="0"/>
              <a:t>De acuerdo con el contexto y con los conocimientos adquiridos ¿Considera usted, que este mensaje comunica claramente la promesa de valor de la marca </a:t>
            </a:r>
            <a:r>
              <a:rPr lang="es-CO" dirty="0" err="1"/>
              <a:t>FoodsCompany</a:t>
            </a:r>
            <a:r>
              <a:rPr lang="es-CO" dirty="0"/>
              <a:t>* y cumple con los objetivos estratégicos para el año 2013?</a:t>
            </a:r>
          </a:p>
        </p:txBody>
      </p:sp>
      <p:sp>
        <p:nvSpPr>
          <p:cNvPr id="4" name="CuadroTexto 3"/>
          <p:cNvSpPr txBox="1"/>
          <p:nvPr/>
        </p:nvSpPr>
        <p:spPr>
          <a:xfrm>
            <a:off x="238562" y="179735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93181"/>
            <a:ext cx="7590988" cy="2585323"/>
          </a:xfrm>
          <a:prstGeom prst="rect">
            <a:avLst/>
          </a:prstGeom>
          <a:noFill/>
        </p:spPr>
        <p:txBody>
          <a:bodyPr wrap="square" rtlCol="0">
            <a:spAutoFit/>
          </a:bodyPr>
          <a:lstStyle/>
          <a:p>
            <a:pPr algn="just"/>
            <a:r>
              <a:rPr lang="es-CO" dirty="0"/>
              <a:t>a. Si comunica la Identidad corporativa y los objetivos estratégicos, ya que es un mensaje corto, sencillo y claro, tal como aconsejan los expertos respecto a un slogan.</a:t>
            </a:r>
          </a:p>
          <a:p>
            <a:pPr algn="just"/>
            <a:r>
              <a:rPr lang="es-CO" dirty="0"/>
              <a:t>b. Efectivamente,  es un buen mensaje para los consumidores y las familias, ya que deja muy clara cuál es la identidad corporativa de  </a:t>
            </a:r>
            <a:r>
              <a:rPr lang="es-CO" dirty="0" err="1"/>
              <a:t>FoodsCompany</a:t>
            </a:r>
            <a:r>
              <a:rPr lang="es-CO" dirty="0"/>
              <a:t>*.</a:t>
            </a:r>
          </a:p>
          <a:p>
            <a:pPr algn="just"/>
            <a:r>
              <a:rPr lang="es-CO" dirty="0"/>
              <a:t>c. No, comunica, porque el mensaje no se dirige al segmento objetivo, aunque deja en claro la misión de los productos  </a:t>
            </a:r>
            <a:r>
              <a:rPr lang="es-CO" dirty="0" err="1"/>
              <a:t>FoodsCompany</a:t>
            </a:r>
            <a:r>
              <a:rPr lang="es-CO" dirty="0"/>
              <a:t>*.</a:t>
            </a:r>
          </a:p>
          <a:p>
            <a:pPr algn="just"/>
            <a:r>
              <a:rPr lang="es-CO" dirty="0"/>
              <a:t>d. No, es un buen mensaje,  porque no le habla directamente al consumidor objetivo y aún menos se refiere al tipo de producto de   </a:t>
            </a:r>
            <a:r>
              <a:rPr lang="es-CO" dirty="0" err="1"/>
              <a:t>FoodsCompany</a:t>
            </a:r>
            <a:r>
              <a:rPr lang="es-CO" dirty="0"/>
              <a: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79B8CF20-AA4F-4E69-9536-CA44359EF3CF}"/>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err="1"/>
              <a:t>McDowells</a:t>
            </a:r>
            <a:r>
              <a:rPr lang="es-CO" sz="2000" dirty="0"/>
              <a:t> RW* desea ser reconocida en el mercado  como una empresa socialmente responsable, pues  considera que esto,  le permite crear una mejor imagen e identidad de marca y desde luego un mejor ambiente de trabajo, por ello el departamento de Mercadeo busca atendedor a dos objetivos: </a:t>
            </a:r>
          </a:p>
          <a:p>
            <a:pPr algn="just"/>
            <a:r>
              <a:rPr lang="es-CO" sz="2000" dirty="0"/>
              <a:t>1. Satisfacción emocional por percepción social de la marca</a:t>
            </a:r>
          </a:p>
          <a:p>
            <a:pPr algn="just"/>
            <a:r>
              <a:rPr lang="es-CO" sz="2000" dirty="0"/>
              <a:t>2. Incremento de los resultados empresariales debidos a la mejor imagen de la marca. </a:t>
            </a:r>
          </a:p>
          <a:p>
            <a:pPr marL="342900" indent="-342900" algn="just">
              <a:buAutoNum type="arabicPeriod" startAt="2"/>
            </a:pPr>
            <a:endParaRPr lang="es-CO" sz="2000" dirty="0"/>
          </a:p>
          <a:p>
            <a:pPr algn="just"/>
            <a:r>
              <a:rPr lang="es-CO" sz="2000" dirty="0"/>
              <a:t>* Los nombres y marcas son hipotéticos y de carácter académico.</a:t>
            </a:r>
          </a:p>
        </p:txBody>
      </p:sp>
      <p:pic>
        <p:nvPicPr>
          <p:cNvPr id="5" name="Imagen 4">
            <a:extLst>
              <a:ext uri="{FF2B5EF4-FFF2-40B4-BE49-F238E27FC236}">
                <a16:creationId xmlns:a16="http://schemas.microsoft.com/office/drawing/2014/main" id="{222D3D4D-708D-477F-8361-BBC3C4CA3EBF}"/>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7895"/>
            <a:ext cx="7590988" cy="1200329"/>
          </a:xfrm>
          <a:prstGeom prst="rect">
            <a:avLst/>
          </a:prstGeom>
          <a:noFill/>
        </p:spPr>
        <p:txBody>
          <a:bodyPr wrap="square" rtlCol="0">
            <a:spAutoFit/>
          </a:bodyPr>
          <a:lstStyle/>
          <a:p>
            <a:pPr algn="just"/>
            <a:r>
              <a:rPr lang="es-CO" dirty="0"/>
              <a:t>¿Cuál considera usted que será la mayor dificultad para lograr convencer al Gerente de Mercadeo, de que asigne el presupuesto para que el departamento de Relaciones Corporativas cuente con los recursos para realizar dicho proyecto?</a:t>
            </a:r>
          </a:p>
        </p:txBody>
      </p:sp>
      <p:sp>
        <p:nvSpPr>
          <p:cNvPr id="4" name="CuadroTexto 3"/>
          <p:cNvSpPr txBox="1"/>
          <p:nvPr/>
        </p:nvSpPr>
        <p:spPr>
          <a:xfrm>
            <a:off x="238562" y="176466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41026" y="2226327"/>
            <a:ext cx="7590988" cy="2554545"/>
          </a:xfrm>
          <a:prstGeom prst="rect">
            <a:avLst/>
          </a:prstGeom>
          <a:noFill/>
        </p:spPr>
        <p:txBody>
          <a:bodyPr wrap="square" rtlCol="0">
            <a:spAutoFit/>
          </a:bodyPr>
          <a:lstStyle/>
          <a:p>
            <a:pPr algn="just"/>
            <a:r>
              <a:rPr lang="es-CO" sz="1600" dirty="0"/>
              <a:t>a. La alta inversión en medios que se debe hacer durante el lanzamiento de la nueva imagen, inversión que posiblemente no este  presupuestada.</a:t>
            </a:r>
          </a:p>
          <a:p>
            <a:pPr algn="just"/>
            <a:r>
              <a:rPr lang="es-CO" sz="1600" dirty="0"/>
              <a:t>b. Lo dispendioso de los trámites que deben hacerse ante entidades oficiales que certifiquen que los procesos productivos de  </a:t>
            </a:r>
            <a:r>
              <a:rPr lang="es-CO" sz="1600" dirty="0" err="1"/>
              <a:t>McDowells</a:t>
            </a:r>
            <a:r>
              <a:rPr lang="es-CO" sz="1600" dirty="0"/>
              <a:t> RW* son ambiental y socialmente responsables.</a:t>
            </a:r>
          </a:p>
          <a:p>
            <a:pPr algn="just"/>
            <a:r>
              <a:rPr lang="es-CO" sz="1600" dirty="0"/>
              <a:t>c. La dificultad para la medición del impacto de la nueva imagen, ya que no existe un único indicador relacionado con la medición de los beneficios sociales y medioambientales de las empresas.  </a:t>
            </a:r>
          </a:p>
          <a:p>
            <a:pPr algn="just"/>
            <a:r>
              <a:rPr lang="es-CO" sz="1600" dirty="0"/>
              <a:t>d. Lo complicado que puede llegar a ser la elección de la población de interés que se verá beneficiada con los programas de capacitación.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63D961B2-4807-4E50-AFC5-122111A7AD8E}"/>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1312</Words>
  <Application>Microsoft Office PowerPoint</Application>
  <PresentationFormat>Presentación en pantalla (16:9)</PresentationFormat>
  <Paragraphs>68</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2022-01-11T21:01:42Z</dcterms:modified>
</cp:coreProperties>
</file>