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Química General</a:t>
            </a:r>
            <a:endParaRPr lang="es-ES" sz="2400" dirty="0">
              <a:solidFill>
                <a:schemeClr val="bg1"/>
              </a:solidFill>
            </a:endParaRPr>
          </a:p>
        </p:txBody>
      </p:sp>
      <p:pic>
        <p:nvPicPr>
          <p:cNvPr id="7" name="Imagen 6">
            <a:extLst>
              <a:ext uri="{FF2B5EF4-FFF2-40B4-BE49-F238E27FC236}">
                <a16:creationId xmlns:a16="http://schemas.microsoft.com/office/drawing/2014/main" id="{771D0CAD-4786-48E9-B481-586B4BD2F62E}"/>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Mediante las reacciones químicas es posible identificar los diferentes cambios que sufre la materia. Dependiendo de como se reorganizan los átomos de las sustancias que participan de las mismas, las reacciones se pueden clasificar en reacciones de síntesis o combinación, de sustitución o desplazamiento y de descomposición.</a:t>
            </a:r>
          </a:p>
          <a:p>
            <a:pPr algn="just"/>
            <a:r>
              <a:rPr lang="es-CO" sz="2000" dirty="0"/>
              <a:t>(HC)n  +  O2     ---------&gt;   CO2   +  H2O.</a:t>
            </a:r>
          </a:p>
        </p:txBody>
      </p:sp>
      <p:pic>
        <p:nvPicPr>
          <p:cNvPr id="5" name="Imagen 4">
            <a:extLst>
              <a:ext uri="{FF2B5EF4-FFF2-40B4-BE49-F238E27FC236}">
                <a16:creationId xmlns:a16="http://schemas.microsoft.com/office/drawing/2014/main" id="{EA25752C-EBC8-43F6-A01D-DCD1513DE88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Al encender una vela se produce una reacción química entre la cera de la misma, la cual está constituida por hidrocarburos, y el oxígeno del aire. De acuerdo con lo anterior esta es una reacción de:</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97168"/>
            <a:ext cx="7590988" cy="1323439"/>
          </a:xfrm>
          <a:prstGeom prst="rect">
            <a:avLst/>
          </a:prstGeom>
          <a:noFill/>
        </p:spPr>
        <p:txBody>
          <a:bodyPr wrap="square" rtlCol="0">
            <a:spAutoFit/>
          </a:bodyPr>
          <a:lstStyle/>
          <a:p>
            <a:pPr lvl="0" algn="just"/>
            <a:r>
              <a:rPr lang="es-CO" sz="2000" dirty="0"/>
              <a:t>a. Doble síntesis, pues se forman H2O y CO2 .</a:t>
            </a:r>
          </a:p>
          <a:p>
            <a:pPr lvl="0" algn="just"/>
            <a:r>
              <a:rPr lang="es-CO" sz="2000" dirty="0"/>
              <a:t>b. Doble sustitución donde se forma H2O y CO2.</a:t>
            </a:r>
          </a:p>
          <a:p>
            <a:pPr lvl="0" algn="just"/>
            <a:r>
              <a:rPr lang="es-CO" sz="2000" dirty="0"/>
              <a:t>c. Combinación del oxígeno del aire con  C y el H de la cera</a:t>
            </a:r>
          </a:p>
          <a:p>
            <a:pPr lvl="0" algn="just"/>
            <a:r>
              <a:rPr lang="es-CO" sz="2000" dirty="0"/>
              <a:t>d. Descomposición de la cera en CO2 y H2O.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C810C947-41E5-4EAF-9850-616A984F013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382710"/>
            <a:ext cx="7590988" cy="4801314"/>
          </a:xfrm>
          <a:prstGeom prst="rect">
            <a:avLst/>
          </a:prstGeom>
          <a:noFill/>
        </p:spPr>
        <p:txBody>
          <a:bodyPr wrap="square" rtlCol="0">
            <a:spAutoFit/>
          </a:bodyPr>
          <a:lstStyle/>
          <a:p>
            <a:pPr algn="just"/>
            <a:r>
              <a:rPr lang="es-CO" dirty="0"/>
              <a:t>Al realizar tareas de producción o investigación sobre algún elemento químico los científicos utilizan siempre gran cantidad de átomos, como es este un número bastante grande, para simplificar los cálculos químicos requeridos se emplea una unidad de cantidad de materia llamada mol (del latín moles que significa montón).</a:t>
            </a:r>
          </a:p>
          <a:p>
            <a:pPr algn="just"/>
            <a:endParaRPr lang="es-CO" dirty="0"/>
          </a:p>
          <a:p>
            <a:pPr algn="just"/>
            <a:r>
              <a:rPr lang="es-CO" dirty="0"/>
              <a:t>Esta nueva unidad, planteada por Avogadro, hace referencia a la cantidad de partículas y no a la masa de las mismas, lo cual se explica con el siguiente ejemplo: “no puede ser igual la masa de 100 "tornillos que la masa de 100 destornilladores", aunque en ambos casos haya el mismo número de unidades.</a:t>
            </a:r>
          </a:p>
          <a:p>
            <a:pPr algn="just"/>
            <a:endParaRPr lang="es-CO" dirty="0"/>
          </a:p>
          <a:p>
            <a:pPr algn="just"/>
            <a:r>
              <a:rPr lang="es-CO" dirty="0"/>
              <a:t>Por definición una mol es la cantidad de materia que contiene 6,02 x 10²³ partículas elementales (ya sea átomos, moléculas, iones,  </a:t>
            </a:r>
            <a:r>
              <a:rPr lang="es-CO" dirty="0" err="1"/>
              <a:t>etc</a:t>
            </a:r>
            <a:r>
              <a:rPr lang="es-CO" dirty="0"/>
              <a:t>). Por eso, cuando un químico utiliza el término mol, debe dejar en claro si es una mol de átomos, de moléculas, de iones o de cualquier partícula.</a:t>
            </a:r>
          </a:p>
          <a:p>
            <a:pPr algn="just"/>
            <a:endParaRPr lang="es-CO" dirty="0"/>
          </a:p>
          <a:p>
            <a:pPr algn="just"/>
            <a:r>
              <a:rPr lang="es-CO" dirty="0"/>
              <a:t>Sulfato de Aluminio: Al2(SO4)3</a:t>
            </a:r>
          </a:p>
        </p:txBody>
      </p:sp>
      <p:pic>
        <p:nvPicPr>
          <p:cNvPr id="5" name="Imagen 4">
            <a:extLst>
              <a:ext uri="{FF2B5EF4-FFF2-40B4-BE49-F238E27FC236}">
                <a16:creationId xmlns:a16="http://schemas.microsoft.com/office/drawing/2014/main" id="{F945AB7F-328F-4A88-BF2D-F83033D8B9C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En un mol de sulfato de aluminio hay:</a:t>
            </a:r>
          </a:p>
        </p:txBody>
      </p:sp>
      <p:sp>
        <p:nvSpPr>
          <p:cNvPr id="4" name="CuadroTexto 3"/>
          <p:cNvSpPr txBox="1"/>
          <p:nvPr/>
        </p:nvSpPr>
        <p:spPr>
          <a:xfrm>
            <a:off x="238562" y="11344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89183"/>
            <a:ext cx="7590988" cy="1077218"/>
          </a:xfrm>
          <a:prstGeom prst="rect">
            <a:avLst/>
          </a:prstGeom>
          <a:noFill/>
        </p:spPr>
        <p:txBody>
          <a:bodyPr wrap="square" rtlCol="0">
            <a:spAutoFit/>
          </a:bodyPr>
          <a:lstStyle/>
          <a:p>
            <a:pPr lvl="0" algn="just"/>
            <a:r>
              <a:rPr lang="es-CO" sz="1600" dirty="0"/>
              <a:t>a. Tres átomos de azufre.</a:t>
            </a:r>
          </a:p>
          <a:p>
            <a:pPr lvl="0" algn="just"/>
            <a:r>
              <a:rPr lang="es-CO" sz="1600" dirty="0"/>
              <a:t>b. Doce moles de oxígeno gaseoso.</a:t>
            </a:r>
          </a:p>
          <a:p>
            <a:pPr lvl="0" algn="just"/>
            <a:r>
              <a:rPr lang="es-CO" sz="1600" dirty="0"/>
              <a:t>c. 12 moles de átomos de oxígeno.</a:t>
            </a:r>
          </a:p>
          <a:p>
            <a:pPr lvl="0" algn="just"/>
            <a:r>
              <a:rPr lang="es-CO" sz="1600" dirty="0"/>
              <a:t>d. Tres átomos de aluminio.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8F6E90C8-6189-4402-8640-D20BE5DBEF16}"/>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5CB96-C9B1-4297-8269-55CB9653BA3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E980D6F3-4A4A-4313-B9AE-66556442988B}"/>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8BEBE0B-6BE6-4C62-8346-0F7C41376F4E}"/>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14776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DC44AB38-52EF-454D-AFED-164EFEF639F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569660"/>
          </a:xfrm>
          <a:prstGeom prst="rect">
            <a:avLst/>
          </a:prstGeom>
          <a:noFill/>
        </p:spPr>
        <p:txBody>
          <a:bodyPr wrap="square" rtlCol="0">
            <a:spAutoFit/>
          </a:bodyPr>
          <a:lstStyle/>
          <a:p>
            <a:pPr algn="just"/>
            <a:r>
              <a:rPr lang="es-CO" sz="2400" dirty="0"/>
              <a:t>La ley de conservación de la materia propuesta por Lavoisier es una de las leyes fundamentales de la química, la cual plantea que "la materia no se crea ni se destruye, solo se transforma“.</a:t>
            </a:r>
          </a:p>
        </p:txBody>
      </p:sp>
      <p:pic>
        <p:nvPicPr>
          <p:cNvPr id="5" name="Imagen 4">
            <a:extLst>
              <a:ext uri="{FF2B5EF4-FFF2-40B4-BE49-F238E27FC236}">
                <a16:creationId xmlns:a16="http://schemas.microsoft.com/office/drawing/2014/main" id="{878F13E7-2D72-4083-AD33-91901B8F076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7120"/>
            <a:ext cx="7590988" cy="1015663"/>
          </a:xfrm>
          <a:prstGeom prst="rect">
            <a:avLst/>
          </a:prstGeom>
          <a:noFill/>
        </p:spPr>
        <p:txBody>
          <a:bodyPr wrap="square" rtlCol="0">
            <a:spAutoFit/>
          </a:bodyPr>
          <a:lstStyle/>
          <a:p>
            <a:pPr algn="just"/>
            <a:r>
              <a:rPr lang="es-CO" sz="2000" dirty="0"/>
              <a:t>Cuando se quema un pedazo de carbón de 100 gramos con aire y teniendo en cuenta lo planteado por Lavoisier en el siglo XVIII, podemos decir que los productos de la combustión:</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lvl="0"/>
            <a:r>
              <a:rPr lang="es-CO" dirty="0"/>
              <a:t>a. Pesarán más de 100 gramos.</a:t>
            </a:r>
          </a:p>
          <a:p>
            <a:pPr lvl="0"/>
            <a:r>
              <a:rPr lang="es-CO" dirty="0"/>
              <a:t>b. No pesarán nada ya que se convierten en gases.</a:t>
            </a:r>
          </a:p>
          <a:p>
            <a:pPr lvl="0"/>
            <a:r>
              <a:rPr lang="es-CO" dirty="0"/>
              <a:t>c. Pesarán exactamente 100 gramos, igual que la muestra original.</a:t>
            </a:r>
          </a:p>
          <a:p>
            <a:pPr lvl="0"/>
            <a:r>
              <a:rPr lang="es-CO" dirty="0"/>
              <a:t>d. Pesarán menos de 100 gramos.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195A9821-89BF-4FFD-BF35-0265E00666B6}"/>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materia está clasificada en sustancias puras y mezclas. Cuando hablamos de sustancias puras hacemos referencia a aquellas que tienen propiedades físicas y químicas que las identifican. De igual forma, la química estudia cambios físicos y químicos asociados a la materia, en los cuales se pueden agrupar los diferentes eventos o acciones cotidianas.</a:t>
            </a:r>
          </a:p>
        </p:txBody>
      </p:sp>
      <p:pic>
        <p:nvPicPr>
          <p:cNvPr id="5" name="Imagen 4">
            <a:extLst>
              <a:ext uri="{FF2B5EF4-FFF2-40B4-BE49-F238E27FC236}">
                <a16:creationId xmlns:a16="http://schemas.microsoft.com/office/drawing/2014/main" id="{2B79B9DB-BFFC-449A-92DB-AB477F7D99A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Si tanto elementos como compuestos constituyen sustancias puras, es posible afirmar que un compuesto es:</a:t>
            </a:r>
          </a:p>
        </p:txBody>
      </p:sp>
      <p:sp>
        <p:nvSpPr>
          <p:cNvPr id="4" name="CuadroTexto 3"/>
          <p:cNvSpPr txBox="1"/>
          <p:nvPr/>
        </p:nvSpPr>
        <p:spPr>
          <a:xfrm>
            <a:off x="238562" y="142889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922117"/>
            <a:ext cx="7590988" cy="2862322"/>
          </a:xfrm>
          <a:prstGeom prst="rect">
            <a:avLst/>
          </a:prstGeom>
          <a:noFill/>
        </p:spPr>
        <p:txBody>
          <a:bodyPr wrap="square" rtlCol="0">
            <a:spAutoFit/>
          </a:bodyPr>
          <a:lstStyle/>
          <a:p>
            <a:pPr lvl="0" algn="just"/>
            <a:r>
              <a:rPr lang="es-CO" dirty="0"/>
              <a:t>a. Una sustancia formada por la unión química de varios elementos en proporciones fijas cuyas propiedades son diferentes a las de sus componentes.</a:t>
            </a:r>
          </a:p>
          <a:p>
            <a:pPr lvl="0" algn="just"/>
            <a:r>
              <a:rPr lang="es-CO" dirty="0"/>
              <a:t>b.  Una sustancia formada por la unión física de varios elementos en proporciones fijas cuyas propiedades son las mismas de los elementos que lo componen.</a:t>
            </a:r>
          </a:p>
          <a:p>
            <a:pPr lvl="0" algn="just"/>
            <a:r>
              <a:rPr lang="es-CO" dirty="0"/>
              <a:t>c.  Una sustancia formada por la unión química de varios elementos en proporciones fijas tal que se conservan las propiedades de los elementos que lo componen.</a:t>
            </a:r>
          </a:p>
          <a:p>
            <a:pPr lvl="0" algn="just"/>
            <a:r>
              <a:rPr lang="es-CO" dirty="0"/>
              <a:t>d.  Una sustancia formada por la unión física de varios elementos en proporciones fijas cuyas propiedades son diferentes a las de sus componentes.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C2798B50-A465-4E04-A5EF-FCA334C0995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La materia está clasificada en sustancias puras y mezclas. Cuando hablamos de sustancias puras hacemos referencia a aquellas que tienen propiedades físicas y químicas que las identifican. De igual forma, la química estudia cambios físicos y químicos asociados a la materia, en los cuales se pueden agrupar los diferentes eventos o acciones cotidianas.</a:t>
            </a:r>
          </a:p>
        </p:txBody>
      </p:sp>
      <p:pic>
        <p:nvPicPr>
          <p:cNvPr id="5" name="Imagen 4">
            <a:extLst>
              <a:ext uri="{FF2B5EF4-FFF2-40B4-BE49-F238E27FC236}">
                <a16:creationId xmlns:a16="http://schemas.microsoft.com/office/drawing/2014/main" id="{D0F49C0D-8197-4449-9935-CA6F1927A26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Con el fin de conocer si son elementos o compuestos en un laboratorio se realiza una serie de ensayos a diferentes sustancias. </a:t>
            </a:r>
          </a:p>
          <a:p>
            <a:pPr algn="just"/>
            <a:r>
              <a:rPr lang="es-CO" sz="2000" dirty="0"/>
              <a:t>De las siguientes proposiciones señale aquella que considere correcta.</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09728" y="2294570"/>
            <a:ext cx="7719474" cy="2554545"/>
          </a:xfrm>
          <a:prstGeom prst="rect">
            <a:avLst/>
          </a:prstGeom>
          <a:noFill/>
        </p:spPr>
        <p:txBody>
          <a:bodyPr wrap="square" rtlCol="0">
            <a:spAutoFit/>
          </a:bodyPr>
          <a:lstStyle/>
          <a:p>
            <a:pPr lvl="0" algn="just"/>
            <a:r>
              <a:rPr lang="es-CO" sz="1600" dirty="0"/>
              <a:t>a. Cuando se mezclan dos gases A y B  se formaron cristales finos de una sustancia C. Con esta información podemos asegurar que C es un compuesto y que los gases A y B son elementos.</a:t>
            </a:r>
          </a:p>
          <a:p>
            <a:pPr lvl="0" algn="just"/>
            <a:r>
              <a:rPr lang="es-CO" sz="1600" dirty="0"/>
              <a:t>b. Una sustancia pura y blanca D, sometida a calentamiento, formó un gas incoloro y un sólido púrpura. Con esta información podemos asegurar que D es un compuesto.</a:t>
            </a:r>
          </a:p>
          <a:p>
            <a:pPr lvl="0" algn="just"/>
            <a:r>
              <a:rPr lang="es-CO" sz="1600" dirty="0"/>
              <a:t>c. Una sustancia pura E tiene un punto de fusión de 5,51°C, arde en oxígeno y produce agua y dióxido de carbono. Con estos datos podemos afirmar que la sustancia E es un elemento.</a:t>
            </a:r>
          </a:p>
          <a:p>
            <a:pPr lvl="0" algn="just"/>
            <a:r>
              <a:rPr lang="es-CO" sz="1600" dirty="0"/>
              <a:t>d. Al reaccionar dos sustancias F y G se liberan gases de un olor característico y se produce un sólido café. Con esta información se podría afirmar que se obtuvo una mezcla homogénea.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73F809B2-F1AB-4AC3-8423-1B225BB4703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1059</Words>
  <Application>Microsoft Office PowerPoint</Application>
  <PresentationFormat>Presentación en pantalla (16:9)</PresentationFormat>
  <Paragraphs>71</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2022-01-12T16:52:48Z</dcterms:modified>
</cp:coreProperties>
</file>