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055490" y="2352682"/>
            <a:ext cx="4616694" cy="830997"/>
          </a:xfrm>
          <a:prstGeom prst="rect">
            <a:avLst/>
          </a:prstGeom>
          <a:noFill/>
        </p:spPr>
        <p:txBody>
          <a:bodyPr wrap="square" rtlCol="0">
            <a:spAutoFit/>
          </a:bodyPr>
          <a:lstStyle/>
          <a:p>
            <a:pPr algn="r"/>
            <a:r>
              <a:rPr lang="es-ES" sz="2400" b="1" dirty="0">
                <a:solidFill>
                  <a:schemeClr val="bg1"/>
                </a:solidFill>
              </a:rPr>
              <a:t>Pronósticos Económicos y Financieros</a:t>
            </a:r>
          </a:p>
        </p:txBody>
      </p:sp>
      <p:pic>
        <p:nvPicPr>
          <p:cNvPr id="7" name="Imagen 6">
            <a:extLst>
              <a:ext uri="{FF2B5EF4-FFF2-40B4-BE49-F238E27FC236}">
                <a16:creationId xmlns:a16="http://schemas.microsoft.com/office/drawing/2014/main" id="{DE09E602-F55C-4B06-8750-B8678949C9B0}"/>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986700"/>
            <a:ext cx="7590988" cy="3170099"/>
          </a:xfrm>
          <a:prstGeom prst="rect">
            <a:avLst/>
          </a:prstGeom>
          <a:noFill/>
        </p:spPr>
        <p:txBody>
          <a:bodyPr wrap="square" rtlCol="0">
            <a:spAutoFit/>
          </a:bodyPr>
          <a:lstStyle/>
          <a:p>
            <a:pPr algn="just"/>
            <a:r>
              <a:rPr lang="es-ES" sz="2000" dirty="0"/>
              <a:t>Debido a los últimos sucesos presentados en el mercado de capitales, la incertidumbre que se presenta en las principales variables macroeconómicas ha hecho que muchos inversionistas presten atención a la inflación y el crecimiento de las principales economías del mundo, debido al alto riesgo sistémico que se genera en sus flujos de caja.</a:t>
            </a:r>
          </a:p>
          <a:p>
            <a:pPr algn="just"/>
            <a:endParaRPr lang="es-ES" sz="2000" dirty="0"/>
          </a:p>
          <a:p>
            <a:pPr algn="just"/>
            <a:r>
              <a:rPr lang="es-ES" sz="2000" dirty="0"/>
              <a:t>Una forma de atacar el problema es estimar por vía de Serie de tiempo estas dos variables: IPC y PIB, porque de esa forma se pueden generar las provisiones necesarias ante cambios inesperados en ellas.</a:t>
            </a:r>
          </a:p>
        </p:txBody>
      </p:sp>
      <p:pic>
        <p:nvPicPr>
          <p:cNvPr id="5" name="Imagen 4">
            <a:extLst>
              <a:ext uri="{FF2B5EF4-FFF2-40B4-BE49-F238E27FC236}">
                <a16:creationId xmlns:a16="http://schemas.microsoft.com/office/drawing/2014/main" id="{BCEE0E41-7451-451D-8AD1-2CFC4DD8D9C5}"/>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pPr algn="just"/>
            <a:r>
              <a:rPr lang="es-ES" sz="2000" dirty="0"/>
              <a:t>Ud. es contratado para llevar a cabo este análisis, sin embargo, se pregunta, ¿Qué componentes podría tener la serie IPC? a lo que Ud. supone:</a:t>
            </a:r>
            <a:endParaRPr lang="es-CO" sz="2000" dirty="0"/>
          </a:p>
        </p:txBody>
      </p:sp>
      <p:sp>
        <p:nvSpPr>
          <p:cNvPr id="4" name="CuadroTexto 3"/>
          <p:cNvSpPr txBox="1"/>
          <p:nvPr/>
        </p:nvSpPr>
        <p:spPr>
          <a:xfrm>
            <a:off x="238562" y="1947299"/>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164191" y="2382893"/>
            <a:ext cx="7590988" cy="2554545"/>
          </a:xfrm>
          <a:prstGeom prst="rect">
            <a:avLst/>
          </a:prstGeom>
          <a:noFill/>
        </p:spPr>
        <p:txBody>
          <a:bodyPr wrap="square" rtlCol="0">
            <a:spAutoFit/>
          </a:bodyPr>
          <a:lstStyle/>
          <a:p>
            <a:pPr algn="just"/>
            <a:r>
              <a:rPr lang="es-ES" sz="2000" dirty="0"/>
              <a:t>a. Un componente de Tendencia -largo plazo-, uno de Variación en el corto plazo y uno de Variación irregular.</a:t>
            </a:r>
          </a:p>
          <a:p>
            <a:pPr algn="just"/>
            <a:r>
              <a:rPr lang="es-ES" sz="2000" dirty="0"/>
              <a:t>b. Un componente de Tendencia de largo plazo, uno de Variación Estacional, uno de componente de intervención y uno exógeno dado por las noticias.</a:t>
            </a:r>
          </a:p>
          <a:p>
            <a:pPr algn="just"/>
            <a:r>
              <a:rPr lang="es-ES" sz="2000" dirty="0"/>
              <a:t>c. Un componente de Tendencia de largo plazo,  Uno de Variación Estacional, un componente  cíclico y uno irregular o aleatorio.</a:t>
            </a:r>
          </a:p>
          <a:p>
            <a:pPr algn="just"/>
            <a:r>
              <a:rPr lang="es-ES" sz="2000" dirty="0"/>
              <a:t>d. Un componente del precio anterior y otro de componente aleatorio.</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EB54A9A8-455A-4903-9DE7-2A266011A65C}"/>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1140589"/>
            <a:ext cx="7590988" cy="2862322"/>
          </a:xfrm>
          <a:prstGeom prst="rect">
            <a:avLst/>
          </a:prstGeom>
          <a:noFill/>
        </p:spPr>
        <p:txBody>
          <a:bodyPr wrap="square" rtlCol="0">
            <a:spAutoFit/>
          </a:bodyPr>
          <a:lstStyle/>
          <a:p>
            <a:pPr algn="just"/>
            <a:r>
              <a:rPr lang="es-ES" sz="2000" dirty="0"/>
              <a:t>El continuo movimiento errático de las bolsas de valores ha hecho que muchas proyecciones sobre empresas, variables macro presenten errores grandes debido al incremento en la volatilidad. Debido a esto, la firma comisionista de bolsa SIGMMA decide estimar más bien la volatilidad de las acciones, antes que el precio de ellas, de esta forma aplicaría modelos de inversión referentes a la volatilidad. Sin embargo, como es bien sabido la volatilidad no es constante en el tiempo para este tipo de activos, por lo que se hace necesario utilizar modelos que relajen este supuesto.</a:t>
            </a:r>
            <a:endParaRPr lang="es-CO" sz="2000" dirty="0"/>
          </a:p>
        </p:txBody>
      </p:sp>
      <p:pic>
        <p:nvPicPr>
          <p:cNvPr id="5" name="Imagen 4">
            <a:extLst>
              <a:ext uri="{FF2B5EF4-FFF2-40B4-BE49-F238E27FC236}">
                <a16:creationId xmlns:a16="http://schemas.microsoft.com/office/drawing/2014/main" id="{6AA73850-EA41-454A-B5B3-E6091E0C24E4}"/>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200329"/>
          </a:xfrm>
          <a:prstGeom prst="rect">
            <a:avLst/>
          </a:prstGeom>
          <a:noFill/>
        </p:spPr>
        <p:txBody>
          <a:bodyPr wrap="square" rtlCol="0">
            <a:spAutoFit/>
          </a:bodyPr>
          <a:lstStyle/>
          <a:p>
            <a:pPr algn="just"/>
            <a:r>
              <a:rPr lang="es-ES" sz="2400" dirty="0"/>
              <a:t>Ud. toma la iniciativa y plantea un modelo que no tenga este supuesto de homocedasticidad en la varianza. Para ello utiliza modelos:</a:t>
            </a:r>
            <a:endParaRPr lang="es-CO" sz="2400" dirty="0"/>
          </a:p>
        </p:txBody>
      </p:sp>
      <p:sp>
        <p:nvSpPr>
          <p:cNvPr id="4" name="CuadroTexto 3"/>
          <p:cNvSpPr txBox="1"/>
          <p:nvPr/>
        </p:nvSpPr>
        <p:spPr>
          <a:xfrm>
            <a:off x="238562" y="2162784"/>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840674"/>
            <a:ext cx="7590988" cy="1569660"/>
          </a:xfrm>
          <a:prstGeom prst="rect">
            <a:avLst/>
          </a:prstGeom>
          <a:noFill/>
        </p:spPr>
        <p:txBody>
          <a:bodyPr wrap="square" rtlCol="0">
            <a:spAutoFit/>
          </a:bodyPr>
          <a:lstStyle/>
          <a:p>
            <a:pPr algn="just"/>
            <a:r>
              <a:rPr lang="es-CO" sz="2400" dirty="0"/>
              <a:t>a. Análisis de Regresión Múltiple.</a:t>
            </a:r>
          </a:p>
          <a:p>
            <a:pPr algn="just"/>
            <a:r>
              <a:rPr lang="es-CO" sz="2400" dirty="0"/>
              <a:t>b. Modelos ARMA.</a:t>
            </a:r>
          </a:p>
          <a:p>
            <a:pPr algn="just"/>
            <a:r>
              <a:rPr lang="es-CO" sz="2400" dirty="0"/>
              <a:t>c. Modelos GARCH.</a:t>
            </a:r>
          </a:p>
          <a:p>
            <a:pPr algn="just"/>
            <a:r>
              <a:rPr lang="es-CO" sz="2400" dirty="0"/>
              <a:t>d. Modelos ARIMA.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c</a:t>
            </a:r>
            <a:endParaRPr lang="es-CO" b="1" dirty="0"/>
          </a:p>
        </p:txBody>
      </p:sp>
      <p:pic>
        <p:nvPicPr>
          <p:cNvPr id="8" name="Imagen 7">
            <a:extLst>
              <a:ext uri="{FF2B5EF4-FFF2-40B4-BE49-F238E27FC236}">
                <a16:creationId xmlns:a16="http://schemas.microsoft.com/office/drawing/2014/main" id="{F5911FC7-51A2-4AD5-A27C-B374D285316F}"/>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B06D91-8980-41CD-9CF5-2E56D969D74A}"/>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A2C02DD6-91BD-4EC7-9523-04A66D0BE6E6}"/>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82C00991-941C-4A89-83BD-E2AD7E03FA55}"/>
              </a:ext>
            </a:extLst>
          </p:cNvPr>
          <p:cNvPicPr>
            <a:picLocks noChangeAspect="1"/>
          </p:cNvPicPr>
          <p:nvPr/>
        </p:nvPicPr>
        <p:blipFill>
          <a:blip r:embed="rId2"/>
          <a:stretch>
            <a:fillRect/>
          </a:stretch>
        </p:blipFill>
        <p:spPr>
          <a:xfrm>
            <a:off x="0" y="0"/>
            <a:ext cx="9168848" cy="5143500"/>
          </a:xfrm>
          <a:prstGeom prst="rect">
            <a:avLst/>
          </a:prstGeom>
        </p:spPr>
      </p:pic>
    </p:spTree>
    <p:extLst>
      <p:ext uri="{BB962C8B-B14F-4D97-AF65-F5344CB8AC3E}">
        <p14:creationId xmlns:p14="http://schemas.microsoft.com/office/powerpoint/2010/main" val="3764403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3616BD81-2BF1-46D2-9810-30B291375891}"/>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986700"/>
            <a:ext cx="7590988" cy="3170099"/>
          </a:xfrm>
          <a:prstGeom prst="rect">
            <a:avLst/>
          </a:prstGeom>
          <a:noFill/>
        </p:spPr>
        <p:txBody>
          <a:bodyPr wrap="square" rtlCol="0">
            <a:spAutoFit/>
          </a:bodyPr>
          <a:lstStyle/>
          <a:p>
            <a:pPr algn="just"/>
            <a:r>
              <a:rPr lang="es-ES" sz="2000" dirty="0"/>
              <a:t>Dentro de las múltiples herramientas de la estadística, quizá el pronóstico es la más utilizada, ya que permite establecer referentes importantes en la toma de decisiones, frente a problemas sobre expectativas de movimiento en las diferentes variables del mundo económico y financiero.</a:t>
            </a:r>
          </a:p>
          <a:p>
            <a:pPr algn="just"/>
            <a:endParaRPr lang="es-ES" sz="2000" dirty="0"/>
          </a:p>
          <a:p>
            <a:pPr algn="just"/>
            <a:r>
              <a:rPr lang="es-ES" sz="2000" dirty="0"/>
              <a:t>Ud. se encuentra en el área de investigaciones económicas de una institución financiera y se quiere determinar el porcentaje de utilidades que obtendrá un cliente de la institución, con el fin de otorgarle un crédito importante respaldado por sus utilidades futuras.</a:t>
            </a:r>
          </a:p>
        </p:txBody>
      </p:sp>
      <p:pic>
        <p:nvPicPr>
          <p:cNvPr id="5" name="Imagen 4">
            <a:extLst>
              <a:ext uri="{FF2B5EF4-FFF2-40B4-BE49-F238E27FC236}">
                <a16:creationId xmlns:a16="http://schemas.microsoft.com/office/drawing/2014/main" id="{CC40488F-2086-4364-8D82-DA4587B049CF}"/>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718885"/>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9259" y="1327533"/>
            <a:ext cx="7590988" cy="830997"/>
          </a:xfrm>
          <a:prstGeom prst="rect">
            <a:avLst/>
          </a:prstGeom>
          <a:noFill/>
        </p:spPr>
        <p:txBody>
          <a:bodyPr wrap="square" rtlCol="0">
            <a:spAutoFit/>
          </a:bodyPr>
          <a:lstStyle/>
          <a:p>
            <a:pPr algn="just"/>
            <a:r>
              <a:rPr lang="es-ES" sz="2400" dirty="0"/>
              <a:t>Como empleado del área de investigaciones Ud. comienza a trabajar fuertemente en:</a:t>
            </a:r>
            <a:endParaRPr lang="es-CO" sz="2400" dirty="0"/>
          </a:p>
        </p:txBody>
      </p:sp>
      <p:sp>
        <p:nvSpPr>
          <p:cNvPr id="4" name="CuadroTexto 3"/>
          <p:cNvSpPr txBox="1"/>
          <p:nvPr/>
        </p:nvSpPr>
        <p:spPr>
          <a:xfrm>
            <a:off x="239259" y="2303390"/>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909916"/>
            <a:ext cx="7590988" cy="1323439"/>
          </a:xfrm>
          <a:prstGeom prst="rect">
            <a:avLst/>
          </a:prstGeom>
          <a:noFill/>
        </p:spPr>
        <p:txBody>
          <a:bodyPr wrap="square" rtlCol="0">
            <a:spAutoFit/>
          </a:bodyPr>
          <a:lstStyle/>
          <a:p>
            <a:pPr algn="just"/>
            <a:r>
              <a:rPr lang="es-ES" sz="2000" dirty="0"/>
              <a:t>a. Un Pronóstico.</a:t>
            </a:r>
          </a:p>
          <a:p>
            <a:pPr algn="just"/>
            <a:r>
              <a:rPr lang="es-ES" sz="2000" dirty="0"/>
              <a:t>b. Una descripción del cliente.</a:t>
            </a:r>
          </a:p>
          <a:p>
            <a:pPr algn="just"/>
            <a:r>
              <a:rPr lang="es-ES" sz="2000" dirty="0"/>
              <a:t>c. Análisis del sector al que pertenece el cliente.</a:t>
            </a:r>
          </a:p>
          <a:p>
            <a:pPr algn="just"/>
            <a:r>
              <a:rPr lang="es-ES" sz="2000" dirty="0"/>
              <a:t>d. Capacidad de pago del cliente para garantizar el pago.</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F2B4039F-1FFC-44A8-9C70-9EF2263915CC}"/>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986700"/>
            <a:ext cx="7590988" cy="3170099"/>
          </a:xfrm>
          <a:prstGeom prst="rect">
            <a:avLst/>
          </a:prstGeom>
          <a:noFill/>
        </p:spPr>
        <p:txBody>
          <a:bodyPr wrap="square" rtlCol="0">
            <a:spAutoFit/>
          </a:bodyPr>
          <a:lstStyle/>
          <a:p>
            <a:pPr algn="just"/>
            <a:r>
              <a:rPr lang="es-ES" sz="2000" dirty="0"/>
              <a:t>Dentro de las múltiples herramientas de la estadística, quizá el pronóstico es la más utilizada, ya que permite establecer referentes importantes en la toma de decisiones, frente a problemas sobre expectativas de movimiento en las diferentes variables del mundo económico y financiero.</a:t>
            </a:r>
          </a:p>
          <a:p>
            <a:pPr algn="just"/>
            <a:endParaRPr lang="es-ES" sz="2000" dirty="0"/>
          </a:p>
          <a:p>
            <a:pPr algn="just"/>
            <a:r>
              <a:rPr lang="es-ES" sz="2000" dirty="0"/>
              <a:t>Ud. se encuentra en el área de investigaciones económicas de una institución financiera y se quiere determinar el porcentaje de utilidades que obtendrá un cliente de la institución, con el fin de otorgarle un crédito importante respaldado por sus utilidades futuras.</a:t>
            </a:r>
          </a:p>
        </p:txBody>
      </p:sp>
      <p:pic>
        <p:nvPicPr>
          <p:cNvPr id="5" name="Imagen 4">
            <a:extLst>
              <a:ext uri="{FF2B5EF4-FFF2-40B4-BE49-F238E27FC236}">
                <a16:creationId xmlns:a16="http://schemas.microsoft.com/office/drawing/2014/main" id="{63680373-9C2E-4516-B427-DE88F15034EF}"/>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200329"/>
          </a:xfrm>
          <a:prstGeom prst="rect">
            <a:avLst/>
          </a:prstGeom>
          <a:noFill/>
        </p:spPr>
        <p:txBody>
          <a:bodyPr wrap="square" rtlCol="0">
            <a:spAutoFit/>
          </a:bodyPr>
          <a:lstStyle/>
          <a:p>
            <a:pPr algn="just"/>
            <a:r>
              <a:rPr lang="es-ES" sz="2400" dirty="0"/>
              <a:t>Ud. cree que existen algunas relaciones entre las utilidades y ciertas variables del mercado, realiza entonces una prueba de hipótesis que define como:</a:t>
            </a:r>
            <a:endParaRPr lang="es-CO" sz="2400" dirty="0"/>
          </a:p>
        </p:txBody>
      </p:sp>
      <p:sp>
        <p:nvSpPr>
          <p:cNvPr id="4" name="CuadroTexto 3"/>
          <p:cNvSpPr txBox="1"/>
          <p:nvPr/>
        </p:nvSpPr>
        <p:spPr>
          <a:xfrm>
            <a:off x="128834" y="202728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589144"/>
            <a:ext cx="7590988" cy="2308324"/>
          </a:xfrm>
          <a:prstGeom prst="rect">
            <a:avLst/>
          </a:prstGeom>
          <a:noFill/>
        </p:spPr>
        <p:txBody>
          <a:bodyPr wrap="square" rtlCol="0">
            <a:spAutoFit/>
          </a:bodyPr>
          <a:lstStyle/>
          <a:p>
            <a:pPr algn="just"/>
            <a:r>
              <a:rPr lang="es-ES" sz="2400" dirty="0"/>
              <a:t>a. La medida de asociación entre dos variables. </a:t>
            </a:r>
          </a:p>
          <a:p>
            <a:pPr algn="just"/>
            <a:r>
              <a:rPr lang="es-ES" sz="2400" dirty="0"/>
              <a:t>b. Una prueba para determinar la longitud de los intervalos de confianza de los parámetros.</a:t>
            </a:r>
          </a:p>
          <a:p>
            <a:pPr algn="just"/>
            <a:r>
              <a:rPr lang="es-ES" sz="2400" dirty="0"/>
              <a:t>c. Una proposición acerca del valor de un parámetro. </a:t>
            </a:r>
          </a:p>
          <a:p>
            <a:pPr algn="just"/>
            <a:r>
              <a:rPr lang="es-ES" sz="2400" dirty="0"/>
              <a:t>d. Una prueba para determinar si los Pronósticos son positivos.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D514FAEB-B254-496E-B38C-20ED84A3A67F}"/>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1048256"/>
            <a:ext cx="7590988" cy="3046988"/>
          </a:xfrm>
          <a:prstGeom prst="rect">
            <a:avLst/>
          </a:prstGeom>
          <a:noFill/>
        </p:spPr>
        <p:txBody>
          <a:bodyPr wrap="square" rtlCol="0">
            <a:spAutoFit/>
          </a:bodyPr>
          <a:lstStyle/>
          <a:p>
            <a:pPr algn="just"/>
            <a:r>
              <a:rPr lang="es-ES" sz="2400" dirty="0"/>
              <a:t>Una vez se tiene la información de utilidades de una empresa importante se aprecia que, en unos periodos del año, estas suelen ser mayores a los demás, lo cual es plausible, dado que se pueden presentar estacionalidades en sus ventas. Sin embargo, algo llama la atención en la forma de las utilidades, y es que precisamente en un mes determinado las utilidades aumentan un135%, ante la duda Ud. decide observar la distribución de los datos:</a:t>
            </a:r>
            <a:endParaRPr lang="es-CO" sz="2400" dirty="0"/>
          </a:p>
        </p:txBody>
      </p:sp>
      <p:pic>
        <p:nvPicPr>
          <p:cNvPr id="5" name="Imagen 4">
            <a:extLst>
              <a:ext uri="{FF2B5EF4-FFF2-40B4-BE49-F238E27FC236}">
                <a16:creationId xmlns:a16="http://schemas.microsoft.com/office/drawing/2014/main" id="{3604E6DB-C717-4AF2-8993-7710206A93C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651835"/>
            <a:ext cx="7590988" cy="1200329"/>
          </a:xfrm>
          <a:prstGeom prst="rect">
            <a:avLst/>
          </a:prstGeom>
          <a:noFill/>
        </p:spPr>
        <p:txBody>
          <a:bodyPr wrap="square" rtlCol="0">
            <a:spAutoFit/>
          </a:bodyPr>
          <a:lstStyle/>
          <a:p>
            <a:pPr algn="just"/>
            <a:r>
              <a:rPr lang="es-ES" sz="2400" dirty="0"/>
              <a:t>Sin embargo, debido a la gran cantidad de información y datos multivariantes, se puede prever que es muy subjetiva la medida gráfica, para ello se recomienda:</a:t>
            </a:r>
            <a:endParaRPr lang="es-CO" sz="2400" dirty="0"/>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938992"/>
          </a:xfrm>
          <a:prstGeom prst="rect">
            <a:avLst/>
          </a:prstGeom>
          <a:noFill/>
        </p:spPr>
        <p:txBody>
          <a:bodyPr wrap="square" rtlCol="0">
            <a:spAutoFit/>
          </a:bodyPr>
          <a:lstStyle/>
          <a:p>
            <a:pPr algn="just"/>
            <a:r>
              <a:rPr lang="es-ES" sz="2400" dirty="0"/>
              <a:t>a. Utilizar la estadística de </a:t>
            </a:r>
            <a:r>
              <a:rPr lang="es-ES" sz="2400" dirty="0" err="1"/>
              <a:t>Mahalanobis</a:t>
            </a:r>
            <a:r>
              <a:rPr lang="es-ES" sz="2400" dirty="0"/>
              <a:t> y compararla con un Chi cuadrado.</a:t>
            </a:r>
          </a:p>
          <a:p>
            <a:pPr algn="just"/>
            <a:r>
              <a:rPr lang="es-ES" sz="2400" dirty="0"/>
              <a:t>b. Utilizar la prueba de hipótesis para la Media de los datos.</a:t>
            </a:r>
          </a:p>
          <a:p>
            <a:pPr algn="just"/>
            <a:r>
              <a:rPr lang="es-ES" sz="2400" dirty="0"/>
              <a:t>c. Utilizar la estadística de </a:t>
            </a:r>
            <a:r>
              <a:rPr lang="es-ES" sz="2400" dirty="0" err="1"/>
              <a:t>Kolmogorov</a:t>
            </a:r>
            <a:r>
              <a:rPr lang="es-ES" sz="2400" dirty="0"/>
              <a:t> </a:t>
            </a:r>
            <a:r>
              <a:rPr lang="es-ES" sz="2400" dirty="0" err="1"/>
              <a:t>Smirnov</a:t>
            </a:r>
            <a:r>
              <a:rPr lang="es-ES" sz="2400" dirty="0"/>
              <a:t>.</a:t>
            </a:r>
          </a:p>
          <a:p>
            <a:pPr algn="just"/>
            <a:r>
              <a:rPr lang="es-ES" sz="2400" dirty="0"/>
              <a:t>d. Utilizar el test de White para Heterocedasticidad.</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4ADA8FA6-FE57-46B3-A397-C82CBBA7529F}"/>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984</Words>
  <Application>Microsoft Office PowerPoint</Application>
  <PresentationFormat>Presentación en pantalla (16:9)</PresentationFormat>
  <Paragraphs>67</Paragraphs>
  <Slides>14</Slides>
  <Notes>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26</cp:revision>
  <dcterms:created xsi:type="dcterms:W3CDTF">2018-10-16T22:27:03Z</dcterms:created>
  <dcterms:modified xsi:type="dcterms:W3CDTF">2022-01-11T19:51:21Z</dcterms:modified>
</cp:coreProperties>
</file>