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0" r:id="rId2"/>
    <p:sldId id="258" r:id="rId3"/>
    <p:sldId id="262" r:id="rId4"/>
    <p:sldId id="273" r:id="rId5"/>
    <p:sldId id="263" r:id="rId6"/>
    <p:sldId id="282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3" r:id="rId16"/>
    <p:sldId id="284" r:id="rId1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4085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87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Programación Avanzada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813774-FD7D-434E-A79F-B092B63D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¿Qué resultado considera usted que se generaría con la implementación de la clase anterior?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 200100.00.</a:t>
            </a:r>
          </a:p>
          <a:p>
            <a:pPr lvl="0" algn="just"/>
            <a:r>
              <a:rPr lang="es-CO" sz="2000" dirty="0"/>
              <a:t>b.  105450.00.</a:t>
            </a:r>
          </a:p>
          <a:p>
            <a:pPr lvl="0" algn="just"/>
            <a:r>
              <a:rPr lang="es-CO" sz="2000" dirty="0"/>
              <a:t>c.  Un error.</a:t>
            </a:r>
          </a:p>
          <a:p>
            <a:pPr lvl="0" algn="just"/>
            <a:r>
              <a:rPr lang="es-CO" sz="2000" dirty="0"/>
              <a:t>d.  Un </a:t>
            </a:r>
            <a:r>
              <a:rPr lang="es-CO" sz="2000" dirty="0" err="1"/>
              <a:t>warning</a:t>
            </a:r>
            <a:r>
              <a:rPr lang="es-CO" sz="2000" dirty="0"/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E11DD5E-200C-4CC3-A7B8-F561F23748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4.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3890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Teniendo la siguiente implementación hecha en Java: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26345" y="166230"/>
            <a:ext cx="386867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err="1"/>
              <a:t>public</a:t>
            </a:r>
            <a:r>
              <a:rPr lang="es-CO" sz="1600" dirty="0"/>
              <a:t> </a:t>
            </a:r>
            <a:r>
              <a:rPr lang="es-CO" sz="1600" dirty="0" err="1"/>
              <a:t>class</a:t>
            </a:r>
            <a:r>
              <a:rPr lang="es-CO" sz="1600" dirty="0"/>
              <a:t> Ejercicio3 </a:t>
            </a:r>
          </a:p>
          <a:p>
            <a:r>
              <a:rPr lang="es-CO" sz="1600" dirty="0"/>
              <a:t>{</a:t>
            </a:r>
            <a:r>
              <a:rPr lang="es-CO" sz="1600" dirty="0" err="1"/>
              <a:t>public</a:t>
            </a:r>
            <a:r>
              <a:rPr lang="es-CO" sz="1600" dirty="0"/>
              <a:t> Ejercicio3() </a:t>
            </a:r>
          </a:p>
          <a:p>
            <a:r>
              <a:rPr lang="es-CO" sz="1600" dirty="0"/>
              <a:t>{}</a:t>
            </a:r>
          </a:p>
          <a:p>
            <a:r>
              <a:rPr lang="es-CO" sz="1600" dirty="0" err="1"/>
              <a:t>public</a:t>
            </a:r>
            <a:r>
              <a:rPr lang="es-CO" sz="1600" dirty="0"/>
              <a:t> </a:t>
            </a:r>
            <a:r>
              <a:rPr lang="es-CO" sz="1600" dirty="0" err="1"/>
              <a:t>static</a:t>
            </a:r>
            <a:r>
              <a:rPr lang="es-CO" sz="1600" dirty="0"/>
              <a:t> </a:t>
            </a:r>
            <a:r>
              <a:rPr lang="es-CO" sz="1600" dirty="0" err="1"/>
              <a:t>void</a:t>
            </a:r>
            <a:r>
              <a:rPr lang="es-CO" sz="1600" dirty="0"/>
              <a:t> </a:t>
            </a:r>
            <a:r>
              <a:rPr lang="es-CO" sz="1600" dirty="0" err="1"/>
              <a:t>main</a:t>
            </a:r>
            <a:r>
              <a:rPr lang="es-CO" sz="1600" dirty="0"/>
              <a:t>(</a:t>
            </a:r>
            <a:r>
              <a:rPr lang="es-CO" sz="1600" dirty="0" err="1"/>
              <a:t>String</a:t>
            </a:r>
            <a:r>
              <a:rPr lang="es-CO" sz="1600" dirty="0"/>
              <a:t>[] </a:t>
            </a:r>
            <a:r>
              <a:rPr lang="es-CO" sz="1600" dirty="0" err="1"/>
              <a:t>args</a:t>
            </a:r>
            <a:r>
              <a:rPr lang="es-CO" sz="1600" dirty="0"/>
              <a:t>) </a:t>
            </a:r>
          </a:p>
          <a:p>
            <a:r>
              <a:rPr lang="es-CO" sz="1600" dirty="0"/>
              <a:t>{</a:t>
            </a:r>
            <a:r>
              <a:rPr lang="es-CO" sz="1600" dirty="0" err="1"/>
              <a:t>String</a:t>
            </a:r>
            <a:r>
              <a:rPr lang="es-CO" sz="1600" dirty="0"/>
              <a:t> cadena1 = "esternocleidomastoideo";</a:t>
            </a:r>
          </a:p>
          <a:p>
            <a:r>
              <a:rPr lang="es-CO" sz="1600" dirty="0" err="1"/>
              <a:t>String</a:t>
            </a:r>
            <a:r>
              <a:rPr lang="es-CO" sz="1600" dirty="0"/>
              <a:t> cadena2 = "imperio </a:t>
            </a:r>
            <a:r>
              <a:rPr lang="es-CO" sz="1600" dirty="0" err="1"/>
              <a:t>austrohungaro</a:t>
            </a:r>
            <a:r>
              <a:rPr lang="es-CO" sz="1600" dirty="0"/>
              <a:t>";</a:t>
            </a:r>
          </a:p>
          <a:p>
            <a:r>
              <a:rPr lang="es-CO" sz="1600" dirty="0" err="1"/>
              <a:t>String</a:t>
            </a:r>
            <a:r>
              <a:rPr lang="es-CO" sz="1600" dirty="0"/>
              <a:t> cadena3 = "diseño de sistemas de </a:t>
            </a:r>
            <a:r>
              <a:rPr lang="es-CO" sz="1600" dirty="0" err="1"/>
              <a:t>informacion</a:t>
            </a:r>
            <a:r>
              <a:rPr lang="es-CO" sz="1600" dirty="0"/>
              <a:t>";</a:t>
            </a:r>
          </a:p>
          <a:p>
            <a:r>
              <a:rPr lang="es-CO" sz="1600" dirty="0"/>
              <a:t>Ejercicio3 manejador = new Ejercicio3();</a:t>
            </a:r>
          </a:p>
          <a:p>
            <a:r>
              <a:rPr lang="es-CO" sz="1600" dirty="0" err="1"/>
              <a:t>manejador.extrarSubcadena</a:t>
            </a:r>
            <a:r>
              <a:rPr lang="es-CO" sz="1600" dirty="0"/>
              <a:t>(cadena1);</a:t>
            </a:r>
          </a:p>
          <a:p>
            <a:r>
              <a:rPr lang="es-CO" sz="1600" dirty="0" err="1"/>
              <a:t>manejador.extrarSubcadena</a:t>
            </a:r>
            <a:r>
              <a:rPr lang="es-CO" sz="1600" dirty="0"/>
              <a:t>(cadena2);</a:t>
            </a:r>
          </a:p>
          <a:p>
            <a:r>
              <a:rPr lang="es-CO" sz="1600" dirty="0" err="1"/>
              <a:t>manejador.extrarSubcadena</a:t>
            </a:r>
            <a:r>
              <a:rPr lang="es-CO" sz="1600" dirty="0"/>
              <a:t>(cadena3);}</a:t>
            </a:r>
          </a:p>
          <a:p>
            <a:r>
              <a:rPr lang="es-CO" sz="1600" dirty="0"/>
              <a:t> </a:t>
            </a:r>
            <a:r>
              <a:rPr lang="es-CO" sz="1600" dirty="0" err="1"/>
              <a:t>public</a:t>
            </a:r>
            <a:r>
              <a:rPr lang="es-CO" sz="1600" dirty="0"/>
              <a:t> </a:t>
            </a:r>
            <a:r>
              <a:rPr lang="es-CO" sz="1600" dirty="0" err="1"/>
              <a:t>void</a:t>
            </a:r>
            <a:r>
              <a:rPr lang="es-CO" sz="1600" dirty="0"/>
              <a:t> </a:t>
            </a:r>
            <a:r>
              <a:rPr lang="es-CO" sz="1600" dirty="0" err="1"/>
              <a:t>extrarSubcadena</a:t>
            </a:r>
            <a:r>
              <a:rPr lang="es-CO" sz="1600" dirty="0"/>
              <a:t> (</a:t>
            </a:r>
            <a:r>
              <a:rPr lang="es-CO" sz="1600" dirty="0" err="1"/>
              <a:t>String</a:t>
            </a:r>
            <a:r>
              <a:rPr lang="es-CO" sz="1600" dirty="0"/>
              <a:t> original)</a:t>
            </a:r>
          </a:p>
          <a:p>
            <a:r>
              <a:rPr lang="es-CO" sz="1600" dirty="0"/>
              <a:t>{</a:t>
            </a:r>
            <a:r>
              <a:rPr lang="es-CO" sz="1600" dirty="0" err="1"/>
              <a:t>String</a:t>
            </a:r>
            <a:r>
              <a:rPr lang="es-CO" sz="1600" dirty="0"/>
              <a:t> </a:t>
            </a:r>
            <a:r>
              <a:rPr lang="es-CO" sz="1600" dirty="0" err="1"/>
              <a:t>subcadena</a:t>
            </a:r>
            <a:r>
              <a:rPr lang="es-CO" sz="1600" dirty="0"/>
              <a:t> = "";</a:t>
            </a:r>
          </a:p>
          <a:p>
            <a:r>
              <a:rPr lang="es-CO" sz="1600" dirty="0" err="1"/>
              <a:t>subcadena</a:t>
            </a:r>
            <a:r>
              <a:rPr lang="es-CO" sz="1600" dirty="0"/>
              <a:t> = </a:t>
            </a:r>
            <a:r>
              <a:rPr lang="es-CO" sz="1600" dirty="0" err="1"/>
              <a:t>original.substring</a:t>
            </a:r>
            <a:r>
              <a:rPr lang="es-CO" sz="1600" dirty="0"/>
              <a:t>(</a:t>
            </a:r>
          </a:p>
          <a:p>
            <a:r>
              <a:rPr lang="es-CO" sz="1600" dirty="0" err="1"/>
              <a:t>original.length</a:t>
            </a:r>
            <a:r>
              <a:rPr lang="es-CO" sz="1600" dirty="0"/>
              <a:t>()/4,original.length()-2);</a:t>
            </a:r>
          </a:p>
          <a:p>
            <a:r>
              <a:rPr lang="es-CO" sz="1600" dirty="0" err="1"/>
              <a:t>System.out.println</a:t>
            </a:r>
            <a:r>
              <a:rPr lang="es-CO" sz="1600" dirty="0"/>
              <a:t>("CADENA OBTENIDA = " + </a:t>
            </a:r>
            <a:r>
              <a:rPr lang="es-CO" sz="1600" dirty="0" err="1"/>
              <a:t>subcadena</a:t>
            </a:r>
            <a:r>
              <a:rPr lang="es-CO" sz="1600" dirty="0"/>
              <a:t>);}}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0859E2-FA9A-41F1-B07B-88397061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45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Especifique las cadenas de caracteres que podrían obtenerse: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206481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619593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000" dirty="0"/>
              <a:t>a.  </a:t>
            </a:r>
            <a:r>
              <a:rPr lang="es-CO" sz="2000" dirty="0" err="1"/>
              <a:t>esternocleido</a:t>
            </a:r>
            <a:r>
              <a:rPr lang="es-CO" sz="2000" dirty="0"/>
              <a:t>, imperio </a:t>
            </a:r>
            <a:r>
              <a:rPr lang="es-CO" sz="2000" dirty="0" err="1"/>
              <a:t>austrohun</a:t>
            </a:r>
            <a:r>
              <a:rPr lang="es-CO" sz="2000" dirty="0"/>
              <a:t>, diseño de sistemas de </a:t>
            </a:r>
            <a:r>
              <a:rPr lang="es-CO" sz="2000" dirty="0" err="1"/>
              <a:t>inf</a:t>
            </a:r>
            <a:r>
              <a:rPr lang="es-CO" sz="2000" dirty="0"/>
              <a:t>.</a:t>
            </a:r>
          </a:p>
          <a:p>
            <a:pPr lvl="0" algn="just"/>
            <a:r>
              <a:rPr lang="es-CO" sz="2000" dirty="0"/>
              <a:t>b.  </a:t>
            </a:r>
            <a:r>
              <a:rPr lang="es-CO" sz="2000" dirty="0" err="1"/>
              <a:t>cleidomastoideo</a:t>
            </a:r>
            <a:r>
              <a:rPr lang="es-CO" sz="2000" dirty="0"/>
              <a:t>, </a:t>
            </a:r>
            <a:r>
              <a:rPr lang="es-CO" sz="2000" dirty="0" err="1"/>
              <a:t>austrohungaro</a:t>
            </a:r>
            <a:r>
              <a:rPr lang="es-CO" sz="2000" dirty="0"/>
              <a:t>, </a:t>
            </a:r>
            <a:r>
              <a:rPr lang="es-CO" sz="2000" dirty="0" err="1"/>
              <a:t>istemas</a:t>
            </a:r>
            <a:r>
              <a:rPr lang="es-CO" sz="2000" dirty="0"/>
              <a:t> de </a:t>
            </a:r>
            <a:r>
              <a:rPr lang="es-CO" sz="2000" dirty="0" err="1"/>
              <a:t>informacion</a:t>
            </a:r>
            <a:r>
              <a:rPr lang="es-CO" sz="2000" dirty="0"/>
              <a:t>.</a:t>
            </a:r>
          </a:p>
          <a:p>
            <a:pPr lvl="0" algn="just"/>
            <a:r>
              <a:rPr lang="es-CO" sz="2000" dirty="0"/>
              <a:t>c.  </a:t>
            </a:r>
            <a:r>
              <a:rPr lang="es-CO" sz="2000" dirty="0" err="1"/>
              <a:t>nocleidomastoid</a:t>
            </a:r>
            <a:r>
              <a:rPr lang="es-CO" sz="2000" dirty="0"/>
              <a:t>, </a:t>
            </a:r>
            <a:r>
              <a:rPr lang="es-CO" sz="2000" dirty="0" err="1"/>
              <a:t>io</a:t>
            </a:r>
            <a:r>
              <a:rPr lang="es-CO" sz="2000" dirty="0"/>
              <a:t> </a:t>
            </a:r>
            <a:r>
              <a:rPr lang="es-CO" sz="2000" dirty="0" err="1"/>
              <a:t>austrohunga</a:t>
            </a:r>
            <a:r>
              <a:rPr lang="es-CO" sz="2000" dirty="0"/>
              <a:t>, e sistemas de </a:t>
            </a:r>
            <a:r>
              <a:rPr lang="es-CO" sz="2000" dirty="0" err="1"/>
              <a:t>informaci</a:t>
            </a:r>
            <a:r>
              <a:rPr lang="es-CO" sz="2000" dirty="0"/>
              <a:t>.</a:t>
            </a:r>
          </a:p>
          <a:p>
            <a:pPr lvl="0" algn="just"/>
            <a:r>
              <a:rPr lang="es-CO" sz="2000" dirty="0"/>
              <a:t>d.  </a:t>
            </a:r>
            <a:r>
              <a:rPr lang="es-CO" sz="2000" dirty="0" err="1"/>
              <a:t>esternoclei</a:t>
            </a:r>
            <a:r>
              <a:rPr lang="es-CO" sz="2000" dirty="0"/>
              <a:t>, </a:t>
            </a:r>
            <a:r>
              <a:rPr lang="es-CO" sz="2000" dirty="0" err="1"/>
              <a:t>mperio</a:t>
            </a:r>
            <a:r>
              <a:rPr lang="es-CO" sz="2000" dirty="0"/>
              <a:t> </a:t>
            </a:r>
            <a:r>
              <a:rPr lang="es-CO" sz="2000" dirty="0" err="1"/>
              <a:t>austrohu</a:t>
            </a:r>
            <a:r>
              <a:rPr lang="es-CO" sz="2000" dirty="0"/>
              <a:t>, </a:t>
            </a:r>
            <a:r>
              <a:rPr lang="es-CO" sz="2000" dirty="0" err="1"/>
              <a:t>ño</a:t>
            </a:r>
            <a:r>
              <a:rPr lang="es-CO" sz="2000" dirty="0"/>
              <a:t> de sistemas de </a:t>
            </a:r>
            <a:r>
              <a:rPr lang="es-CO" sz="2000" dirty="0" err="1"/>
              <a:t>inform.</a:t>
            </a:r>
            <a:endParaRPr lang="es-CO" sz="2000" dirty="0"/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AB4DF02-0AF2-4E5A-8414-39AB96A6B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5.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Se tiene una aplicación Java que gestiona un proceso de lectura y escritura de archivos planos en disco.   Indique. Se intenta ejecutar esta aplicación, y el archivo que es referenciado no está presente en la unidad de disco local.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3C47CD0-3E3B-444C-AE3C-E8ED57C4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24917" y="133835"/>
            <a:ext cx="33865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err="1"/>
              <a:t>import</a:t>
            </a:r>
            <a:r>
              <a:rPr lang="es-CO" sz="1600" dirty="0"/>
              <a:t> </a:t>
            </a:r>
            <a:r>
              <a:rPr lang="es-CO" sz="1600" dirty="0" err="1"/>
              <a:t>java.io.FileInputStream</a:t>
            </a:r>
            <a:r>
              <a:rPr lang="es-CO" sz="1600" dirty="0"/>
              <a:t>;</a:t>
            </a:r>
          </a:p>
          <a:p>
            <a:r>
              <a:rPr lang="es-CO" sz="1600" dirty="0" err="1"/>
              <a:t>import</a:t>
            </a:r>
            <a:r>
              <a:rPr lang="es-CO" sz="1600" dirty="0"/>
              <a:t> </a:t>
            </a:r>
            <a:r>
              <a:rPr lang="es-CO" sz="1600" dirty="0" err="1"/>
              <a:t>java.io.IOException</a:t>
            </a:r>
            <a:r>
              <a:rPr lang="es-CO" sz="1600" dirty="0"/>
              <a:t>;</a:t>
            </a:r>
          </a:p>
          <a:p>
            <a:r>
              <a:rPr lang="es-CO" sz="1600" dirty="0" err="1"/>
              <a:t>public</a:t>
            </a:r>
            <a:r>
              <a:rPr lang="es-CO" sz="1600" dirty="0"/>
              <a:t> </a:t>
            </a:r>
            <a:r>
              <a:rPr lang="es-CO" sz="1600" dirty="0" err="1"/>
              <a:t>class</a:t>
            </a:r>
            <a:r>
              <a:rPr lang="es-CO" sz="1600" dirty="0"/>
              <a:t> Excepciones </a:t>
            </a:r>
          </a:p>
          <a:p>
            <a:r>
              <a:rPr lang="es-CO" sz="1600" dirty="0"/>
              <a:t>{</a:t>
            </a:r>
            <a:r>
              <a:rPr lang="es-CO" sz="1600" dirty="0" err="1"/>
              <a:t>public</a:t>
            </a:r>
            <a:r>
              <a:rPr lang="es-CO" sz="1600" dirty="0"/>
              <a:t> </a:t>
            </a:r>
            <a:r>
              <a:rPr lang="es-CO" sz="1600" dirty="0" err="1"/>
              <a:t>static</a:t>
            </a:r>
            <a:r>
              <a:rPr lang="es-CO" sz="1600" dirty="0"/>
              <a:t> </a:t>
            </a:r>
            <a:r>
              <a:rPr lang="es-CO" sz="1600" dirty="0" err="1"/>
              <a:t>void</a:t>
            </a:r>
            <a:r>
              <a:rPr lang="es-CO" sz="1600" dirty="0"/>
              <a:t> </a:t>
            </a:r>
            <a:r>
              <a:rPr lang="es-CO" sz="1600" dirty="0" err="1"/>
              <a:t>main</a:t>
            </a:r>
            <a:r>
              <a:rPr lang="es-CO" sz="1600" dirty="0"/>
              <a:t>( </a:t>
            </a:r>
            <a:r>
              <a:rPr lang="es-CO" sz="1600" dirty="0" err="1"/>
              <a:t>String</a:t>
            </a:r>
            <a:r>
              <a:rPr lang="es-CO" sz="1600" dirty="0"/>
              <a:t>[] </a:t>
            </a:r>
            <a:r>
              <a:rPr lang="es-CO" sz="1600" dirty="0" err="1"/>
              <a:t>args</a:t>
            </a:r>
            <a:r>
              <a:rPr lang="es-CO" sz="1600" dirty="0"/>
              <a:t> ) </a:t>
            </a:r>
          </a:p>
          <a:p>
            <a:r>
              <a:rPr lang="es-CO" sz="1600" dirty="0"/>
              <a:t>{   // Para leer un fichero</a:t>
            </a:r>
          </a:p>
          <a:p>
            <a:r>
              <a:rPr lang="es-CO" sz="1600" dirty="0"/>
              <a:t>   Lanzadora lanza = new Lanzadora();</a:t>
            </a:r>
          </a:p>
          <a:p>
            <a:r>
              <a:rPr lang="es-CO" sz="1600" dirty="0"/>
              <a:t>   </a:t>
            </a:r>
            <a:r>
              <a:rPr lang="es-CO" sz="1600" dirty="0" err="1"/>
              <a:t>FileInputStream</a:t>
            </a:r>
            <a:r>
              <a:rPr lang="es-CO" sz="1600" dirty="0"/>
              <a:t> entrada = </a:t>
            </a:r>
            <a:r>
              <a:rPr lang="es-CO" sz="1600" dirty="0" err="1"/>
              <a:t>null</a:t>
            </a:r>
            <a:r>
              <a:rPr lang="es-CO" sz="1600" dirty="0"/>
              <a:t>;</a:t>
            </a:r>
          </a:p>
          <a:p>
            <a:r>
              <a:rPr lang="es-CO" sz="1600" dirty="0"/>
              <a:t>   </a:t>
            </a:r>
            <a:r>
              <a:rPr lang="es-CO" sz="1600" dirty="0" err="1"/>
              <a:t>int</a:t>
            </a:r>
            <a:r>
              <a:rPr lang="es-CO" sz="1600" dirty="0"/>
              <a:t> leo;</a:t>
            </a:r>
          </a:p>
          <a:p>
            <a:r>
              <a:rPr lang="es-CO" sz="1600" dirty="0"/>
              <a:t>    try </a:t>
            </a:r>
          </a:p>
          <a:p>
            <a:r>
              <a:rPr lang="es-CO" sz="1600" dirty="0"/>
              <a:t>    { entrada = new </a:t>
            </a:r>
            <a:r>
              <a:rPr lang="es-CO" sz="1600" dirty="0" err="1"/>
              <a:t>FileInputStream</a:t>
            </a:r>
            <a:r>
              <a:rPr lang="es-CO" sz="1600" dirty="0"/>
              <a:t>( "fich.txt" );</a:t>
            </a:r>
          </a:p>
          <a:p>
            <a:r>
              <a:rPr lang="es-CO" sz="1600" dirty="0"/>
              <a:t> </a:t>
            </a:r>
            <a:r>
              <a:rPr lang="es-CO" sz="1600" dirty="0" err="1"/>
              <a:t>while</a:t>
            </a:r>
            <a:r>
              <a:rPr lang="es-CO" sz="1600" dirty="0"/>
              <a:t> ( ( leo = </a:t>
            </a:r>
            <a:r>
              <a:rPr lang="es-CO" sz="1600" dirty="0" err="1"/>
              <a:t>entrada.read</a:t>
            </a:r>
            <a:r>
              <a:rPr lang="es-CO" sz="1600" dirty="0"/>
              <a:t>() ) != -1 )</a:t>
            </a:r>
          </a:p>
          <a:p>
            <a:r>
              <a:rPr lang="es-CO" sz="1600" dirty="0"/>
              <a:t>         </a:t>
            </a:r>
            <a:r>
              <a:rPr lang="es-CO" sz="1600" dirty="0" err="1"/>
              <a:t>lanza.lanzaSiNegativo</a:t>
            </a:r>
            <a:r>
              <a:rPr lang="es-CO" sz="1600" dirty="0"/>
              <a:t>( leo );</a:t>
            </a:r>
          </a:p>
          <a:p>
            <a:r>
              <a:rPr lang="es-CO" sz="1600" dirty="0"/>
              <a:t> </a:t>
            </a:r>
            <a:r>
              <a:rPr lang="es-CO" sz="1600" dirty="0" err="1"/>
              <a:t>entrada.close</a:t>
            </a:r>
            <a:r>
              <a:rPr lang="es-CO" sz="1600" dirty="0"/>
              <a:t>();</a:t>
            </a:r>
          </a:p>
          <a:p>
            <a:r>
              <a:rPr lang="es-CO" sz="1600" dirty="0"/>
              <a:t> </a:t>
            </a:r>
            <a:r>
              <a:rPr lang="es-CO" sz="1600" dirty="0" err="1"/>
              <a:t>System.out.println</a:t>
            </a:r>
            <a:r>
              <a:rPr lang="es-CO" sz="1600" dirty="0"/>
              <a:t>( "Todo fue bien" );    } </a:t>
            </a:r>
          </a:p>
          <a:p>
            <a:r>
              <a:rPr lang="es-CO" sz="1600" dirty="0"/>
              <a:t>    catch ( </a:t>
            </a:r>
            <a:r>
              <a:rPr lang="es-CO" sz="1600" dirty="0" err="1"/>
              <a:t>MiExcepcion</a:t>
            </a:r>
            <a:r>
              <a:rPr lang="es-CO" sz="1600" dirty="0"/>
              <a:t> e )</a:t>
            </a:r>
          </a:p>
          <a:p>
            <a:r>
              <a:rPr lang="es-CO" sz="1600" dirty="0"/>
              <a:t>    {      // Personalizada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860072" y="-9931"/>
            <a:ext cx="3956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dirty="0" err="1"/>
              <a:t>System.out.println</a:t>
            </a:r>
            <a:r>
              <a:rPr lang="es-CO" sz="1600" dirty="0"/>
              <a:t>( "</a:t>
            </a:r>
            <a:r>
              <a:rPr lang="es-CO" sz="1600" dirty="0" err="1"/>
              <a:t>Excepcion</a:t>
            </a:r>
            <a:r>
              <a:rPr lang="es-CO" sz="1600" dirty="0"/>
              <a:t>: " + </a:t>
            </a:r>
            <a:r>
              <a:rPr lang="es-CO" sz="1600" dirty="0" err="1"/>
              <a:t>e.getMessage</a:t>
            </a:r>
            <a:r>
              <a:rPr lang="es-CO" sz="1600" dirty="0"/>
              <a:t>() );   } </a:t>
            </a:r>
          </a:p>
          <a:p>
            <a:r>
              <a:rPr lang="es-CO" sz="1600" dirty="0"/>
              <a:t>    catch ( </a:t>
            </a:r>
            <a:r>
              <a:rPr lang="es-CO" sz="1600" dirty="0" err="1"/>
              <a:t>IOException</a:t>
            </a:r>
            <a:r>
              <a:rPr lang="es-CO" sz="1600" dirty="0"/>
              <a:t> e )</a:t>
            </a:r>
          </a:p>
          <a:p>
            <a:r>
              <a:rPr lang="es-CO" sz="1600" dirty="0"/>
              <a:t>    { // Estándar</a:t>
            </a:r>
          </a:p>
          <a:p>
            <a:r>
              <a:rPr lang="es-CO" sz="1600" dirty="0"/>
              <a:t>      </a:t>
            </a:r>
            <a:r>
              <a:rPr lang="es-CO" sz="1600" dirty="0" err="1"/>
              <a:t>System.out.println</a:t>
            </a:r>
            <a:r>
              <a:rPr lang="es-CO" sz="1600" dirty="0"/>
              <a:t>( "</a:t>
            </a:r>
            <a:r>
              <a:rPr lang="es-CO" sz="1600" dirty="0" err="1"/>
              <a:t>Excepcion</a:t>
            </a:r>
            <a:r>
              <a:rPr lang="es-CO" sz="1600" dirty="0"/>
              <a:t>: " + </a:t>
            </a:r>
            <a:r>
              <a:rPr lang="es-CO" sz="1600" dirty="0" err="1"/>
              <a:t>e.getMessage</a:t>
            </a:r>
            <a:r>
              <a:rPr lang="es-CO" sz="1600" dirty="0"/>
              <a:t>());    } </a:t>
            </a:r>
          </a:p>
          <a:p>
            <a:r>
              <a:rPr lang="es-CO" sz="1600" dirty="0"/>
              <a:t>    </a:t>
            </a:r>
            <a:r>
              <a:rPr lang="es-CO" sz="1600" dirty="0" err="1"/>
              <a:t>finally</a:t>
            </a:r>
            <a:r>
              <a:rPr lang="es-CO" sz="1600" dirty="0"/>
              <a:t> </a:t>
            </a:r>
          </a:p>
          <a:p>
            <a:r>
              <a:rPr lang="es-CO" sz="1600" dirty="0"/>
              <a:t>    { </a:t>
            </a:r>
            <a:r>
              <a:rPr lang="es-CO" sz="1600" dirty="0" err="1"/>
              <a:t>if</a:t>
            </a:r>
            <a:r>
              <a:rPr lang="es-CO" sz="1600" dirty="0"/>
              <a:t> ( entrada != </a:t>
            </a:r>
            <a:r>
              <a:rPr lang="es-CO" sz="1600" dirty="0" err="1"/>
              <a:t>null</a:t>
            </a:r>
            <a:r>
              <a:rPr lang="es-CO" sz="1600" dirty="0"/>
              <a:t> )</a:t>
            </a:r>
          </a:p>
          <a:p>
            <a:r>
              <a:rPr lang="es-CO" sz="1600" dirty="0"/>
              <a:t> try</a:t>
            </a:r>
          </a:p>
          <a:p>
            <a:r>
              <a:rPr lang="es-CO" sz="1600" dirty="0"/>
              <a:t>         {   </a:t>
            </a:r>
            <a:r>
              <a:rPr lang="es-CO" sz="1600" dirty="0" err="1"/>
              <a:t>System.out.println</a:t>
            </a:r>
            <a:r>
              <a:rPr lang="es-CO" sz="1600" dirty="0"/>
              <a:t>("Se cierre al flujo");</a:t>
            </a:r>
          </a:p>
          <a:p>
            <a:r>
              <a:rPr lang="es-CO" sz="1600" dirty="0"/>
              <a:t>   </a:t>
            </a:r>
            <a:r>
              <a:rPr lang="es-CO" sz="1600" dirty="0" err="1"/>
              <a:t>entrada.close</a:t>
            </a:r>
            <a:r>
              <a:rPr lang="es-CO" sz="1600" dirty="0"/>
              <a:t>(); </a:t>
            </a:r>
          </a:p>
          <a:p>
            <a:r>
              <a:rPr lang="es-CO" sz="1600" dirty="0"/>
              <a:t>          // Siempre queda cerrado } </a:t>
            </a:r>
          </a:p>
          <a:p>
            <a:r>
              <a:rPr lang="es-CO" sz="1600" dirty="0"/>
              <a:t>        catch ( </a:t>
            </a:r>
            <a:r>
              <a:rPr lang="es-CO" sz="1600" dirty="0" err="1"/>
              <a:t>Exception</a:t>
            </a:r>
            <a:r>
              <a:rPr lang="es-CO" sz="1600" dirty="0"/>
              <a:t> e ) </a:t>
            </a:r>
          </a:p>
          <a:p>
            <a:r>
              <a:rPr lang="es-CO" sz="1600" dirty="0"/>
              <a:t>        {   </a:t>
            </a:r>
            <a:r>
              <a:rPr lang="es-CO" sz="1600" dirty="0" err="1"/>
              <a:t>System.out.println</a:t>
            </a:r>
            <a:r>
              <a:rPr lang="es-CO" sz="1600" dirty="0"/>
              <a:t>( "</a:t>
            </a:r>
            <a:r>
              <a:rPr lang="es-CO" sz="1600" dirty="0" err="1"/>
              <a:t>Excepcion</a:t>
            </a:r>
            <a:r>
              <a:rPr lang="es-CO" sz="1600" dirty="0"/>
              <a:t>: " + </a:t>
            </a:r>
            <a:r>
              <a:rPr lang="es-CO" sz="1600" dirty="0" err="1"/>
              <a:t>e.getMessage</a:t>
            </a:r>
            <a:r>
              <a:rPr lang="es-CO" sz="1600" dirty="0"/>
              <a:t>() ); }</a:t>
            </a:r>
          </a:p>
          <a:p>
            <a:r>
              <a:rPr lang="es-CO" sz="1600" dirty="0"/>
              <a:t>        </a:t>
            </a:r>
            <a:r>
              <a:rPr lang="es-CO" sz="1600" dirty="0" err="1"/>
              <a:t>System.out.println</a:t>
            </a:r>
            <a:r>
              <a:rPr lang="es-CO" sz="1600" dirty="0"/>
              <a:t>( "Fichero cerrado." );    }  }}</a:t>
            </a:r>
          </a:p>
        </p:txBody>
      </p:sp>
      <p:sp>
        <p:nvSpPr>
          <p:cNvPr id="10" name="Flecha a la derecha con muesca 9"/>
          <p:cNvSpPr/>
          <p:nvPr/>
        </p:nvSpPr>
        <p:spPr>
          <a:xfrm>
            <a:off x="2437029" y="4587224"/>
            <a:ext cx="3240360" cy="464353"/>
          </a:xfrm>
          <a:prstGeom prst="notch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8B33088-5FD1-47B5-BD28-FD5D8C4B4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919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512569"/>
            <a:ext cx="7590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Indique de las respuestas que se presentan a continuación, que mensajes de depuración del aplicativo son impresos en la salida de la consola estándar de Entrada y Salida (I/O) de Java.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435899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214" y="1874571"/>
            <a:ext cx="7590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a.  Excepción: fich.txt (El sistema no puede encontrar el archivo especificado)</a:t>
            </a:r>
          </a:p>
          <a:p>
            <a:pPr algn="just"/>
            <a:r>
              <a:rPr lang="es-CO" dirty="0"/>
              <a:t>Se cierra el flujo.</a:t>
            </a:r>
          </a:p>
          <a:p>
            <a:pPr algn="just"/>
            <a:r>
              <a:rPr lang="es-CO" dirty="0"/>
              <a:t>b.  Todo fue bien.</a:t>
            </a:r>
          </a:p>
          <a:p>
            <a:pPr algn="just"/>
            <a:r>
              <a:rPr lang="es-CO" dirty="0"/>
              <a:t>Excepción:  .</a:t>
            </a:r>
            <a:r>
              <a:rPr lang="es-CO" dirty="0" err="1"/>
              <a:t>java.io.FileNotFoundException</a:t>
            </a:r>
            <a:r>
              <a:rPr lang="es-CO" dirty="0"/>
              <a:t>:(The </a:t>
            </a:r>
            <a:r>
              <a:rPr lang="es-CO" dirty="0" err="1"/>
              <a:t>system</a:t>
            </a:r>
            <a:r>
              <a:rPr lang="es-CO" dirty="0"/>
              <a:t> </a:t>
            </a:r>
            <a:r>
              <a:rPr lang="es-CO" dirty="0" err="1"/>
              <a:t>cannot</a:t>
            </a:r>
            <a:r>
              <a:rPr lang="es-CO" dirty="0"/>
              <a:t> </a:t>
            </a:r>
            <a:r>
              <a:rPr lang="es-CO" dirty="0" err="1"/>
              <a:t>find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file </a:t>
            </a:r>
            <a:r>
              <a:rPr lang="es-CO" dirty="0" err="1"/>
              <a:t>specified</a:t>
            </a:r>
            <a:r>
              <a:rPr lang="es-CO" dirty="0"/>
              <a:t>)</a:t>
            </a:r>
          </a:p>
          <a:p>
            <a:pPr algn="just"/>
            <a:r>
              <a:rPr lang="es-CO" dirty="0"/>
              <a:t>c.  Todo fue bien.</a:t>
            </a:r>
          </a:p>
          <a:p>
            <a:pPr algn="just"/>
            <a:r>
              <a:rPr lang="es-CO" dirty="0"/>
              <a:t>Excepción:  .</a:t>
            </a:r>
            <a:r>
              <a:rPr lang="es-CO" dirty="0" err="1"/>
              <a:t>java.io.FileNotFoundException</a:t>
            </a:r>
            <a:r>
              <a:rPr lang="es-CO" dirty="0"/>
              <a:t>:(The </a:t>
            </a:r>
            <a:r>
              <a:rPr lang="es-CO" dirty="0" err="1"/>
              <a:t>system</a:t>
            </a:r>
            <a:r>
              <a:rPr lang="es-CO" dirty="0"/>
              <a:t> </a:t>
            </a:r>
            <a:r>
              <a:rPr lang="es-CO" dirty="0" err="1"/>
              <a:t>cannot</a:t>
            </a:r>
            <a:r>
              <a:rPr lang="es-CO" dirty="0"/>
              <a:t> </a:t>
            </a:r>
            <a:r>
              <a:rPr lang="es-CO" dirty="0" err="1"/>
              <a:t>find</a:t>
            </a:r>
            <a:r>
              <a:rPr lang="es-CO" dirty="0"/>
              <a:t> </a:t>
            </a:r>
            <a:r>
              <a:rPr lang="es-CO" dirty="0" err="1"/>
              <a:t>the</a:t>
            </a:r>
            <a:r>
              <a:rPr lang="es-CO" dirty="0"/>
              <a:t> file </a:t>
            </a:r>
            <a:r>
              <a:rPr lang="es-CO" dirty="0" err="1"/>
              <a:t>specified</a:t>
            </a:r>
            <a:r>
              <a:rPr lang="es-CO" dirty="0"/>
              <a:t>)</a:t>
            </a:r>
          </a:p>
          <a:p>
            <a:pPr algn="just"/>
            <a:r>
              <a:rPr lang="es-CO" dirty="0"/>
              <a:t>Se cierra el flujo.</a:t>
            </a:r>
          </a:p>
          <a:p>
            <a:pPr algn="just"/>
            <a:r>
              <a:rPr lang="es-CO" dirty="0"/>
              <a:t>d.  Excepción: fich.txt (El sistema no puede encontrar el archivo especificado)</a:t>
            </a:r>
          </a:p>
          <a:p>
            <a:pPr algn="just"/>
            <a:r>
              <a:rPr lang="es-CO" dirty="0"/>
              <a:t>Fichero cerrado.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B6A10A-3328-46EC-8489-98D87A19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1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1E95F-09ED-48FC-99E9-593ED8B8B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74D95F-2FA6-4F7C-A606-3563392BD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335E88A-D5D4-4EAE-9889-3A8E5C695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57" y="0"/>
            <a:ext cx="91711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109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77EA900-A510-44BA-9EA1-B90DF98E4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Observe la siguiente gráfica:</a:t>
            </a:r>
          </a:p>
        </p:txBody>
      </p:sp>
      <p:pic>
        <p:nvPicPr>
          <p:cNvPr id="5" name="11 Imag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17333"/>
          <a:stretch/>
        </p:blipFill>
        <p:spPr bwMode="auto">
          <a:xfrm>
            <a:off x="531170" y="1214231"/>
            <a:ext cx="6400496" cy="22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238562" y="3862316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Enunciado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8562" y="4279372"/>
            <a:ext cx="71985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Especifique qué método se encarga de generar la salida de la aplicación que se muestra: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7A0BF4C-8D75-433A-BBCE-155A67995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562" y="13308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0482" y="588364"/>
            <a:ext cx="3809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1200" b="1" dirty="0"/>
              <a:t>a</a:t>
            </a:r>
            <a:r>
              <a:rPr lang="es-CO" sz="1200" dirty="0"/>
              <a:t>.  </a:t>
            </a:r>
            <a:r>
              <a:rPr lang="es-CO" sz="1200" dirty="0" err="1"/>
              <a:t>public</a:t>
            </a:r>
            <a:r>
              <a:rPr lang="es-CO" sz="1200" dirty="0"/>
              <a:t> </a:t>
            </a:r>
            <a:r>
              <a:rPr lang="es-CO" sz="1200" dirty="0" err="1"/>
              <a:t>void</a:t>
            </a:r>
            <a:r>
              <a:rPr lang="es-CO" sz="1200" dirty="0"/>
              <a:t> </a:t>
            </a:r>
            <a:r>
              <a:rPr lang="es-CO" sz="1200" dirty="0" err="1"/>
              <a:t>imprimirTabla</a:t>
            </a:r>
            <a:r>
              <a:rPr lang="es-CO" sz="1200" dirty="0"/>
              <a:t>(</a:t>
            </a:r>
            <a:r>
              <a:rPr lang="es-CO" sz="1200" dirty="0" err="1"/>
              <a:t>int</a:t>
            </a:r>
            <a:r>
              <a:rPr lang="es-CO" sz="1200" dirty="0"/>
              <a:t> n)</a:t>
            </a:r>
          </a:p>
          <a:p>
            <a:pPr lvl="0" algn="just"/>
            <a:r>
              <a:rPr lang="es-CO" sz="1200" dirty="0"/>
              <a:t> {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int</a:t>
            </a:r>
            <a:r>
              <a:rPr lang="es-CO" sz="1200" dirty="0"/>
              <a:t> i = 0;</a:t>
            </a:r>
          </a:p>
          <a:p>
            <a:pPr lvl="0" algn="just"/>
            <a:r>
              <a:rPr lang="es-CO" sz="1200" dirty="0"/>
              <a:t>  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("N");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("10*N");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("100*N");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("1000*N");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</a:t>
            </a:r>
          </a:p>
          <a:p>
            <a:pPr lvl="0" algn="just"/>
            <a:r>
              <a:rPr lang="es-CO" sz="1200" dirty="0"/>
              <a:t>  </a:t>
            </a:r>
            <a:r>
              <a:rPr lang="es-CO" sz="1200" dirty="0" err="1"/>
              <a:t>for</a:t>
            </a:r>
            <a:r>
              <a:rPr lang="es-CO" sz="1200" dirty="0"/>
              <a:t> (i = 0;  i &gt;= n;  i++)</a:t>
            </a:r>
          </a:p>
          <a:p>
            <a:pPr lvl="0" algn="just"/>
            <a:r>
              <a:rPr lang="es-CO" sz="1200" dirty="0"/>
              <a:t>  {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(i+1);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((i+1)*10);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((i+1)*100);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lvl="0" algn="just"/>
            <a:r>
              <a:rPr lang="es-CO" sz="1200" dirty="0"/>
              <a:t>   </a:t>
            </a:r>
            <a:r>
              <a:rPr lang="es-CO" sz="1200" dirty="0" err="1"/>
              <a:t>System.out.println</a:t>
            </a:r>
            <a:r>
              <a:rPr lang="es-CO" sz="1200" dirty="0"/>
              <a:t>((i+1)*1000);</a:t>
            </a:r>
          </a:p>
          <a:p>
            <a:pPr lvl="0" algn="just"/>
            <a:r>
              <a:rPr lang="es-CO" sz="1200" dirty="0"/>
              <a:t>  }</a:t>
            </a:r>
          </a:p>
          <a:p>
            <a:pPr lvl="0" algn="just"/>
            <a:r>
              <a:rPr lang="es-CO" sz="1200" dirty="0"/>
              <a:t> }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295844" y="594748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200" b="1" dirty="0"/>
              <a:t>b</a:t>
            </a:r>
            <a:r>
              <a:rPr lang="es-CO" sz="1200" dirty="0"/>
              <a:t>.  </a:t>
            </a:r>
            <a:r>
              <a:rPr lang="es-CO" sz="1200" dirty="0" err="1"/>
              <a:t>public</a:t>
            </a:r>
            <a:r>
              <a:rPr lang="es-CO" sz="1200" dirty="0"/>
              <a:t> </a:t>
            </a:r>
            <a:r>
              <a:rPr lang="es-CO" sz="1200" dirty="0" err="1"/>
              <a:t>void</a:t>
            </a:r>
            <a:r>
              <a:rPr lang="es-CO" sz="1200" dirty="0"/>
              <a:t> </a:t>
            </a:r>
            <a:r>
              <a:rPr lang="es-CO" sz="1200" dirty="0" err="1"/>
              <a:t>imprimirTabla</a:t>
            </a:r>
            <a:r>
              <a:rPr lang="es-CO" sz="1200" dirty="0"/>
              <a:t>(</a:t>
            </a:r>
            <a:r>
              <a:rPr lang="es-CO" sz="1200" dirty="0" err="1"/>
              <a:t>int</a:t>
            </a:r>
            <a:r>
              <a:rPr lang="es-CO" sz="1200" dirty="0"/>
              <a:t> n)</a:t>
            </a:r>
          </a:p>
          <a:p>
            <a:pPr algn="just"/>
            <a:r>
              <a:rPr lang="es-CO" sz="1200" dirty="0"/>
              <a:t> {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("10*N");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("100*N");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("1000*N");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for</a:t>
            </a:r>
            <a:r>
              <a:rPr lang="es-CO" sz="1200" dirty="0"/>
              <a:t> (i = 0;  i &lt;= n;  i++)</a:t>
            </a:r>
          </a:p>
          <a:p>
            <a:pPr algn="just"/>
            <a:r>
              <a:rPr lang="es-CO" sz="1200" dirty="0"/>
              <a:t>  {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(i*10);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(i*100);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System.out.println</a:t>
            </a:r>
            <a:r>
              <a:rPr lang="es-CO" sz="1200" dirty="0"/>
              <a:t>(i*1000);</a:t>
            </a:r>
          </a:p>
          <a:p>
            <a:pPr algn="just"/>
            <a:r>
              <a:rPr lang="es-CO" sz="1200" dirty="0"/>
              <a:t>  }</a:t>
            </a:r>
          </a:p>
          <a:p>
            <a:pPr algn="just"/>
            <a:r>
              <a:rPr lang="es-CO" sz="1200" dirty="0"/>
              <a:t> }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782A05-4552-4D20-B02F-EAC422021F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8562" y="133083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0482" y="588364"/>
            <a:ext cx="38091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c</a:t>
            </a:r>
            <a:r>
              <a:rPr lang="es-CO" sz="1200" dirty="0"/>
              <a:t>.  </a:t>
            </a:r>
            <a:r>
              <a:rPr lang="es-CO" sz="1200" dirty="0" err="1"/>
              <a:t>public</a:t>
            </a:r>
            <a:r>
              <a:rPr lang="es-CO" sz="1200" dirty="0"/>
              <a:t> </a:t>
            </a:r>
            <a:r>
              <a:rPr lang="es-CO" sz="1200" dirty="0" err="1"/>
              <a:t>void</a:t>
            </a:r>
            <a:r>
              <a:rPr lang="es-CO" sz="1200" dirty="0"/>
              <a:t> </a:t>
            </a:r>
            <a:r>
              <a:rPr lang="es-CO" sz="1200" dirty="0" err="1"/>
              <a:t>imprimirTabla</a:t>
            </a:r>
            <a:r>
              <a:rPr lang="es-CO" sz="1200" dirty="0"/>
              <a:t>(</a:t>
            </a:r>
            <a:r>
              <a:rPr lang="es-CO" sz="1200" dirty="0" err="1"/>
              <a:t>int</a:t>
            </a:r>
            <a:r>
              <a:rPr lang="es-CO" sz="1200" dirty="0"/>
              <a:t> n)</a:t>
            </a:r>
          </a:p>
          <a:p>
            <a:pPr algn="just"/>
            <a:r>
              <a:rPr lang="es-CO" sz="1200" dirty="0"/>
              <a:t> {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int</a:t>
            </a:r>
            <a:r>
              <a:rPr lang="es-CO" sz="1200" dirty="0"/>
              <a:t> i = 0;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for</a:t>
            </a:r>
            <a:r>
              <a:rPr lang="es-CO" sz="1200" dirty="0"/>
              <a:t> (i = 0;  i &lt; n;  i++)</a:t>
            </a:r>
          </a:p>
          <a:p>
            <a:pPr algn="just"/>
            <a:r>
              <a:rPr lang="es-CO" sz="1200" dirty="0"/>
              <a:t>  {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(i+1);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((i+1)*10);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((i+1)*100);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System.out.println</a:t>
            </a:r>
            <a:r>
              <a:rPr lang="es-CO" sz="1200" dirty="0"/>
              <a:t>((i+1)*1000);</a:t>
            </a:r>
          </a:p>
          <a:p>
            <a:pPr algn="just"/>
            <a:r>
              <a:rPr lang="es-CO" sz="1200" dirty="0"/>
              <a:t>  }</a:t>
            </a:r>
          </a:p>
          <a:p>
            <a:pPr algn="just"/>
            <a:r>
              <a:rPr lang="es-CO" sz="1200" dirty="0"/>
              <a:t> }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4676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sp>
        <p:nvSpPr>
          <p:cNvPr id="8" name="Rectángulo 7"/>
          <p:cNvSpPr/>
          <p:nvPr/>
        </p:nvSpPr>
        <p:spPr>
          <a:xfrm>
            <a:off x="4295844" y="5947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1200" b="1" dirty="0"/>
              <a:t>d</a:t>
            </a:r>
            <a:r>
              <a:rPr lang="es-CO" sz="1200" dirty="0"/>
              <a:t>.   </a:t>
            </a:r>
            <a:r>
              <a:rPr lang="es-CO" sz="1200" dirty="0" err="1"/>
              <a:t>public</a:t>
            </a:r>
            <a:r>
              <a:rPr lang="es-CO" sz="1200" dirty="0"/>
              <a:t> </a:t>
            </a:r>
            <a:r>
              <a:rPr lang="es-CO" sz="1200" dirty="0" err="1"/>
              <a:t>void</a:t>
            </a:r>
            <a:r>
              <a:rPr lang="es-CO" sz="1200" dirty="0"/>
              <a:t> </a:t>
            </a:r>
            <a:r>
              <a:rPr lang="es-CO" sz="1200" dirty="0" err="1"/>
              <a:t>imprimirTabla</a:t>
            </a:r>
            <a:r>
              <a:rPr lang="es-CO" sz="1200" dirty="0"/>
              <a:t>(</a:t>
            </a:r>
            <a:r>
              <a:rPr lang="es-CO" sz="1200" dirty="0" err="1"/>
              <a:t>int</a:t>
            </a:r>
            <a:r>
              <a:rPr lang="es-CO" sz="1200" dirty="0"/>
              <a:t> n)</a:t>
            </a:r>
          </a:p>
          <a:p>
            <a:pPr algn="just"/>
            <a:r>
              <a:rPr lang="es-CO" sz="1200" dirty="0"/>
              <a:t> {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int</a:t>
            </a:r>
            <a:r>
              <a:rPr lang="es-CO" sz="1200" dirty="0"/>
              <a:t> i = 0;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</a:t>
            </a:r>
            <a:r>
              <a:rPr lang="es-CO" sz="1200" dirty="0"/>
              <a:t>("1000*N");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System.out.println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</a:t>
            </a:r>
          </a:p>
          <a:p>
            <a:pPr algn="just"/>
            <a:r>
              <a:rPr lang="es-CO" sz="1200" dirty="0"/>
              <a:t>  </a:t>
            </a:r>
            <a:r>
              <a:rPr lang="es-CO" sz="1200" dirty="0" err="1"/>
              <a:t>for</a:t>
            </a:r>
            <a:r>
              <a:rPr lang="es-CO" sz="1200" dirty="0"/>
              <a:t> (i = 1;  i &lt; n;  i++)</a:t>
            </a:r>
          </a:p>
          <a:p>
            <a:pPr algn="just"/>
            <a:r>
              <a:rPr lang="es-CO" sz="1200" dirty="0"/>
              <a:t>  {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(i+1*10);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(i+1*100);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</a:t>
            </a:r>
            <a:r>
              <a:rPr lang="es-CO" sz="1200" dirty="0"/>
              <a:t>("\t");</a:t>
            </a:r>
          </a:p>
          <a:p>
            <a:pPr algn="just"/>
            <a:r>
              <a:rPr lang="es-CO" sz="1200" dirty="0"/>
              <a:t>   </a:t>
            </a:r>
            <a:r>
              <a:rPr lang="es-CO" sz="1200" dirty="0" err="1"/>
              <a:t>System.out.println</a:t>
            </a:r>
            <a:r>
              <a:rPr lang="es-CO" sz="1200" dirty="0"/>
              <a:t>(i+1*1000);</a:t>
            </a:r>
          </a:p>
          <a:p>
            <a:pPr algn="just"/>
            <a:r>
              <a:rPr lang="es-CO" sz="1200" dirty="0"/>
              <a:t>  }</a:t>
            </a:r>
          </a:p>
          <a:p>
            <a:pPr algn="just"/>
            <a:r>
              <a:rPr lang="es-CO" sz="1200" dirty="0"/>
              <a:t> }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19309A-C878-4606-9BCC-22460669C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6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Observe con atención la siguiente definición: "Es la propiedad que define el ocultamiento del estado, es decir, de los datos miembro, de un objeto de manera que sólo se puede cambiar mediante las operaciones definidas para ese objeto."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30302E8-428D-4099-B66D-D7908F7F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6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605191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¿A cuál característica de la programación orientada a objetos corresponde?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38562" y="189034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69173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dirty="0"/>
              <a:t>a.  </a:t>
            </a:r>
            <a:r>
              <a:rPr lang="es-CO" dirty="0" err="1"/>
              <a:t>Polimormismo</a:t>
            </a:r>
            <a:r>
              <a:rPr lang="es-CO" dirty="0"/>
              <a:t>.</a:t>
            </a:r>
          </a:p>
          <a:p>
            <a:pPr lvl="0" algn="just"/>
            <a:r>
              <a:rPr lang="es-CO" dirty="0"/>
              <a:t>b.  Herencia.</a:t>
            </a:r>
          </a:p>
          <a:p>
            <a:pPr lvl="0" algn="just"/>
            <a:r>
              <a:rPr lang="es-CO" dirty="0"/>
              <a:t>c.  Encapsulamiento.</a:t>
            </a:r>
          </a:p>
          <a:p>
            <a:pPr lvl="0" algn="just"/>
            <a:r>
              <a:rPr lang="es-CO" dirty="0"/>
              <a:t>d.  Ocultación.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D3042E-1F3B-4059-B51E-4F14F3338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8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3.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Observe la siguiente clase: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23018" y="752310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400" dirty="0" err="1"/>
              <a:t>public</a:t>
            </a:r>
            <a:r>
              <a:rPr lang="es-CO" sz="1400" dirty="0"/>
              <a:t> </a:t>
            </a:r>
            <a:r>
              <a:rPr lang="es-CO" sz="1400" dirty="0" err="1"/>
              <a:t>class</a:t>
            </a:r>
            <a:r>
              <a:rPr lang="es-CO" sz="1400" dirty="0"/>
              <a:t> Ejercicio2 </a:t>
            </a:r>
          </a:p>
          <a:p>
            <a:r>
              <a:rPr lang="es-CO" sz="1400" dirty="0"/>
              <a:t>{</a:t>
            </a:r>
            <a:r>
              <a:rPr lang="es-CO" sz="1400" dirty="0" err="1"/>
              <a:t>public</a:t>
            </a:r>
            <a:r>
              <a:rPr lang="es-CO" sz="1400" dirty="0"/>
              <a:t> Ejercicio2() </a:t>
            </a:r>
          </a:p>
          <a:p>
            <a:r>
              <a:rPr lang="es-CO" sz="1400" dirty="0"/>
              <a:t>{}</a:t>
            </a:r>
          </a:p>
          <a:p>
            <a:r>
              <a:rPr lang="es-CO" sz="1400" dirty="0" err="1"/>
              <a:t>public</a:t>
            </a:r>
            <a:r>
              <a:rPr lang="es-CO" sz="1400" dirty="0"/>
              <a:t> </a:t>
            </a:r>
            <a:r>
              <a:rPr lang="es-CO" sz="1400" dirty="0" err="1"/>
              <a:t>static</a:t>
            </a:r>
            <a:r>
              <a:rPr lang="es-CO" sz="1400" dirty="0"/>
              <a:t> </a:t>
            </a:r>
            <a:r>
              <a:rPr lang="es-CO" sz="1400" dirty="0" err="1"/>
              <a:t>void</a:t>
            </a:r>
            <a:r>
              <a:rPr lang="es-CO" sz="1400" dirty="0"/>
              <a:t> </a:t>
            </a:r>
            <a:r>
              <a:rPr lang="es-CO" sz="1400" dirty="0" err="1"/>
              <a:t>main</a:t>
            </a:r>
            <a:r>
              <a:rPr lang="es-CO" sz="1400" dirty="0"/>
              <a:t>(</a:t>
            </a:r>
            <a:r>
              <a:rPr lang="es-CO" sz="1400" dirty="0" err="1"/>
              <a:t>String</a:t>
            </a:r>
            <a:r>
              <a:rPr lang="es-CO" sz="1400" dirty="0"/>
              <a:t>[] </a:t>
            </a:r>
            <a:r>
              <a:rPr lang="es-CO" sz="1400" dirty="0" err="1"/>
              <a:t>args</a:t>
            </a:r>
            <a:r>
              <a:rPr lang="es-CO" sz="1400" dirty="0"/>
              <a:t>) </a:t>
            </a:r>
          </a:p>
          <a:p>
            <a:r>
              <a:rPr lang="es-CO" sz="1400" dirty="0"/>
              <a:t>{</a:t>
            </a:r>
            <a:r>
              <a:rPr lang="es-CO" sz="1400" dirty="0" err="1"/>
              <a:t>double</a:t>
            </a:r>
            <a:r>
              <a:rPr lang="es-CO" sz="1400" dirty="0"/>
              <a:t> resultado = 0.0;</a:t>
            </a:r>
          </a:p>
          <a:p>
            <a:r>
              <a:rPr lang="es-CO" sz="1400" dirty="0"/>
              <a:t>resultado = Ejercicio2.calcularRetencion(10000,20);</a:t>
            </a:r>
          </a:p>
          <a:p>
            <a:r>
              <a:rPr lang="es-CO" sz="1400" dirty="0" err="1"/>
              <a:t>System.out.println</a:t>
            </a:r>
            <a:r>
              <a:rPr lang="es-CO" sz="1400" dirty="0"/>
              <a:t>("La retención para el precio de </a:t>
            </a:r>
          </a:p>
          <a:p>
            <a:r>
              <a:rPr lang="es-CO" sz="1400" dirty="0"/>
              <a:t>10000 pesos fue de " + resultado);}</a:t>
            </a:r>
          </a:p>
          <a:p>
            <a:r>
              <a:rPr lang="es-CO" sz="1400" dirty="0" err="1"/>
              <a:t>public</a:t>
            </a:r>
            <a:r>
              <a:rPr lang="es-CO" sz="1400" dirty="0"/>
              <a:t> </a:t>
            </a:r>
            <a:r>
              <a:rPr lang="es-CO" sz="1400" dirty="0" err="1"/>
              <a:t>double</a:t>
            </a:r>
            <a:r>
              <a:rPr lang="es-CO" sz="1400" dirty="0"/>
              <a:t> </a:t>
            </a:r>
            <a:r>
              <a:rPr lang="es-CO" sz="1400" dirty="0" err="1"/>
              <a:t>calcularRetencion</a:t>
            </a:r>
            <a:r>
              <a:rPr lang="es-CO" sz="1400" dirty="0"/>
              <a:t> (</a:t>
            </a:r>
            <a:r>
              <a:rPr lang="es-CO" sz="1400" dirty="0" err="1"/>
              <a:t>double</a:t>
            </a:r>
            <a:r>
              <a:rPr lang="es-CO" sz="1400" dirty="0"/>
              <a:t> precio, </a:t>
            </a:r>
            <a:r>
              <a:rPr lang="es-CO" sz="1400" dirty="0" err="1"/>
              <a:t>double</a:t>
            </a:r>
            <a:r>
              <a:rPr lang="es-CO" sz="1400" dirty="0"/>
              <a:t> impuesto)</a:t>
            </a:r>
          </a:p>
          <a:p>
            <a:r>
              <a:rPr lang="es-CO" sz="1400" dirty="0"/>
              <a:t>{</a:t>
            </a:r>
            <a:r>
              <a:rPr lang="es-CO" sz="1400" dirty="0" err="1"/>
              <a:t>double</a:t>
            </a:r>
            <a:r>
              <a:rPr lang="es-CO" sz="1400" dirty="0"/>
              <a:t> </a:t>
            </a:r>
            <a:r>
              <a:rPr lang="es-CO" sz="1400" dirty="0" err="1"/>
              <a:t>retencion</a:t>
            </a:r>
            <a:r>
              <a:rPr lang="es-CO" sz="1400" dirty="0"/>
              <a:t> = 0.0;</a:t>
            </a:r>
          </a:p>
          <a:p>
            <a:r>
              <a:rPr lang="es-CO" sz="1400" dirty="0" err="1"/>
              <a:t>if</a:t>
            </a:r>
            <a:r>
              <a:rPr lang="es-CO" sz="1400" dirty="0"/>
              <a:t> (precio &gt;= 10000 &amp;&amp; precio &lt; 20000)</a:t>
            </a:r>
          </a:p>
          <a:p>
            <a:r>
              <a:rPr lang="es-CO" sz="1400" dirty="0"/>
              <a:t>{</a:t>
            </a:r>
            <a:r>
              <a:rPr lang="es-CO" sz="1400" dirty="0" err="1"/>
              <a:t>retencion</a:t>
            </a:r>
            <a:r>
              <a:rPr lang="es-CO" sz="1400" dirty="0"/>
              <a:t> = precio * impuesto + 100;}</a:t>
            </a:r>
          </a:p>
          <a:p>
            <a:r>
              <a:rPr lang="es-CO" sz="1400" dirty="0" err="1"/>
              <a:t>else</a:t>
            </a:r>
            <a:endParaRPr lang="es-CO" sz="1400" dirty="0"/>
          </a:p>
          <a:p>
            <a:r>
              <a:rPr lang="es-CO" sz="1400" dirty="0" err="1"/>
              <a:t>if</a:t>
            </a:r>
            <a:r>
              <a:rPr lang="es-CO" sz="1400" dirty="0"/>
              <a:t> (precio &gt;= 20000 &amp;&amp; precio &lt; 50000)</a:t>
            </a:r>
          </a:p>
          <a:p>
            <a:r>
              <a:rPr lang="es-CO" sz="1400" dirty="0"/>
              <a:t>{</a:t>
            </a:r>
            <a:r>
              <a:rPr lang="es-CO" sz="1400" dirty="0" err="1"/>
              <a:t>retencion</a:t>
            </a:r>
            <a:r>
              <a:rPr lang="es-CO" sz="1400" dirty="0"/>
              <a:t> = (precio + 1500) * (2*impuesto);}</a:t>
            </a:r>
          </a:p>
          <a:p>
            <a:r>
              <a:rPr lang="es-CO" sz="1400" dirty="0" err="1"/>
              <a:t>else</a:t>
            </a:r>
            <a:endParaRPr lang="es-CO" sz="1400" dirty="0"/>
          </a:p>
          <a:p>
            <a:r>
              <a:rPr lang="es-CO" sz="1400" dirty="0"/>
              <a:t>{</a:t>
            </a:r>
            <a:r>
              <a:rPr lang="es-CO" sz="1400" dirty="0" err="1"/>
              <a:t>retencion</a:t>
            </a:r>
            <a:r>
              <a:rPr lang="es-CO" sz="1400" dirty="0"/>
              <a:t> = precio + (3 * impuesto);}</a:t>
            </a:r>
          </a:p>
          <a:p>
            <a:r>
              <a:rPr lang="es-CO" sz="1400" dirty="0" err="1"/>
              <a:t>return</a:t>
            </a:r>
            <a:r>
              <a:rPr lang="es-CO" sz="1400" dirty="0"/>
              <a:t> (</a:t>
            </a:r>
            <a:r>
              <a:rPr lang="es-CO" sz="1400" dirty="0" err="1"/>
              <a:t>retencion</a:t>
            </a:r>
            <a:r>
              <a:rPr lang="es-CO" sz="1400" dirty="0"/>
              <a:t>);}}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220F46-A305-439C-86C6-6D16814A7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45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1750</Words>
  <Application>Microsoft Office PowerPoint</Application>
  <PresentationFormat>Presentación en pantalla (16:9)</PresentationFormat>
  <Paragraphs>224</Paragraphs>
  <Slides>16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27</cp:revision>
  <dcterms:created xsi:type="dcterms:W3CDTF">2018-10-16T22:27:03Z</dcterms:created>
  <dcterms:modified xsi:type="dcterms:W3CDTF">2022-01-13T04:50:36Z</dcterms:modified>
</cp:coreProperties>
</file>