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Programación</a:t>
            </a:r>
            <a:endParaRPr lang="es-ES" sz="2400" dirty="0">
              <a:solidFill>
                <a:schemeClr val="bg1"/>
              </a:solidFill>
            </a:endParaRPr>
          </a:p>
        </p:txBody>
      </p:sp>
      <p:pic>
        <p:nvPicPr>
          <p:cNvPr id="7" name="Imagen 6">
            <a:extLst>
              <a:ext uri="{FF2B5EF4-FFF2-40B4-BE49-F238E27FC236}">
                <a16:creationId xmlns:a16="http://schemas.microsoft.com/office/drawing/2014/main" id="{022A69F4-0C61-4043-AC86-1103A9E8AFFC}"/>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CO" sz="2000" dirty="0" err="1"/>
              <a:t>Crazy</a:t>
            </a:r>
            <a:r>
              <a:rPr lang="es-CO" sz="2000" dirty="0"/>
              <a:t> </a:t>
            </a:r>
            <a:r>
              <a:rPr lang="es-CO" sz="2000" dirty="0" err="1"/>
              <a:t>Math</a:t>
            </a:r>
            <a:r>
              <a:rPr lang="es-CO" sz="2000" dirty="0"/>
              <a:t> es una empresa que desarrolla software de análisis matemático y estadístico. Usted es parte de un equipo de desarrollo que se encarga de implementar prototipos propuestos por el equipo de investigación y desarrollo de la compañía.</a:t>
            </a:r>
          </a:p>
          <a:p>
            <a:pPr algn="just"/>
            <a:r>
              <a:rPr lang="es-CO" sz="2000" dirty="0"/>
              <a:t>Como parte del equipo de desarrollo usted tiene la siguiente clase:</a:t>
            </a:r>
          </a:p>
          <a:p>
            <a:pPr algn="just"/>
            <a:r>
              <a:rPr lang="es-CO" sz="2000" dirty="0" err="1"/>
              <a:t>class</a:t>
            </a:r>
            <a:r>
              <a:rPr lang="es-CO" sz="2000" dirty="0"/>
              <a:t>  </a:t>
            </a:r>
            <a:r>
              <a:rPr lang="es-CO" sz="2000" dirty="0" err="1"/>
              <a:t>Fraction</a:t>
            </a:r>
            <a:r>
              <a:rPr lang="es-CO" sz="2000" dirty="0"/>
              <a:t>{</a:t>
            </a:r>
          </a:p>
          <a:p>
            <a:pPr algn="just"/>
            <a:r>
              <a:rPr lang="es-CO" sz="2000" dirty="0"/>
              <a:t>    </a:t>
            </a:r>
            <a:r>
              <a:rPr lang="es-CO" sz="2000" dirty="0" err="1"/>
              <a:t>int</a:t>
            </a:r>
            <a:r>
              <a:rPr lang="es-CO" sz="2000" dirty="0"/>
              <a:t> </a:t>
            </a:r>
            <a:r>
              <a:rPr lang="es-CO" sz="2000" dirty="0" err="1"/>
              <a:t>num</a:t>
            </a:r>
            <a:r>
              <a:rPr lang="es-CO" sz="2000" dirty="0"/>
              <a:t>; //</a:t>
            </a:r>
            <a:r>
              <a:rPr lang="es-CO" sz="2000" dirty="0" err="1"/>
              <a:t>numerator</a:t>
            </a:r>
            <a:endParaRPr lang="es-CO" sz="2000" dirty="0"/>
          </a:p>
          <a:p>
            <a:pPr algn="just"/>
            <a:r>
              <a:rPr lang="es-CO" sz="2000" dirty="0"/>
              <a:t>    </a:t>
            </a:r>
            <a:r>
              <a:rPr lang="es-CO" sz="2000" dirty="0" err="1"/>
              <a:t>int</a:t>
            </a:r>
            <a:r>
              <a:rPr lang="es-CO" sz="2000" dirty="0"/>
              <a:t> den; //</a:t>
            </a:r>
            <a:r>
              <a:rPr lang="es-CO" sz="2000" dirty="0" err="1"/>
              <a:t>denominator</a:t>
            </a:r>
            <a:endParaRPr lang="es-CO" sz="2000" dirty="0"/>
          </a:p>
          <a:p>
            <a:pPr algn="just"/>
            <a:r>
              <a:rPr lang="es-CO" sz="2000" dirty="0"/>
              <a:t>   </a:t>
            </a:r>
            <a:r>
              <a:rPr lang="es-CO" sz="2000" dirty="0" err="1"/>
              <a:t>public</a:t>
            </a:r>
            <a:r>
              <a:rPr lang="es-CO" sz="2000" dirty="0"/>
              <a:t> </a:t>
            </a:r>
            <a:r>
              <a:rPr lang="es-CO" sz="2000" dirty="0" err="1"/>
              <a:t>Fraction</a:t>
            </a:r>
            <a:r>
              <a:rPr lang="es-CO" sz="2000" dirty="0"/>
              <a:t>(){</a:t>
            </a:r>
          </a:p>
          <a:p>
            <a:pPr algn="just"/>
            <a:r>
              <a:rPr lang="es-CO" sz="2000" dirty="0"/>
              <a:t>         ...</a:t>
            </a:r>
          </a:p>
          <a:p>
            <a:pPr algn="just"/>
            <a:r>
              <a:rPr lang="es-CO" sz="2000" dirty="0"/>
              <a:t>    }</a:t>
            </a:r>
          </a:p>
          <a:p>
            <a:pPr algn="just"/>
            <a:r>
              <a:rPr lang="es-CO" sz="2000" dirty="0"/>
              <a:t>}</a:t>
            </a:r>
          </a:p>
        </p:txBody>
      </p:sp>
      <p:pic>
        <p:nvPicPr>
          <p:cNvPr id="5" name="Imagen 4">
            <a:extLst>
              <a:ext uri="{FF2B5EF4-FFF2-40B4-BE49-F238E27FC236}">
                <a16:creationId xmlns:a16="http://schemas.microsoft.com/office/drawing/2014/main" id="{4AA8D7F7-6239-49CA-90E7-D2DAA3DBD96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Identifique la línea de código que instancia un objeto de tipo </a:t>
            </a:r>
            <a:r>
              <a:rPr lang="es-CO" sz="2000" dirty="0" err="1"/>
              <a:t>Fraction</a:t>
            </a:r>
            <a:r>
              <a:rPr lang="es-CO" sz="2000" dirty="0"/>
              <a:t>:</a:t>
            </a:r>
          </a:p>
        </p:txBody>
      </p:sp>
      <p:sp>
        <p:nvSpPr>
          <p:cNvPr id="4" name="CuadroTexto 3"/>
          <p:cNvSpPr txBox="1"/>
          <p:nvPr/>
        </p:nvSpPr>
        <p:spPr>
          <a:xfrm>
            <a:off x="238562" y="151854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04424"/>
            <a:ext cx="7590988" cy="1323439"/>
          </a:xfrm>
          <a:prstGeom prst="rect">
            <a:avLst/>
          </a:prstGeom>
          <a:noFill/>
        </p:spPr>
        <p:txBody>
          <a:bodyPr wrap="square" rtlCol="0">
            <a:spAutoFit/>
          </a:bodyPr>
          <a:lstStyle/>
          <a:p>
            <a:pPr lvl="0" algn="just"/>
            <a:r>
              <a:rPr lang="en-US" sz="2000" dirty="0"/>
              <a:t>a. Fraction f;</a:t>
            </a:r>
          </a:p>
          <a:p>
            <a:pPr lvl="0" algn="just"/>
            <a:r>
              <a:rPr lang="en-US" sz="2000" dirty="0"/>
              <a:t>b. Fraction f = new Fraction();</a:t>
            </a:r>
          </a:p>
          <a:p>
            <a:pPr lvl="0" algn="just"/>
            <a:r>
              <a:rPr lang="en-US" sz="2000" dirty="0"/>
              <a:t>c. Fraction f = new Fraction;</a:t>
            </a:r>
          </a:p>
          <a:p>
            <a:pPr lvl="0" algn="just"/>
            <a:r>
              <a:rPr lang="en-US" sz="2000" dirty="0"/>
              <a:t>d. Fraction f = new Fraction(2/3);</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ED86187A-F50A-4F6A-B43C-099FD33EA5C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514832"/>
            <a:ext cx="7344862" cy="4401205"/>
          </a:xfrm>
          <a:prstGeom prst="rect">
            <a:avLst/>
          </a:prstGeom>
          <a:noFill/>
        </p:spPr>
        <p:txBody>
          <a:bodyPr wrap="square" rtlCol="0">
            <a:spAutoFit/>
          </a:bodyPr>
          <a:lstStyle/>
          <a:p>
            <a:pPr algn="just"/>
            <a:r>
              <a:rPr lang="es-CO" sz="2000" dirty="0" err="1"/>
              <a:t>Crazy</a:t>
            </a:r>
            <a:r>
              <a:rPr lang="es-CO" sz="2000" dirty="0"/>
              <a:t> </a:t>
            </a:r>
            <a:r>
              <a:rPr lang="es-CO" sz="2000" dirty="0" err="1"/>
              <a:t>Math</a:t>
            </a:r>
            <a:r>
              <a:rPr lang="es-CO" sz="2000" dirty="0"/>
              <a:t> es una empresa que desarrolla software de análisis matemático y estadístico. Usted es parte de un equipo de desarrollo que se encarga de implementar prototipos propuestos por el equipo de investigación y desarrollo de la compañía.</a:t>
            </a:r>
          </a:p>
          <a:p>
            <a:pPr algn="just"/>
            <a:r>
              <a:rPr lang="es-CO" sz="2000" dirty="0"/>
              <a:t>Como parte del equipo de desarrollo usted debe completar la siguiente clase y específicamente el método </a:t>
            </a:r>
            <a:r>
              <a:rPr lang="es-CO" sz="2000" dirty="0" err="1"/>
              <a:t>multiply</a:t>
            </a:r>
            <a:r>
              <a:rPr lang="es-CO" sz="2000" dirty="0"/>
              <a:t> que multiplica dos fraccionarios:</a:t>
            </a:r>
          </a:p>
          <a:p>
            <a:pPr algn="just"/>
            <a:r>
              <a:rPr lang="es-CO" sz="2000" dirty="0" err="1"/>
              <a:t>class</a:t>
            </a:r>
            <a:r>
              <a:rPr lang="es-CO" sz="2000" dirty="0"/>
              <a:t>  </a:t>
            </a:r>
            <a:r>
              <a:rPr lang="es-CO" sz="2000" dirty="0" err="1"/>
              <a:t>Fraction</a:t>
            </a:r>
            <a:r>
              <a:rPr lang="es-CO" sz="2000" dirty="0"/>
              <a:t>{</a:t>
            </a:r>
          </a:p>
          <a:p>
            <a:pPr algn="just"/>
            <a:r>
              <a:rPr lang="es-CO" sz="2000" dirty="0"/>
              <a:t>    </a:t>
            </a:r>
            <a:r>
              <a:rPr lang="es-CO" sz="2000" dirty="0" err="1"/>
              <a:t>int</a:t>
            </a:r>
            <a:r>
              <a:rPr lang="es-CO" sz="2000" dirty="0"/>
              <a:t> </a:t>
            </a:r>
            <a:r>
              <a:rPr lang="es-CO" sz="2000" dirty="0" err="1"/>
              <a:t>num</a:t>
            </a:r>
            <a:r>
              <a:rPr lang="es-CO" sz="2000" dirty="0"/>
              <a:t>; //</a:t>
            </a:r>
            <a:r>
              <a:rPr lang="es-CO" sz="2000" dirty="0" err="1"/>
              <a:t>numerator</a:t>
            </a:r>
            <a:endParaRPr lang="es-CO" sz="2000" dirty="0"/>
          </a:p>
          <a:p>
            <a:pPr algn="just"/>
            <a:r>
              <a:rPr lang="es-CO" sz="2000" dirty="0"/>
              <a:t>    </a:t>
            </a:r>
            <a:r>
              <a:rPr lang="es-CO" sz="2000" dirty="0" err="1"/>
              <a:t>int</a:t>
            </a:r>
            <a:r>
              <a:rPr lang="es-CO" sz="2000" dirty="0"/>
              <a:t> den; //</a:t>
            </a:r>
            <a:r>
              <a:rPr lang="es-CO" sz="2000" dirty="0" err="1"/>
              <a:t>denominator</a:t>
            </a:r>
            <a:endParaRPr lang="es-CO" sz="2000" dirty="0"/>
          </a:p>
          <a:p>
            <a:pPr algn="just"/>
            <a:r>
              <a:rPr lang="es-CO" sz="2000" dirty="0"/>
              <a:t>    </a:t>
            </a:r>
            <a:r>
              <a:rPr lang="es-CO" sz="2000" dirty="0" err="1"/>
              <a:t>Fraction</a:t>
            </a:r>
            <a:r>
              <a:rPr lang="es-CO" sz="2000" dirty="0"/>
              <a:t> </a:t>
            </a:r>
            <a:r>
              <a:rPr lang="es-CO" sz="2000" dirty="0" err="1"/>
              <a:t>multiply</a:t>
            </a:r>
            <a:r>
              <a:rPr lang="es-CO" sz="2000" dirty="0"/>
              <a:t>(</a:t>
            </a:r>
            <a:r>
              <a:rPr lang="es-CO" sz="2000" dirty="0" err="1"/>
              <a:t>Fraction</a:t>
            </a:r>
            <a:r>
              <a:rPr lang="es-CO" sz="2000" dirty="0"/>
              <a:t> </a:t>
            </a:r>
            <a:r>
              <a:rPr lang="es-CO" sz="2000" dirty="0" err="1"/>
              <a:t>fr</a:t>
            </a:r>
            <a:r>
              <a:rPr lang="es-CO" sz="2000" dirty="0"/>
              <a:t>){</a:t>
            </a:r>
          </a:p>
          <a:p>
            <a:pPr algn="just"/>
            <a:r>
              <a:rPr lang="es-CO" sz="2000" dirty="0"/>
              <a:t>         (1)</a:t>
            </a:r>
          </a:p>
          <a:p>
            <a:pPr algn="just"/>
            <a:r>
              <a:rPr lang="es-CO" sz="2000" dirty="0"/>
              <a:t>    }</a:t>
            </a:r>
          </a:p>
          <a:p>
            <a:pPr algn="just"/>
            <a:r>
              <a:rPr lang="es-CO" sz="2000" dirty="0"/>
              <a:t>}</a:t>
            </a:r>
          </a:p>
        </p:txBody>
      </p:sp>
      <p:pic>
        <p:nvPicPr>
          <p:cNvPr id="5" name="Imagen 4">
            <a:extLst>
              <a:ext uri="{FF2B5EF4-FFF2-40B4-BE49-F238E27FC236}">
                <a16:creationId xmlns:a16="http://schemas.microsoft.com/office/drawing/2014/main" id="{3D96B2F4-70D0-4FEC-A15A-629028372B3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El código que puede ser implementado en (1) es:</a:t>
            </a:r>
          </a:p>
        </p:txBody>
      </p:sp>
      <p:sp>
        <p:nvSpPr>
          <p:cNvPr id="4" name="CuadroTexto 3"/>
          <p:cNvSpPr txBox="1"/>
          <p:nvPr/>
        </p:nvSpPr>
        <p:spPr>
          <a:xfrm>
            <a:off x="238562" y="11344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89183"/>
            <a:ext cx="7590988" cy="3293209"/>
          </a:xfrm>
          <a:prstGeom prst="rect">
            <a:avLst/>
          </a:prstGeom>
          <a:noFill/>
        </p:spPr>
        <p:txBody>
          <a:bodyPr wrap="square" rtlCol="0">
            <a:spAutoFit/>
          </a:bodyPr>
          <a:lstStyle/>
          <a:p>
            <a:pPr lvl="0" algn="just"/>
            <a:r>
              <a:rPr lang="en-US" sz="1600" dirty="0"/>
              <a:t>a. Fraction </a:t>
            </a:r>
            <a:r>
              <a:rPr lang="en-US" sz="1600" dirty="0" err="1"/>
              <a:t>resp</a:t>
            </a:r>
            <a:r>
              <a:rPr lang="en-US" sz="1600" dirty="0"/>
              <a:t>;</a:t>
            </a:r>
          </a:p>
          <a:p>
            <a:pPr lvl="0" algn="just"/>
            <a:r>
              <a:rPr lang="en-US" sz="1600" dirty="0"/>
              <a:t>    </a:t>
            </a:r>
            <a:r>
              <a:rPr lang="en-US" sz="1600" dirty="0" err="1"/>
              <a:t>resp.den</a:t>
            </a:r>
            <a:r>
              <a:rPr lang="en-US" sz="1600" dirty="0"/>
              <a:t> = </a:t>
            </a:r>
            <a:r>
              <a:rPr lang="en-US" sz="1600" dirty="0" err="1"/>
              <a:t>fr.den</a:t>
            </a:r>
            <a:r>
              <a:rPr lang="en-US" sz="1600" dirty="0"/>
              <a:t>*</a:t>
            </a:r>
            <a:r>
              <a:rPr lang="en-US" sz="1600" dirty="0" err="1"/>
              <a:t>fr.den</a:t>
            </a:r>
            <a:r>
              <a:rPr lang="en-US" sz="1600" dirty="0"/>
              <a:t>;</a:t>
            </a:r>
          </a:p>
          <a:p>
            <a:pPr lvl="0" algn="just"/>
            <a:r>
              <a:rPr lang="en-US" sz="1600" dirty="0"/>
              <a:t>    </a:t>
            </a:r>
            <a:r>
              <a:rPr lang="en-US" sz="1600" dirty="0" err="1"/>
              <a:t>resp.num</a:t>
            </a:r>
            <a:r>
              <a:rPr lang="en-US" sz="1600" dirty="0"/>
              <a:t> = </a:t>
            </a:r>
            <a:r>
              <a:rPr lang="en-US" sz="1600" dirty="0" err="1"/>
              <a:t>fr.den</a:t>
            </a:r>
            <a:r>
              <a:rPr lang="en-US" sz="1600" dirty="0"/>
              <a:t>*</a:t>
            </a:r>
            <a:r>
              <a:rPr lang="en-US" sz="1600" dirty="0" err="1"/>
              <a:t>fr.num</a:t>
            </a:r>
            <a:r>
              <a:rPr lang="en-US" sz="1600" dirty="0"/>
              <a:t> + </a:t>
            </a:r>
            <a:r>
              <a:rPr lang="en-US" sz="1600" dirty="0" err="1"/>
              <a:t>fr.num</a:t>
            </a:r>
            <a:r>
              <a:rPr lang="en-US" sz="1600" dirty="0"/>
              <a:t>*</a:t>
            </a:r>
            <a:r>
              <a:rPr lang="en-US" sz="1600" dirty="0" err="1"/>
              <a:t>fr.den</a:t>
            </a:r>
            <a:r>
              <a:rPr lang="en-US" sz="1600" dirty="0"/>
              <a:t>;</a:t>
            </a:r>
          </a:p>
          <a:p>
            <a:pPr lvl="0" algn="just"/>
            <a:r>
              <a:rPr lang="en-US" sz="1600" dirty="0"/>
              <a:t>    return </a:t>
            </a:r>
            <a:r>
              <a:rPr lang="en-US" sz="1600" dirty="0" err="1"/>
              <a:t>resp</a:t>
            </a:r>
            <a:r>
              <a:rPr lang="en-US" sz="1600" dirty="0"/>
              <a:t>;</a:t>
            </a:r>
          </a:p>
          <a:p>
            <a:pPr lvl="0" algn="just"/>
            <a:r>
              <a:rPr lang="en-US" sz="1600" dirty="0"/>
              <a:t>b. Fraction </a:t>
            </a:r>
            <a:r>
              <a:rPr lang="en-US" sz="1600" dirty="0" err="1"/>
              <a:t>fr</a:t>
            </a:r>
            <a:r>
              <a:rPr lang="en-US" sz="1600" dirty="0"/>
              <a:t> = new Fraction();</a:t>
            </a:r>
          </a:p>
          <a:p>
            <a:pPr lvl="0" algn="just"/>
            <a:r>
              <a:rPr lang="en-US" sz="1600" dirty="0"/>
              <a:t>    </a:t>
            </a:r>
            <a:r>
              <a:rPr lang="en-US" sz="1600" dirty="0" err="1"/>
              <a:t>fr.den</a:t>
            </a:r>
            <a:r>
              <a:rPr lang="en-US" sz="1600" dirty="0"/>
              <a:t> = den*</a:t>
            </a:r>
            <a:r>
              <a:rPr lang="en-US" sz="1600" dirty="0" err="1"/>
              <a:t>fr.den</a:t>
            </a:r>
            <a:r>
              <a:rPr lang="en-US" sz="1600" dirty="0"/>
              <a:t>;</a:t>
            </a:r>
          </a:p>
          <a:p>
            <a:pPr lvl="0" algn="just"/>
            <a:r>
              <a:rPr lang="en-US" sz="1600" dirty="0"/>
              <a:t>    </a:t>
            </a:r>
            <a:r>
              <a:rPr lang="en-US" sz="1600" dirty="0" err="1"/>
              <a:t>fr.num</a:t>
            </a:r>
            <a:r>
              <a:rPr lang="en-US" sz="1600" dirty="0"/>
              <a:t> = </a:t>
            </a:r>
            <a:r>
              <a:rPr lang="en-US" sz="1600" dirty="0" err="1"/>
              <a:t>num</a:t>
            </a:r>
            <a:r>
              <a:rPr lang="en-US" sz="1600" dirty="0"/>
              <a:t>*</a:t>
            </a:r>
            <a:r>
              <a:rPr lang="en-US" sz="1600" dirty="0" err="1"/>
              <a:t>fr.num</a:t>
            </a:r>
            <a:r>
              <a:rPr lang="en-US" sz="1600" dirty="0"/>
              <a:t>;</a:t>
            </a:r>
          </a:p>
          <a:p>
            <a:pPr lvl="0" algn="just"/>
            <a:r>
              <a:rPr lang="en-US" sz="1600" dirty="0"/>
              <a:t>    return </a:t>
            </a:r>
            <a:r>
              <a:rPr lang="en-US" sz="1600" dirty="0" err="1"/>
              <a:t>fr</a:t>
            </a:r>
            <a:r>
              <a:rPr lang="en-US" sz="1600" dirty="0"/>
              <a:t>;</a:t>
            </a:r>
          </a:p>
          <a:p>
            <a:pPr lvl="0" algn="just"/>
            <a:r>
              <a:rPr lang="en-US" sz="1600" dirty="0"/>
              <a:t>c. Fraction </a:t>
            </a:r>
            <a:r>
              <a:rPr lang="en-US" sz="1600" dirty="0" err="1"/>
              <a:t>resp</a:t>
            </a:r>
            <a:r>
              <a:rPr lang="en-US" sz="1600" dirty="0"/>
              <a:t> = new Fraction;</a:t>
            </a:r>
          </a:p>
          <a:p>
            <a:pPr lvl="0" algn="just"/>
            <a:r>
              <a:rPr lang="en-US" sz="1600" dirty="0"/>
              <a:t>    </a:t>
            </a:r>
            <a:r>
              <a:rPr lang="en-US" sz="1600" dirty="0" err="1"/>
              <a:t>resp.num</a:t>
            </a:r>
            <a:r>
              <a:rPr lang="en-US" sz="1600" dirty="0"/>
              <a:t> = den*</a:t>
            </a:r>
            <a:r>
              <a:rPr lang="en-US" sz="1600" dirty="0" err="1"/>
              <a:t>fr.num</a:t>
            </a:r>
            <a:r>
              <a:rPr lang="en-US" sz="1600" dirty="0"/>
              <a:t> + </a:t>
            </a:r>
            <a:r>
              <a:rPr lang="en-US" sz="1600" dirty="0" err="1"/>
              <a:t>num</a:t>
            </a:r>
            <a:r>
              <a:rPr lang="en-US" sz="1600" dirty="0"/>
              <a:t>*</a:t>
            </a:r>
            <a:r>
              <a:rPr lang="en-US" sz="1600" dirty="0" err="1"/>
              <a:t>fr.den</a:t>
            </a:r>
            <a:r>
              <a:rPr lang="en-US" sz="1600" dirty="0"/>
              <a:t>;</a:t>
            </a:r>
          </a:p>
          <a:p>
            <a:pPr lvl="0" algn="just"/>
            <a:r>
              <a:rPr lang="en-US" sz="1600" dirty="0"/>
              <a:t>    return </a:t>
            </a:r>
            <a:r>
              <a:rPr lang="en-US" sz="1600" dirty="0" err="1"/>
              <a:t>resp</a:t>
            </a:r>
            <a:r>
              <a:rPr lang="en-US" sz="1600" dirty="0"/>
              <a:t>;</a:t>
            </a:r>
          </a:p>
          <a:p>
            <a:pPr lvl="0" algn="just"/>
            <a:r>
              <a:rPr lang="en-US" sz="1600" dirty="0"/>
              <a:t>d. Fraction </a:t>
            </a:r>
            <a:r>
              <a:rPr lang="en-US" sz="1600" dirty="0" err="1"/>
              <a:t>resp</a:t>
            </a:r>
            <a:r>
              <a:rPr lang="en-US" sz="1600" dirty="0"/>
              <a:t> = new Fraction();</a:t>
            </a:r>
          </a:p>
          <a:p>
            <a:pPr lvl="0" algn="just"/>
            <a:r>
              <a:rPr lang="en-US" sz="1600" dirty="0"/>
              <a:t>    </a:t>
            </a:r>
            <a:r>
              <a:rPr lang="en-US" sz="1600" dirty="0" err="1"/>
              <a:t>resp.den</a:t>
            </a:r>
            <a:r>
              <a:rPr lang="en-US" sz="1600" dirty="0"/>
              <a:t> = den*</a:t>
            </a:r>
            <a:r>
              <a:rPr lang="en-US" sz="1600" dirty="0" err="1"/>
              <a:t>fr.den</a:t>
            </a:r>
            <a:r>
              <a:rPr lang="en-US" sz="1600" dirty="0"/>
              <a:t>;</a:t>
            </a:r>
            <a:endParaRPr lang="es-CO" sz="16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B703D69C-F0B1-4444-B47A-92B48C20C9D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87F07-8F43-4866-9048-CAC2154DF3B4}"/>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F90AF8D8-098F-4ACF-8ACE-D71ABD9F45F7}"/>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F1BA918-3177-4058-957D-B37A6408FA18}"/>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368476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BFC078F7-E314-4ABC-9983-094099A3A9C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La empresa Colombiana </a:t>
            </a:r>
            <a:r>
              <a:rPr lang="es-CO" sz="2000" dirty="0" err="1"/>
              <a:t>Resource</a:t>
            </a:r>
            <a:r>
              <a:rPr lang="es-CO" sz="2000" dirty="0"/>
              <a:t>, en la que usted trabaja, desarrolla software para diferentes tipos de empresa. Actualmente, usted está involucrado en un proyecto para un software en línea, cuyo principal objetivo es analizar el número de entradas que tiene la página. </a:t>
            </a:r>
          </a:p>
          <a:p>
            <a:pPr algn="just"/>
            <a:r>
              <a:rPr lang="es-CO" sz="2000" dirty="0"/>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5018" y="4658150"/>
            <a:ext cx="991831" cy="475825"/>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Si usted fuera la persona encargada de implementar el sistema, ¿Qué tipo de variable usaría para representar la fecha (D/M/A) del sistema?.</a:t>
            </a:r>
          </a:p>
        </p:txBody>
      </p:sp>
      <p:sp>
        <p:nvSpPr>
          <p:cNvPr id="4" name="CuadroTexto 3"/>
          <p:cNvSpPr txBox="1"/>
          <p:nvPr/>
        </p:nvSpPr>
        <p:spPr>
          <a:xfrm>
            <a:off x="238562" y="201825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09842"/>
            <a:ext cx="7590988" cy="1200329"/>
          </a:xfrm>
          <a:prstGeom prst="rect">
            <a:avLst/>
          </a:prstGeom>
          <a:noFill/>
        </p:spPr>
        <p:txBody>
          <a:bodyPr wrap="square" rtlCol="0">
            <a:spAutoFit/>
          </a:bodyPr>
          <a:lstStyle/>
          <a:p>
            <a:pPr lvl="0" algn="just"/>
            <a:r>
              <a:rPr lang="fr-FR" dirty="0"/>
              <a:t>a. int date;</a:t>
            </a:r>
          </a:p>
          <a:p>
            <a:pPr lvl="0" algn="just"/>
            <a:r>
              <a:rPr lang="fr-FR" dirty="0"/>
              <a:t>b. int date[2];</a:t>
            </a:r>
          </a:p>
          <a:p>
            <a:pPr lvl="0" algn="just"/>
            <a:r>
              <a:rPr lang="fr-FR" dirty="0"/>
              <a:t>c. int date[3];</a:t>
            </a:r>
          </a:p>
          <a:p>
            <a:pPr lvl="0" algn="just"/>
            <a:r>
              <a:rPr lang="fr-FR" dirty="0"/>
              <a:t>d. char date[];</a:t>
            </a:r>
            <a:endParaRPr lang="es-CO"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F59695D8-1385-4277-96E6-BF78BCCD195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CO" sz="2000" dirty="0"/>
              <a:t>Usted ha sido contratado para implementar un sistema con un grupo de programadores para la empresa en la que usted trabaja. Se les ha pedido que implementen una clase en lenguaje Java que represente la información del usuario. Para representar el nombre dentro de una clase llamada Usuario hay diferentes propuestas:</a:t>
            </a:r>
          </a:p>
          <a:p>
            <a:pPr algn="just"/>
            <a:endParaRPr lang="es-CO" sz="2000" dirty="0"/>
          </a:p>
          <a:p>
            <a:pPr algn="just"/>
            <a:r>
              <a:rPr lang="es-CO" sz="2000" dirty="0"/>
              <a:t>A. Crear una variable</a:t>
            </a:r>
          </a:p>
          <a:p>
            <a:pPr algn="just"/>
            <a:r>
              <a:rPr lang="es-CO" sz="2000" dirty="0"/>
              <a:t>B. Crear un método.</a:t>
            </a:r>
          </a:p>
          <a:p>
            <a:pPr algn="just"/>
            <a:r>
              <a:rPr lang="es-CO" sz="2000" dirty="0"/>
              <a:t>C. Crear una propiedad.</a:t>
            </a:r>
          </a:p>
          <a:p>
            <a:pPr algn="just"/>
            <a:r>
              <a:rPr lang="es-CO" sz="2000" dirty="0"/>
              <a:t>D. Crear una función.</a:t>
            </a:r>
          </a:p>
        </p:txBody>
      </p:sp>
      <p:pic>
        <p:nvPicPr>
          <p:cNvPr id="5" name="Imagen 4">
            <a:extLst>
              <a:ext uri="{FF2B5EF4-FFF2-40B4-BE49-F238E27FC236}">
                <a16:creationId xmlns:a16="http://schemas.microsoft.com/office/drawing/2014/main" id="{155030E2-D9A4-4174-9B3E-EFD4836470B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67120"/>
            <a:ext cx="7590988" cy="707886"/>
          </a:xfrm>
          <a:prstGeom prst="rect">
            <a:avLst/>
          </a:prstGeom>
          <a:noFill/>
        </p:spPr>
        <p:txBody>
          <a:bodyPr wrap="square" rtlCol="0">
            <a:spAutoFit/>
          </a:bodyPr>
          <a:lstStyle/>
          <a:p>
            <a:pPr algn="just"/>
            <a:r>
              <a:rPr lang="es-CO" sz="2000" dirty="0"/>
              <a:t>Si usted fuera la persona encargada de implementar el sistema, ¿Qué opción(es) cree que son las más adecuadas?</a:t>
            </a:r>
          </a:p>
        </p:txBody>
      </p:sp>
      <p:sp>
        <p:nvSpPr>
          <p:cNvPr id="4" name="CuadroTexto 3"/>
          <p:cNvSpPr txBox="1"/>
          <p:nvPr/>
        </p:nvSpPr>
        <p:spPr>
          <a:xfrm>
            <a:off x="238562" y="203886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00529"/>
            <a:ext cx="7590988" cy="1200329"/>
          </a:xfrm>
          <a:prstGeom prst="rect">
            <a:avLst/>
          </a:prstGeom>
          <a:noFill/>
        </p:spPr>
        <p:txBody>
          <a:bodyPr wrap="square" rtlCol="0">
            <a:spAutoFit/>
          </a:bodyPr>
          <a:lstStyle/>
          <a:p>
            <a:pPr lvl="0" algn="just"/>
            <a:r>
              <a:rPr lang="es-CO" dirty="0"/>
              <a:t>a. La A.</a:t>
            </a:r>
          </a:p>
          <a:p>
            <a:pPr lvl="0" algn="just"/>
            <a:r>
              <a:rPr lang="es-CO" dirty="0"/>
              <a:t>b. La A y la B.</a:t>
            </a:r>
          </a:p>
          <a:p>
            <a:pPr lvl="0" algn="just"/>
            <a:r>
              <a:rPr lang="es-CO" dirty="0"/>
              <a:t>c. La C.</a:t>
            </a:r>
          </a:p>
          <a:p>
            <a:pPr lvl="0" algn="just"/>
            <a:r>
              <a:rPr lang="es-CO" dirty="0"/>
              <a:t>d. La C y D.</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8D36DD87-2BA7-4AD4-A18C-097E5D6D180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Usted ha sido contratado para dar mantenimiento a un sistema de información implementado en Java. Últimamente, muchos de los usuarios se han quejado de los mensajes arrojados por el sistema.</a:t>
            </a:r>
          </a:p>
          <a:p>
            <a:pPr algn="just"/>
            <a:endParaRPr lang="es-CO" sz="2000" dirty="0"/>
          </a:p>
          <a:p>
            <a:pPr algn="just"/>
            <a:r>
              <a:rPr lang="es-CO" sz="2000" dirty="0"/>
              <a:t>Al analizar el código, se encuentran las siguientes 2 líneas:</a:t>
            </a:r>
          </a:p>
          <a:p>
            <a:pPr algn="just"/>
            <a:r>
              <a:rPr lang="en-US" sz="2000" dirty="0"/>
              <a:t>String v = "The number of clients is ";</a:t>
            </a:r>
          </a:p>
          <a:p>
            <a:pPr algn="just"/>
            <a:r>
              <a:rPr lang="en-US" sz="2000" dirty="0" err="1"/>
              <a:t>System.out.print</a:t>
            </a:r>
            <a:r>
              <a:rPr lang="en-US" sz="2000" dirty="0"/>
              <a:t>(v + "5");</a:t>
            </a:r>
            <a:endParaRPr lang="es-CO" sz="2000" dirty="0"/>
          </a:p>
        </p:txBody>
      </p:sp>
      <p:pic>
        <p:nvPicPr>
          <p:cNvPr id="5" name="Imagen 4">
            <a:extLst>
              <a:ext uri="{FF2B5EF4-FFF2-40B4-BE49-F238E27FC236}">
                <a16:creationId xmlns:a16="http://schemas.microsoft.com/office/drawing/2014/main" id="{FE40499E-4D3E-4832-BEA0-BE2D90791AE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pPr algn="just"/>
            <a:r>
              <a:rPr lang="es-CO" sz="2000" dirty="0"/>
              <a:t>El resultado de ejecutar estas 2 líneas es: </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lgn="just"/>
            <a:r>
              <a:rPr lang="en-US" sz="2000" dirty="0"/>
              <a:t>a. Prints the number "5" on the screen.</a:t>
            </a:r>
          </a:p>
          <a:p>
            <a:pPr lvl="0" algn="just"/>
            <a:r>
              <a:rPr lang="en-US" sz="2000" dirty="0"/>
              <a:t>b. Se </a:t>
            </a:r>
            <a:r>
              <a:rPr lang="en-US" sz="2000" dirty="0" err="1"/>
              <a:t>presenta</a:t>
            </a:r>
            <a:r>
              <a:rPr lang="en-US" sz="2000" dirty="0"/>
              <a:t> un error </a:t>
            </a:r>
            <a:r>
              <a:rPr lang="en-US" sz="2000" dirty="0" err="1"/>
              <a:t>en</a:t>
            </a:r>
            <a:r>
              <a:rPr lang="en-US" sz="2000" dirty="0"/>
              <a:t> la </a:t>
            </a:r>
            <a:r>
              <a:rPr lang="en-US" sz="2000" dirty="0" err="1"/>
              <a:t>ejecución</a:t>
            </a:r>
            <a:r>
              <a:rPr lang="en-US" sz="2000" dirty="0"/>
              <a:t>.</a:t>
            </a:r>
          </a:p>
          <a:p>
            <a:pPr lvl="0" algn="just"/>
            <a:r>
              <a:rPr lang="en-US" sz="2000" dirty="0"/>
              <a:t>c. Prints "The number is 5" on the screen.</a:t>
            </a:r>
          </a:p>
          <a:p>
            <a:pPr lvl="0" algn="just"/>
            <a:r>
              <a:rPr lang="en-US" sz="2000" dirty="0"/>
              <a:t>d. Performs a numerical sum.</a:t>
            </a:r>
            <a:endParaRPr lang="es-CO" sz="2000" dirty="0"/>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0D42E9DB-3AFC-4487-BFED-3D4FF4F1D17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849</Words>
  <Application>Microsoft Office PowerPoint</Application>
  <PresentationFormat>Presentación en pantalla (16:9)</PresentationFormat>
  <Paragraphs>98</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2022-01-13T04:48:36Z</dcterms:modified>
</cp:coreProperties>
</file>