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Procesos Térmicos</a:t>
            </a:r>
            <a:endParaRPr lang="es-ES" sz="2400" dirty="0">
              <a:solidFill>
                <a:schemeClr val="bg1"/>
              </a:solidFill>
            </a:endParaRPr>
          </a:p>
        </p:txBody>
      </p:sp>
      <p:pic>
        <p:nvPicPr>
          <p:cNvPr id="7" name="Imagen 6">
            <a:extLst>
              <a:ext uri="{FF2B5EF4-FFF2-40B4-BE49-F238E27FC236}">
                <a16:creationId xmlns:a16="http://schemas.microsoft.com/office/drawing/2014/main" id="{ACE85015-50C4-4C84-937C-A5D19A7F9A1A}"/>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830997"/>
          </a:xfrm>
          <a:prstGeom prst="rect">
            <a:avLst/>
          </a:prstGeom>
          <a:noFill/>
        </p:spPr>
        <p:txBody>
          <a:bodyPr wrap="square" rtlCol="0">
            <a:spAutoFit/>
          </a:bodyPr>
          <a:lstStyle/>
          <a:p>
            <a:pPr algn="just"/>
            <a:r>
              <a:rPr lang="es-CO" sz="2400" dirty="0"/>
              <a:t>Se determina como equilibrio térmico cuando un sistema no presenta cambios en su temperatura.</a:t>
            </a:r>
          </a:p>
        </p:txBody>
      </p:sp>
      <p:pic>
        <p:nvPicPr>
          <p:cNvPr id="5" name="Imagen 4">
            <a:extLst>
              <a:ext uri="{FF2B5EF4-FFF2-40B4-BE49-F238E27FC236}">
                <a16:creationId xmlns:a16="http://schemas.microsoft.com/office/drawing/2014/main" id="{1EB514C1-ECF5-49F5-AD07-4C652AEF5E6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Un ejemplo de equilibrio térmico es:</a:t>
            </a:r>
          </a:p>
        </p:txBody>
      </p:sp>
      <p:sp>
        <p:nvSpPr>
          <p:cNvPr id="4" name="CuadroTexto 3"/>
          <p:cNvSpPr txBox="1"/>
          <p:nvPr/>
        </p:nvSpPr>
        <p:spPr>
          <a:xfrm>
            <a:off x="238562" y="160315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05065"/>
            <a:ext cx="7590988" cy="1631216"/>
          </a:xfrm>
          <a:prstGeom prst="rect">
            <a:avLst/>
          </a:prstGeom>
          <a:noFill/>
        </p:spPr>
        <p:txBody>
          <a:bodyPr wrap="square" rtlCol="0">
            <a:spAutoFit/>
          </a:bodyPr>
          <a:lstStyle/>
          <a:p>
            <a:r>
              <a:rPr lang="es-CO" sz="2000" dirty="0"/>
              <a:t>a. El fluido en un recipiente con cubos de hielo.</a:t>
            </a:r>
          </a:p>
          <a:p>
            <a:r>
              <a:rPr lang="es-CO" sz="2000" dirty="0"/>
              <a:t>b. El vapor de agua en un recipiente a presión.</a:t>
            </a:r>
          </a:p>
          <a:p>
            <a:r>
              <a:rPr lang="es-CO" sz="2000" dirty="0"/>
              <a:t>c. La congelación de un helado.</a:t>
            </a:r>
          </a:p>
          <a:p>
            <a:r>
              <a:rPr lang="es-CO" sz="2000" dirty="0"/>
              <a:t>d. Los elementos que se encuentran dentro de un recipiente con agua en ebullición.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6CC1A679-6EA9-4336-AEE2-DE69F4143BE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400" dirty="0"/>
              <a:t>Para describir el estado de equilibrio de un sistema de varias fases y diversas especies químicas deberemos conocer el número de variables intensivas independientes que definen el sistema. Para conocer este número se aplica la regla de las fases : L=C-F+2.</a:t>
            </a:r>
          </a:p>
        </p:txBody>
      </p:sp>
      <p:pic>
        <p:nvPicPr>
          <p:cNvPr id="5" name="Imagen 4">
            <a:extLst>
              <a:ext uri="{FF2B5EF4-FFF2-40B4-BE49-F238E27FC236}">
                <a16:creationId xmlns:a16="http://schemas.microsoft.com/office/drawing/2014/main" id="{699D9026-DCA5-45EA-B875-D9C34790A8F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t>Se conocen las variables intensivas y extensivas de los procesos térmicos en la regla de fases. Una variable extensiva en los procesos térmicos es:</a:t>
            </a:r>
          </a:p>
        </p:txBody>
      </p:sp>
      <p:sp>
        <p:nvSpPr>
          <p:cNvPr id="4" name="CuadroTexto 3"/>
          <p:cNvSpPr txBox="1"/>
          <p:nvPr/>
        </p:nvSpPr>
        <p:spPr>
          <a:xfrm>
            <a:off x="238562" y="23358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97472"/>
            <a:ext cx="7590988" cy="1323439"/>
          </a:xfrm>
          <a:prstGeom prst="rect">
            <a:avLst/>
          </a:prstGeom>
          <a:noFill/>
        </p:spPr>
        <p:txBody>
          <a:bodyPr wrap="square" rtlCol="0">
            <a:spAutoFit/>
          </a:bodyPr>
          <a:lstStyle/>
          <a:p>
            <a:r>
              <a:rPr lang="es-CO" sz="2000" dirty="0"/>
              <a:t>a. Volumen.</a:t>
            </a:r>
          </a:p>
          <a:p>
            <a:r>
              <a:rPr lang="es-CO" sz="2000" dirty="0"/>
              <a:t>b.  Presión. </a:t>
            </a:r>
          </a:p>
          <a:p>
            <a:r>
              <a:rPr lang="es-CO" sz="2000" dirty="0"/>
              <a:t>c.  Densidad.                                                                                                                                                                                                                                                                      d.  Temperatura.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8" name="Imagen 7">
            <a:extLst>
              <a:ext uri="{FF2B5EF4-FFF2-40B4-BE49-F238E27FC236}">
                <a16:creationId xmlns:a16="http://schemas.microsoft.com/office/drawing/2014/main" id="{111B774B-88DA-49F0-A752-4F53EA5C0EA9}"/>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0B569E-E3BF-485C-96E0-666DDD35D685}"/>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F7B0F2CD-926E-49EA-8AA8-3DFF31CF3F4A}"/>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760EB625-D9C9-4C50-BCCF-E2D6A9EC9D52}"/>
              </a:ext>
            </a:extLst>
          </p:cNvPr>
          <p:cNvPicPr>
            <a:picLocks noChangeAspect="1"/>
          </p:cNvPicPr>
          <p:nvPr/>
        </p:nvPicPr>
        <p:blipFill>
          <a:blip r:embed="rId2"/>
          <a:stretch>
            <a:fillRect/>
          </a:stretch>
        </p:blipFill>
        <p:spPr>
          <a:xfrm>
            <a:off x="-27157" y="0"/>
            <a:ext cx="9171158" cy="5143500"/>
          </a:xfrm>
          <a:prstGeom prst="rect">
            <a:avLst/>
          </a:prstGeom>
        </p:spPr>
      </p:pic>
    </p:spTree>
    <p:extLst>
      <p:ext uri="{BB962C8B-B14F-4D97-AF65-F5344CB8AC3E}">
        <p14:creationId xmlns:p14="http://schemas.microsoft.com/office/powerpoint/2010/main" val="947035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D0E659A9-A039-40A6-B67E-1023954DB0A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pPr algn="just"/>
            <a:r>
              <a:rPr lang="es-CO" sz="2000" dirty="0"/>
              <a:t>Le </a:t>
            </a:r>
            <a:r>
              <a:rPr lang="es-CO" sz="2000" dirty="0" err="1"/>
              <a:t>Système</a:t>
            </a:r>
            <a:r>
              <a:rPr lang="es-CO" sz="2000" dirty="0"/>
              <a:t> International </a:t>
            </a:r>
            <a:r>
              <a:rPr lang="es-CO" sz="2000" dirty="0" err="1"/>
              <a:t>d'Unitès</a:t>
            </a:r>
            <a:r>
              <a:rPr lang="es-CO" sz="2000" dirty="0"/>
              <a:t>, es un sistema de unidades que pretende se utilice en todos los países del mundo, para uniformar los conceptos y que desde el punto de vista técnico, se hable el mismo lenguaje. En la actualidad, en casi todos los países europeos es obligatorio el uso del SI, pero todavía faltan muchos países por adoptarlo.</a:t>
            </a:r>
          </a:p>
          <a:p>
            <a:pPr algn="just"/>
            <a:endParaRPr lang="es-CO" sz="2000" dirty="0"/>
          </a:p>
          <a:p>
            <a:pPr algn="just"/>
            <a:r>
              <a:rPr lang="es-CO" sz="2000" dirty="0"/>
              <a:t>ttp://www.emersonclimatemexico.com/mt/mt_cap_15.pdf</a:t>
            </a:r>
          </a:p>
        </p:txBody>
      </p:sp>
      <p:pic>
        <p:nvPicPr>
          <p:cNvPr id="5" name="Imagen 4">
            <a:extLst>
              <a:ext uri="{FF2B5EF4-FFF2-40B4-BE49-F238E27FC236}">
                <a16:creationId xmlns:a16="http://schemas.microsoft.com/office/drawing/2014/main" id="{09C69EAB-7285-42A0-A820-17292742488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r>
              <a:rPr lang="es-CO" sz="2000" dirty="0"/>
              <a:t>Por lo anterior se determina que un sistema de medidas debe tener una relación entre las unidades básicas o fundamentales ¿Cuál de las siguientes unidades NO  pertenece a un sistema de medidas o unidades?</a:t>
            </a:r>
          </a:p>
        </p:txBody>
      </p:sp>
      <p:sp>
        <p:nvSpPr>
          <p:cNvPr id="4" name="CuadroTexto 3"/>
          <p:cNvSpPr txBox="1"/>
          <p:nvPr/>
        </p:nvSpPr>
        <p:spPr>
          <a:xfrm>
            <a:off x="238562" y="218338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27980"/>
            <a:ext cx="7590988" cy="1200329"/>
          </a:xfrm>
          <a:prstGeom prst="rect">
            <a:avLst/>
          </a:prstGeom>
          <a:noFill/>
        </p:spPr>
        <p:txBody>
          <a:bodyPr wrap="square" rtlCol="0">
            <a:spAutoFit/>
          </a:bodyPr>
          <a:lstStyle/>
          <a:p>
            <a:r>
              <a:rPr lang="es-CO" dirty="0"/>
              <a:t>a. Codos.</a:t>
            </a:r>
          </a:p>
          <a:p>
            <a:r>
              <a:rPr lang="es-CO" dirty="0"/>
              <a:t>b. Yardas.</a:t>
            </a:r>
          </a:p>
          <a:p>
            <a:r>
              <a:rPr lang="es-CO" dirty="0"/>
              <a:t>c. Metros.</a:t>
            </a:r>
          </a:p>
          <a:p>
            <a:r>
              <a:rPr lang="es-CO" dirty="0"/>
              <a:t>d. Decímetros.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B4687556-0CB7-498E-8209-1A1972948368}"/>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pPr algn="just"/>
            <a:r>
              <a:rPr lang="es-CO" sz="2000" dirty="0"/>
              <a:t>Un factor de conversión es una cantidad (entera o fraccionaria) que muestra la relación entre dos unidades de medición. Los factores de conversión son muy útiles para resolver problemas donde se utilizan fórmulas en que intervienen dos o más unidades diferentes o donde la respuesta requiere una unidad de medición diferente a la usada en el problema.</a:t>
            </a:r>
          </a:p>
          <a:p>
            <a:pPr algn="just"/>
            <a:endParaRPr lang="es-CO" sz="2000" dirty="0"/>
          </a:p>
          <a:p>
            <a:pPr algn="just"/>
            <a:r>
              <a:rPr lang="es-CO" sz="2000" dirty="0"/>
              <a:t>http://www.emersonclimatemexico.com/mt/mt_cap_15.pdf</a:t>
            </a:r>
          </a:p>
        </p:txBody>
      </p:sp>
      <p:pic>
        <p:nvPicPr>
          <p:cNvPr id="5" name="Imagen 4">
            <a:extLst>
              <a:ext uri="{FF2B5EF4-FFF2-40B4-BE49-F238E27FC236}">
                <a16:creationId xmlns:a16="http://schemas.microsoft.com/office/drawing/2014/main" id="{17FDBD6F-85C8-48B4-B902-8F93E519178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r>
              <a:rPr lang="es-CO" sz="2000" dirty="0"/>
              <a:t>El factor de conversión de masa del sistema inglés al sistema internacional es 1lb= 0,453 kg. Por lo cual, ¿7659 gr equivalen a cuantas </a:t>
            </a:r>
            <a:r>
              <a:rPr lang="es-CO" sz="2000" dirty="0" err="1"/>
              <a:t>lbs</a:t>
            </a:r>
            <a:r>
              <a:rPr lang="es-CO" sz="2000" dirty="0"/>
              <a:t>?</a:t>
            </a:r>
          </a:p>
        </p:txBody>
      </p:sp>
      <p:sp>
        <p:nvSpPr>
          <p:cNvPr id="4" name="CuadroTexto 3"/>
          <p:cNvSpPr txBox="1"/>
          <p:nvPr/>
        </p:nvSpPr>
        <p:spPr>
          <a:xfrm>
            <a:off x="238562" y="245702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933931"/>
            <a:ext cx="7590988" cy="1200329"/>
          </a:xfrm>
          <a:prstGeom prst="rect">
            <a:avLst/>
          </a:prstGeom>
          <a:noFill/>
        </p:spPr>
        <p:txBody>
          <a:bodyPr wrap="square" rtlCol="0">
            <a:spAutoFit/>
          </a:bodyPr>
          <a:lstStyle/>
          <a:p>
            <a:r>
              <a:rPr lang="de-DE" dirty="0"/>
              <a:t>a.  16907,28 lbs.</a:t>
            </a:r>
          </a:p>
          <a:p>
            <a:r>
              <a:rPr lang="de-DE" dirty="0"/>
              <a:t>b.  16,91 lbs.</a:t>
            </a:r>
          </a:p>
          <a:p>
            <a:r>
              <a:rPr lang="de-DE" dirty="0"/>
              <a:t>c.  15,32 lbs. </a:t>
            </a:r>
          </a:p>
          <a:p>
            <a:r>
              <a:rPr lang="de-DE" dirty="0"/>
              <a:t>d.  15318,12 lbs.</a:t>
            </a:r>
            <a:endParaRPr lang="es-CO"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6E558772-89ED-4508-84E6-C66DF8656B6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La definición de calor es cuando se unen dos sistemas que se encuentran a diferentes temperaturas, el sistema a temperatura más alta cede energía al sistema de temperatura más baja y este proceso sigue hasta que se alcanza el equilibrio térmico.</a:t>
            </a:r>
          </a:p>
        </p:txBody>
      </p:sp>
      <p:pic>
        <p:nvPicPr>
          <p:cNvPr id="5" name="Imagen 4">
            <a:extLst>
              <a:ext uri="{FF2B5EF4-FFF2-40B4-BE49-F238E27FC236}">
                <a16:creationId xmlns:a16="http://schemas.microsoft.com/office/drawing/2014/main" id="{738B6A8C-5E4D-4CDA-B4D5-423FF65AAA4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Un proceso equivalente al concepto de calor es:</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631216"/>
          </a:xfrm>
          <a:prstGeom prst="rect">
            <a:avLst/>
          </a:prstGeom>
          <a:noFill/>
        </p:spPr>
        <p:txBody>
          <a:bodyPr wrap="square" rtlCol="0">
            <a:spAutoFit/>
          </a:bodyPr>
          <a:lstStyle/>
          <a:p>
            <a:r>
              <a:rPr lang="es-CO" sz="2000" dirty="0"/>
              <a:t>a. El proceso de cambio de estado liquido a vapor.</a:t>
            </a:r>
          </a:p>
          <a:p>
            <a:r>
              <a:rPr lang="es-CO" sz="2000" dirty="0"/>
              <a:t>b. El proceso de elaboración de documentos.</a:t>
            </a:r>
          </a:p>
          <a:p>
            <a:r>
              <a:rPr lang="es-CO" sz="2000" dirty="0"/>
              <a:t>c. El proceso de ósmosis que aumenta la concentración de un fluido a otro fluido.</a:t>
            </a:r>
          </a:p>
          <a:p>
            <a:r>
              <a:rPr lang="es-CO" sz="2000" dirty="0"/>
              <a:t>d. El proceso de fabricación de muebles de madera.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D730B8D1-237B-4819-95D2-22F6F42821F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678</Words>
  <Application>Microsoft Office PowerPoint</Application>
  <PresentationFormat>Presentación en pantalla (16:9)</PresentationFormat>
  <Paragraphs>66</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2022-01-13T04:47:49Z</dcterms:modified>
</cp:coreProperties>
</file>