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7"/>
  </p:notesMasterIdLst>
  <p:sldIdLst>
    <p:sldId id="260" r:id="rId2"/>
    <p:sldId id="258" r:id="rId3"/>
    <p:sldId id="262" r:id="rId4"/>
    <p:sldId id="273" r:id="rId5"/>
    <p:sldId id="263" r:id="rId6"/>
    <p:sldId id="274" r:id="rId7"/>
    <p:sldId id="282" r:id="rId8"/>
    <p:sldId id="275" r:id="rId9"/>
    <p:sldId id="276" r:id="rId10"/>
    <p:sldId id="277" r:id="rId11"/>
    <p:sldId id="278" r:id="rId12"/>
    <p:sldId id="279" r:id="rId13"/>
    <p:sldId id="280" r:id="rId14"/>
    <p:sldId id="281" r:id="rId15"/>
    <p:sldId id="283" r:id="rId16"/>
  </p:sldIdLst>
  <p:sldSz cx="9144000" cy="5143500" type="screen16x9"/>
  <p:notesSz cx="6858000" cy="9144000"/>
  <p:defaultTextStyle>
    <a:defPPr>
      <a:defRPr lang="es-E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4231F"/>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varScale="1">
        <p:scale>
          <a:sx n="90" d="100"/>
          <a:sy n="90" d="100"/>
        </p:scale>
        <p:origin x="816" y="66"/>
      </p:cViewPr>
      <p:guideLst>
        <p:guide orient="horz" pos="162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CO"/>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0A97B5F-50AC-4970-98D9-690BC88EE4BB}" type="datetimeFigureOut">
              <a:rPr lang="es-CO" smtClean="0"/>
              <a:t>11/01/2022</a:t>
            </a:fld>
            <a:endParaRPr lang="es-CO"/>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CO"/>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CO"/>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94A9B7C-9772-440A-B99F-7FEF560F6897}" type="slidenum">
              <a:rPr lang="es-CO" smtClean="0"/>
              <a:t>‹Nº›</a:t>
            </a:fld>
            <a:endParaRPr lang="es-CO"/>
          </a:p>
        </p:txBody>
      </p:sp>
    </p:spTree>
    <p:extLst>
      <p:ext uri="{BB962C8B-B14F-4D97-AF65-F5344CB8AC3E}">
        <p14:creationId xmlns:p14="http://schemas.microsoft.com/office/powerpoint/2010/main" val="248446096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O" dirty="0"/>
          </a:p>
        </p:txBody>
      </p:sp>
      <p:sp>
        <p:nvSpPr>
          <p:cNvPr id="4" name="Marcador de número de diapositiva 3"/>
          <p:cNvSpPr>
            <a:spLocks noGrp="1"/>
          </p:cNvSpPr>
          <p:nvPr>
            <p:ph type="sldNum" sz="quarter" idx="10"/>
          </p:nvPr>
        </p:nvSpPr>
        <p:spPr/>
        <p:txBody>
          <a:bodyPr/>
          <a:lstStyle/>
          <a:p>
            <a:fld id="{794A9B7C-9772-440A-B99F-7FEF560F6897}" type="slidenum">
              <a:rPr lang="es-CO" smtClean="0"/>
              <a:t>5</a:t>
            </a:fld>
            <a:endParaRPr lang="es-CO"/>
          </a:p>
        </p:txBody>
      </p:sp>
    </p:spTree>
    <p:extLst>
      <p:ext uri="{BB962C8B-B14F-4D97-AF65-F5344CB8AC3E}">
        <p14:creationId xmlns:p14="http://schemas.microsoft.com/office/powerpoint/2010/main" val="58540835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O" dirty="0"/>
          </a:p>
        </p:txBody>
      </p:sp>
      <p:sp>
        <p:nvSpPr>
          <p:cNvPr id="4" name="Marcador de número de diapositiva 3"/>
          <p:cNvSpPr>
            <a:spLocks noGrp="1"/>
          </p:cNvSpPr>
          <p:nvPr>
            <p:ph type="sldNum" sz="quarter" idx="10"/>
          </p:nvPr>
        </p:nvSpPr>
        <p:spPr/>
        <p:txBody>
          <a:bodyPr/>
          <a:lstStyle/>
          <a:p>
            <a:fld id="{794A9B7C-9772-440A-B99F-7FEF560F6897}" type="slidenum">
              <a:rPr lang="es-CO" smtClean="0"/>
              <a:t>14</a:t>
            </a:fld>
            <a:endParaRPr lang="es-CO"/>
          </a:p>
        </p:txBody>
      </p:sp>
    </p:spTree>
    <p:extLst>
      <p:ext uri="{BB962C8B-B14F-4D97-AF65-F5344CB8AC3E}">
        <p14:creationId xmlns:p14="http://schemas.microsoft.com/office/powerpoint/2010/main" val="110487941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685800" y="1597819"/>
            <a:ext cx="7772400" cy="1102519"/>
          </a:xfrm>
        </p:spPr>
        <p:txBody>
          <a:bodyPr/>
          <a:lstStyle/>
          <a:p>
            <a:r>
              <a:rPr lang="es-ES_tradnl"/>
              <a:t>Clic para editar título</a:t>
            </a:r>
            <a:endParaRPr lang="es-ES"/>
          </a:p>
        </p:txBody>
      </p:sp>
      <p:sp>
        <p:nvSpPr>
          <p:cNvPr id="3" name="Subtítulo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_tradnl"/>
              <a:t>Haga clic para modificar el estilo de subtítulo del patrón</a:t>
            </a:r>
            <a:endParaRPr lang="es-ES"/>
          </a:p>
        </p:txBody>
      </p:sp>
      <p:sp>
        <p:nvSpPr>
          <p:cNvPr id="4" name="Marcador de fecha 3"/>
          <p:cNvSpPr>
            <a:spLocks noGrp="1"/>
          </p:cNvSpPr>
          <p:nvPr>
            <p:ph type="dt" sz="half" idx="10"/>
          </p:nvPr>
        </p:nvSpPr>
        <p:spPr/>
        <p:txBody>
          <a:bodyPr/>
          <a:lstStyle/>
          <a:p>
            <a:fld id="{0A9B67B3-53C9-AA4F-997E-5F50883CCD98}" type="datetimeFigureOut">
              <a:rPr lang="es-ES" smtClean="0"/>
              <a:t>11/01/2022</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FC196FE9-B0B0-5C4F-8852-53883B57E13C}" type="slidenum">
              <a:rPr lang="es-ES" smtClean="0"/>
              <a:t>‹Nº›</a:t>
            </a:fld>
            <a:endParaRPr lang="es-ES"/>
          </a:p>
        </p:txBody>
      </p:sp>
    </p:spTree>
    <p:extLst>
      <p:ext uri="{BB962C8B-B14F-4D97-AF65-F5344CB8AC3E}">
        <p14:creationId xmlns:p14="http://schemas.microsoft.com/office/powerpoint/2010/main" val="311581827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_tradnl"/>
              <a:t>Clic para editar título</a:t>
            </a:r>
            <a:endParaRPr lang="es-ES"/>
          </a:p>
        </p:txBody>
      </p:sp>
      <p:sp>
        <p:nvSpPr>
          <p:cNvPr id="3" name="Marcador de texto vertical 2"/>
          <p:cNvSpPr>
            <a:spLocks noGrp="1"/>
          </p:cNvSpPr>
          <p:nvPr>
            <p:ph type="body" orient="vert" idx="1"/>
          </p:nvPr>
        </p:nvSpPr>
        <p:spPr/>
        <p:txBody>
          <a:bodyPr vert="eaVert"/>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s-ES"/>
          </a:p>
        </p:txBody>
      </p:sp>
      <p:sp>
        <p:nvSpPr>
          <p:cNvPr id="4" name="Marcador de fecha 3"/>
          <p:cNvSpPr>
            <a:spLocks noGrp="1"/>
          </p:cNvSpPr>
          <p:nvPr>
            <p:ph type="dt" sz="half" idx="10"/>
          </p:nvPr>
        </p:nvSpPr>
        <p:spPr/>
        <p:txBody>
          <a:bodyPr/>
          <a:lstStyle/>
          <a:p>
            <a:fld id="{0A9B67B3-53C9-AA4F-997E-5F50883CCD98}" type="datetimeFigureOut">
              <a:rPr lang="es-ES" smtClean="0"/>
              <a:t>11/01/2022</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FC196FE9-B0B0-5C4F-8852-53883B57E13C}" type="slidenum">
              <a:rPr lang="es-ES" smtClean="0"/>
              <a:t>‹Nº›</a:t>
            </a:fld>
            <a:endParaRPr lang="es-ES"/>
          </a:p>
        </p:txBody>
      </p:sp>
    </p:spTree>
    <p:extLst>
      <p:ext uri="{BB962C8B-B14F-4D97-AF65-F5344CB8AC3E}">
        <p14:creationId xmlns:p14="http://schemas.microsoft.com/office/powerpoint/2010/main" val="302453573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6629400" y="154781"/>
            <a:ext cx="2057400" cy="3290888"/>
          </a:xfrm>
        </p:spPr>
        <p:txBody>
          <a:bodyPr vert="eaVert"/>
          <a:lstStyle/>
          <a:p>
            <a:r>
              <a:rPr lang="es-ES_tradnl"/>
              <a:t>Clic para editar título</a:t>
            </a:r>
            <a:endParaRPr lang="es-ES"/>
          </a:p>
        </p:txBody>
      </p:sp>
      <p:sp>
        <p:nvSpPr>
          <p:cNvPr id="3" name="Marcador de texto vertical 2"/>
          <p:cNvSpPr>
            <a:spLocks noGrp="1"/>
          </p:cNvSpPr>
          <p:nvPr>
            <p:ph type="body" orient="vert" idx="1"/>
          </p:nvPr>
        </p:nvSpPr>
        <p:spPr>
          <a:xfrm>
            <a:off x="457200" y="154781"/>
            <a:ext cx="6019800" cy="3290888"/>
          </a:xfrm>
        </p:spPr>
        <p:txBody>
          <a:bodyPr vert="eaVert"/>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s-ES"/>
          </a:p>
        </p:txBody>
      </p:sp>
      <p:sp>
        <p:nvSpPr>
          <p:cNvPr id="4" name="Marcador de fecha 3"/>
          <p:cNvSpPr>
            <a:spLocks noGrp="1"/>
          </p:cNvSpPr>
          <p:nvPr>
            <p:ph type="dt" sz="half" idx="10"/>
          </p:nvPr>
        </p:nvSpPr>
        <p:spPr/>
        <p:txBody>
          <a:bodyPr/>
          <a:lstStyle/>
          <a:p>
            <a:fld id="{0A9B67B3-53C9-AA4F-997E-5F50883CCD98}" type="datetimeFigureOut">
              <a:rPr lang="es-ES" smtClean="0"/>
              <a:t>11/01/2022</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FC196FE9-B0B0-5C4F-8852-53883B57E13C}" type="slidenum">
              <a:rPr lang="es-ES" smtClean="0"/>
              <a:t>‹Nº›</a:t>
            </a:fld>
            <a:endParaRPr lang="es-ES"/>
          </a:p>
        </p:txBody>
      </p:sp>
    </p:spTree>
    <p:extLst>
      <p:ext uri="{BB962C8B-B14F-4D97-AF65-F5344CB8AC3E}">
        <p14:creationId xmlns:p14="http://schemas.microsoft.com/office/powerpoint/2010/main" val="389536817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_tradnl"/>
              <a:t>Clic para editar título</a:t>
            </a:r>
            <a:endParaRPr lang="es-ES"/>
          </a:p>
        </p:txBody>
      </p:sp>
      <p:sp>
        <p:nvSpPr>
          <p:cNvPr id="3" name="Marcador de contenido 2"/>
          <p:cNvSpPr>
            <a:spLocks noGrp="1"/>
          </p:cNvSpPr>
          <p:nvPr>
            <p:ph idx="1"/>
          </p:nvPr>
        </p:nvSpPr>
        <p:spPr/>
        <p:txBody>
          <a:body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s-ES"/>
          </a:p>
        </p:txBody>
      </p:sp>
      <p:sp>
        <p:nvSpPr>
          <p:cNvPr id="4" name="Marcador de fecha 3"/>
          <p:cNvSpPr>
            <a:spLocks noGrp="1"/>
          </p:cNvSpPr>
          <p:nvPr>
            <p:ph type="dt" sz="half" idx="10"/>
          </p:nvPr>
        </p:nvSpPr>
        <p:spPr/>
        <p:txBody>
          <a:bodyPr/>
          <a:lstStyle/>
          <a:p>
            <a:fld id="{0A9B67B3-53C9-AA4F-997E-5F50883CCD98}" type="datetimeFigureOut">
              <a:rPr lang="es-ES" smtClean="0"/>
              <a:t>11/01/2022</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FC196FE9-B0B0-5C4F-8852-53883B57E13C}" type="slidenum">
              <a:rPr lang="es-ES" smtClean="0"/>
              <a:t>‹Nº›</a:t>
            </a:fld>
            <a:endParaRPr lang="es-ES"/>
          </a:p>
        </p:txBody>
      </p:sp>
    </p:spTree>
    <p:extLst>
      <p:ext uri="{BB962C8B-B14F-4D97-AF65-F5344CB8AC3E}">
        <p14:creationId xmlns:p14="http://schemas.microsoft.com/office/powerpoint/2010/main" val="118217407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p:cNvSpPr>
            <a:spLocks noGrp="1"/>
          </p:cNvSpPr>
          <p:nvPr>
            <p:ph type="title"/>
          </p:nvPr>
        </p:nvSpPr>
        <p:spPr>
          <a:xfrm>
            <a:off x="722313" y="3305176"/>
            <a:ext cx="7772400" cy="1021556"/>
          </a:xfrm>
        </p:spPr>
        <p:txBody>
          <a:bodyPr anchor="t"/>
          <a:lstStyle>
            <a:lvl1pPr algn="l">
              <a:defRPr sz="4000" b="1" cap="all"/>
            </a:lvl1pPr>
          </a:lstStyle>
          <a:p>
            <a:r>
              <a:rPr lang="es-ES_tradnl"/>
              <a:t>Clic para editar título</a:t>
            </a:r>
            <a:endParaRPr lang="es-ES"/>
          </a:p>
        </p:txBody>
      </p:sp>
      <p:sp>
        <p:nvSpPr>
          <p:cNvPr id="3" name="Marcador de texto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_tradnl"/>
              <a:t>Haga clic para modificar el estilo de texto del patrón</a:t>
            </a:r>
          </a:p>
        </p:txBody>
      </p:sp>
      <p:sp>
        <p:nvSpPr>
          <p:cNvPr id="4" name="Marcador de fecha 3"/>
          <p:cNvSpPr>
            <a:spLocks noGrp="1"/>
          </p:cNvSpPr>
          <p:nvPr>
            <p:ph type="dt" sz="half" idx="10"/>
          </p:nvPr>
        </p:nvSpPr>
        <p:spPr/>
        <p:txBody>
          <a:bodyPr/>
          <a:lstStyle/>
          <a:p>
            <a:fld id="{0A9B67B3-53C9-AA4F-997E-5F50883CCD98}" type="datetimeFigureOut">
              <a:rPr lang="es-ES" smtClean="0"/>
              <a:t>11/01/2022</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FC196FE9-B0B0-5C4F-8852-53883B57E13C}" type="slidenum">
              <a:rPr lang="es-ES" smtClean="0"/>
              <a:t>‹Nº›</a:t>
            </a:fld>
            <a:endParaRPr lang="es-ES"/>
          </a:p>
        </p:txBody>
      </p:sp>
    </p:spTree>
    <p:extLst>
      <p:ext uri="{BB962C8B-B14F-4D97-AF65-F5344CB8AC3E}">
        <p14:creationId xmlns:p14="http://schemas.microsoft.com/office/powerpoint/2010/main" val="209273268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_tradnl"/>
              <a:t>Clic para editar título</a:t>
            </a:r>
            <a:endParaRPr lang="es-ES"/>
          </a:p>
        </p:txBody>
      </p:sp>
      <p:sp>
        <p:nvSpPr>
          <p:cNvPr id="3" name="Marcador de contenido 2"/>
          <p:cNvSpPr>
            <a:spLocks noGrp="1"/>
          </p:cNvSpPr>
          <p:nvPr>
            <p:ph sz="half" idx="1"/>
          </p:nvPr>
        </p:nvSpPr>
        <p:spPr>
          <a:xfrm>
            <a:off x="457200" y="900113"/>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s-ES"/>
          </a:p>
        </p:txBody>
      </p:sp>
      <p:sp>
        <p:nvSpPr>
          <p:cNvPr id="4" name="Marcador de contenido 3"/>
          <p:cNvSpPr>
            <a:spLocks noGrp="1"/>
          </p:cNvSpPr>
          <p:nvPr>
            <p:ph sz="half" idx="2"/>
          </p:nvPr>
        </p:nvSpPr>
        <p:spPr>
          <a:xfrm>
            <a:off x="4648200" y="900113"/>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s-ES"/>
          </a:p>
        </p:txBody>
      </p:sp>
      <p:sp>
        <p:nvSpPr>
          <p:cNvPr id="5" name="Marcador de fecha 4"/>
          <p:cNvSpPr>
            <a:spLocks noGrp="1"/>
          </p:cNvSpPr>
          <p:nvPr>
            <p:ph type="dt" sz="half" idx="10"/>
          </p:nvPr>
        </p:nvSpPr>
        <p:spPr/>
        <p:txBody>
          <a:bodyPr/>
          <a:lstStyle/>
          <a:p>
            <a:fld id="{0A9B67B3-53C9-AA4F-997E-5F50883CCD98}" type="datetimeFigureOut">
              <a:rPr lang="es-ES" smtClean="0"/>
              <a:t>11/01/2022</a:t>
            </a:fld>
            <a:endParaRPr lang="es-ES"/>
          </a:p>
        </p:txBody>
      </p:sp>
      <p:sp>
        <p:nvSpPr>
          <p:cNvPr id="6" name="Marcador de pie de página 5"/>
          <p:cNvSpPr>
            <a:spLocks noGrp="1"/>
          </p:cNvSpPr>
          <p:nvPr>
            <p:ph type="ftr" sz="quarter" idx="11"/>
          </p:nvPr>
        </p:nvSpPr>
        <p:spPr/>
        <p:txBody>
          <a:bodyPr/>
          <a:lstStyle/>
          <a:p>
            <a:endParaRPr lang="es-ES"/>
          </a:p>
        </p:txBody>
      </p:sp>
      <p:sp>
        <p:nvSpPr>
          <p:cNvPr id="7" name="Marcador de número de diapositiva 6"/>
          <p:cNvSpPr>
            <a:spLocks noGrp="1"/>
          </p:cNvSpPr>
          <p:nvPr>
            <p:ph type="sldNum" sz="quarter" idx="12"/>
          </p:nvPr>
        </p:nvSpPr>
        <p:spPr/>
        <p:txBody>
          <a:bodyPr/>
          <a:lstStyle/>
          <a:p>
            <a:fld id="{FC196FE9-B0B0-5C4F-8852-53883B57E13C}" type="slidenum">
              <a:rPr lang="es-ES" smtClean="0"/>
              <a:t>‹Nº›</a:t>
            </a:fld>
            <a:endParaRPr lang="es-ES"/>
          </a:p>
        </p:txBody>
      </p:sp>
    </p:spTree>
    <p:extLst>
      <p:ext uri="{BB962C8B-B14F-4D97-AF65-F5344CB8AC3E}">
        <p14:creationId xmlns:p14="http://schemas.microsoft.com/office/powerpoint/2010/main" val="248356683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p:cNvSpPr>
            <a:spLocks noGrp="1"/>
          </p:cNvSpPr>
          <p:nvPr>
            <p:ph type="title"/>
          </p:nvPr>
        </p:nvSpPr>
        <p:spPr>
          <a:xfrm>
            <a:off x="457200" y="205979"/>
            <a:ext cx="8229600" cy="857250"/>
          </a:xfrm>
        </p:spPr>
        <p:txBody>
          <a:bodyPr/>
          <a:lstStyle>
            <a:lvl1pPr>
              <a:defRPr/>
            </a:lvl1pPr>
          </a:lstStyle>
          <a:p>
            <a:r>
              <a:rPr lang="es-ES_tradnl"/>
              <a:t>Clic para editar título</a:t>
            </a:r>
            <a:endParaRPr lang="es-ES"/>
          </a:p>
        </p:txBody>
      </p:sp>
      <p:sp>
        <p:nvSpPr>
          <p:cNvPr id="3" name="Marcador de texto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_tradnl"/>
              <a:t>Haga clic para modificar el estilo de texto del patrón</a:t>
            </a:r>
          </a:p>
        </p:txBody>
      </p:sp>
      <p:sp>
        <p:nvSpPr>
          <p:cNvPr id="4" name="Marcador de contenido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s-ES"/>
          </a:p>
        </p:txBody>
      </p:sp>
      <p:sp>
        <p:nvSpPr>
          <p:cNvPr id="5" name="Marcador de texto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_tradnl"/>
              <a:t>Haga clic para modificar el estilo de texto del patrón</a:t>
            </a:r>
          </a:p>
        </p:txBody>
      </p:sp>
      <p:sp>
        <p:nvSpPr>
          <p:cNvPr id="6" name="Marcador de contenido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s-ES"/>
          </a:p>
        </p:txBody>
      </p:sp>
      <p:sp>
        <p:nvSpPr>
          <p:cNvPr id="7" name="Marcador de fecha 6"/>
          <p:cNvSpPr>
            <a:spLocks noGrp="1"/>
          </p:cNvSpPr>
          <p:nvPr>
            <p:ph type="dt" sz="half" idx="10"/>
          </p:nvPr>
        </p:nvSpPr>
        <p:spPr/>
        <p:txBody>
          <a:bodyPr/>
          <a:lstStyle/>
          <a:p>
            <a:fld id="{0A9B67B3-53C9-AA4F-997E-5F50883CCD98}" type="datetimeFigureOut">
              <a:rPr lang="es-ES" smtClean="0"/>
              <a:t>11/01/2022</a:t>
            </a:fld>
            <a:endParaRPr lang="es-ES"/>
          </a:p>
        </p:txBody>
      </p:sp>
      <p:sp>
        <p:nvSpPr>
          <p:cNvPr id="8" name="Marcador de pie de página 7"/>
          <p:cNvSpPr>
            <a:spLocks noGrp="1"/>
          </p:cNvSpPr>
          <p:nvPr>
            <p:ph type="ftr" sz="quarter" idx="11"/>
          </p:nvPr>
        </p:nvSpPr>
        <p:spPr/>
        <p:txBody>
          <a:bodyPr/>
          <a:lstStyle/>
          <a:p>
            <a:endParaRPr lang="es-ES"/>
          </a:p>
        </p:txBody>
      </p:sp>
      <p:sp>
        <p:nvSpPr>
          <p:cNvPr id="9" name="Marcador de número de diapositiva 8"/>
          <p:cNvSpPr>
            <a:spLocks noGrp="1"/>
          </p:cNvSpPr>
          <p:nvPr>
            <p:ph type="sldNum" sz="quarter" idx="12"/>
          </p:nvPr>
        </p:nvSpPr>
        <p:spPr/>
        <p:txBody>
          <a:bodyPr/>
          <a:lstStyle/>
          <a:p>
            <a:fld id="{FC196FE9-B0B0-5C4F-8852-53883B57E13C}" type="slidenum">
              <a:rPr lang="es-ES" smtClean="0"/>
              <a:t>‹Nº›</a:t>
            </a:fld>
            <a:endParaRPr lang="es-ES"/>
          </a:p>
        </p:txBody>
      </p:sp>
    </p:spTree>
    <p:extLst>
      <p:ext uri="{BB962C8B-B14F-4D97-AF65-F5344CB8AC3E}">
        <p14:creationId xmlns:p14="http://schemas.microsoft.com/office/powerpoint/2010/main" val="400551004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_tradnl"/>
              <a:t>Clic para editar título</a:t>
            </a:r>
            <a:endParaRPr lang="es-ES"/>
          </a:p>
        </p:txBody>
      </p:sp>
      <p:sp>
        <p:nvSpPr>
          <p:cNvPr id="3" name="Marcador de fecha 2"/>
          <p:cNvSpPr>
            <a:spLocks noGrp="1"/>
          </p:cNvSpPr>
          <p:nvPr>
            <p:ph type="dt" sz="half" idx="10"/>
          </p:nvPr>
        </p:nvSpPr>
        <p:spPr/>
        <p:txBody>
          <a:bodyPr/>
          <a:lstStyle/>
          <a:p>
            <a:fld id="{0A9B67B3-53C9-AA4F-997E-5F50883CCD98}" type="datetimeFigureOut">
              <a:rPr lang="es-ES" smtClean="0"/>
              <a:t>11/01/2022</a:t>
            </a:fld>
            <a:endParaRPr lang="es-ES"/>
          </a:p>
        </p:txBody>
      </p:sp>
      <p:sp>
        <p:nvSpPr>
          <p:cNvPr id="4" name="Marcador de pie de página 3"/>
          <p:cNvSpPr>
            <a:spLocks noGrp="1"/>
          </p:cNvSpPr>
          <p:nvPr>
            <p:ph type="ftr" sz="quarter" idx="11"/>
          </p:nvPr>
        </p:nvSpPr>
        <p:spPr/>
        <p:txBody>
          <a:bodyPr/>
          <a:lstStyle/>
          <a:p>
            <a:endParaRPr lang="es-ES"/>
          </a:p>
        </p:txBody>
      </p:sp>
      <p:sp>
        <p:nvSpPr>
          <p:cNvPr id="5" name="Marcador de número de diapositiva 4"/>
          <p:cNvSpPr>
            <a:spLocks noGrp="1"/>
          </p:cNvSpPr>
          <p:nvPr>
            <p:ph type="sldNum" sz="quarter" idx="12"/>
          </p:nvPr>
        </p:nvSpPr>
        <p:spPr/>
        <p:txBody>
          <a:bodyPr/>
          <a:lstStyle/>
          <a:p>
            <a:fld id="{FC196FE9-B0B0-5C4F-8852-53883B57E13C}" type="slidenum">
              <a:rPr lang="es-ES" smtClean="0"/>
              <a:t>‹Nº›</a:t>
            </a:fld>
            <a:endParaRPr lang="es-ES"/>
          </a:p>
        </p:txBody>
      </p:sp>
    </p:spTree>
    <p:extLst>
      <p:ext uri="{BB962C8B-B14F-4D97-AF65-F5344CB8AC3E}">
        <p14:creationId xmlns:p14="http://schemas.microsoft.com/office/powerpoint/2010/main" val="88142200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p:cNvSpPr>
            <a:spLocks noGrp="1"/>
          </p:cNvSpPr>
          <p:nvPr>
            <p:ph type="dt" sz="half" idx="10"/>
          </p:nvPr>
        </p:nvSpPr>
        <p:spPr/>
        <p:txBody>
          <a:bodyPr/>
          <a:lstStyle/>
          <a:p>
            <a:fld id="{0A9B67B3-53C9-AA4F-997E-5F50883CCD98}" type="datetimeFigureOut">
              <a:rPr lang="es-ES" smtClean="0"/>
              <a:t>11/01/2022</a:t>
            </a:fld>
            <a:endParaRPr lang="es-ES"/>
          </a:p>
        </p:txBody>
      </p:sp>
      <p:sp>
        <p:nvSpPr>
          <p:cNvPr id="3" name="Marcador de pie de página 2"/>
          <p:cNvSpPr>
            <a:spLocks noGrp="1"/>
          </p:cNvSpPr>
          <p:nvPr>
            <p:ph type="ftr" sz="quarter" idx="11"/>
          </p:nvPr>
        </p:nvSpPr>
        <p:spPr/>
        <p:txBody>
          <a:bodyPr/>
          <a:lstStyle/>
          <a:p>
            <a:endParaRPr lang="es-ES"/>
          </a:p>
        </p:txBody>
      </p:sp>
      <p:sp>
        <p:nvSpPr>
          <p:cNvPr id="4" name="Marcador de número de diapositiva 3"/>
          <p:cNvSpPr>
            <a:spLocks noGrp="1"/>
          </p:cNvSpPr>
          <p:nvPr>
            <p:ph type="sldNum" sz="quarter" idx="12"/>
          </p:nvPr>
        </p:nvSpPr>
        <p:spPr/>
        <p:txBody>
          <a:bodyPr/>
          <a:lstStyle/>
          <a:p>
            <a:fld id="{FC196FE9-B0B0-5C4F-8852-53883B57E13C}" type="slidenum">
              <a:rPr lang="es-ES" smtClean="0"/>
              <a:t>‹Nº›</a:t>
            </a:fld>
            <a:endParaRPr lang="es-ES"/>
          </a:p>
        </p:txBody>
      </p:sp>
    </p:spTree>
    <p:extLst>
      <p:ext uri="{BB962C8B-B14F-4D97-AF65-F5344CB8AC3E}">
        <p14:creationId xmlns:p14="http://schemas.microsoft.com/office/powerpoint/2010/main" val="375514161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457201" y="204787"/>
            <a:ext cx="3008313" cy="871538"/>
          </a:xfrm>
        </p:spPr>
        <p:txBody>
          <a:bodyPr anchor="b"/>
          <a:lstStyle>
            <a:lvl1pPr algn="l">
              <a:defRPr sz="2000" b="1"/>
            </a:lvl1pPr>
          </a:lstStyle>
          <a:p>
            <a:r>
              <a:rPr lang="es-ES_tradnl"/>
              <a:t>Clic para editar título</a:t>
            </a:r>
            <a:endParaRPr lang="es-ES"/>
          </a:p>
        </p:txBody>
      </p:sp>
      <p:sp>
        <p:nvSpPr>
          <p:cNvPr id="3" name="Marcador de contenido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s-ES"/>
          </a:p>
        </p:txBody>
      </p:sp>
      <p:sp>
        <p:nvSpPr>
          <p:cNvPr id="4" name="Marcador de texto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_tradnl"/>
              <a:t>Haga clic para modificar el estilo de texto del patrón</a:t>
            </a:r>
          </a:p>
        </p:txBody>
      </p:sp>
      <p:sp>
        <p:nvSpPr>
          <p:cNvPr id="5" name="Marcador de fecha 4"/>
          <p:cNvSpPr>
            <a:spLocks noGrp="1"/>
          </p:cNvSpPr>
          <p:nvPr>
            <p:ph type="dt" sz="half" idx="10"/>
          </p:nvPr>
        </p:nvSpPr>
        <p:spPr/>
        <p:txBody>
          <a:bodyPr/>
          <a:lstStyle/>
          <a:p>
            <a:fld id="{0A9B67B3-53C9-AA4F-997E-5F50883CCD98}" type="datetimeFigureOut">
              <a:rPr lang="es-ES" smtClean="0"/>
              <a:t>11/01/2022</a:t>
            </a:fld>
            <a:endParaRPr lang="es-ES"/>
          </a:p>
        </p:txBody>
      </p:sp>
      <p:sp>
        <p:nvSpPr>
          <p:cNvPr id="6" name="Marcador de pie de página 5"/>
          <p:cNvSpPr>
            <a:spLocks noGrp="1"/>
          </p:cNvSpPr>
          <p:nvPr>
            <p:ph type="ftr" sz="quarter" idx="11"/>
          </p:nvPr>
        </p:nvSpPr>
        <p:spPr/>
        <p:txBody>
          <a:bodyPr/>
          <a:lstStyle/>
          <a:p>
            <a:endParaRPr lang="es-ES"/>
          </a:p>
        </p:txBody>
      </p:sp>
      <p:sp>
        <p:nvSpPr>
          <p:cNvPr id="7" name="Marcador de número de diapositiva 6"/>
          <p:cNvSpPr>
            <a:spLocks noGrp="1"/>
          </p:cNvSpPr>
          <p:nvPr>
            <p:ph type="sldNum" sz="quarter" idx="12"/>
          </p:nvPr>
        </p:nvSpPr>
        <p:spPr/>
        <p:txBody>
          <a:bodyPr/>
          <a:lstStyle/>
          <a:p>
            <a:fld id="{FC196FE9-B0B0-5C4F-8852-53883B57E13C}" type="slidenum">
              <a:rPr lang="es-ES" smtClean="0"/>
              <a:t>‹Nº›</a:t>
            </a:fld>
            <a:endParaRPr lang="es-ES"/>
          </a:p>
        </p:txBody>
      </p:sp>
    </p:spTree>
    <p:extLst>
      <p:ext uri="{BB962C8B-B14F-4D97-AF65-F5344CB8AC3E}">
        <p14:creationId xmlns:p14="http://schemas.microsoft.com/office/powerpoint/2010/main" val="249902948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1792288" y="3600450"/>
            <a:ext cx="5486400" cy="425054"/>
          </a:xfrm>
        </p:spPr>
        <p:txBody>
          <a:bodyPr anchor="b"/>
          <a:lstStyle>
            <a:lvl1pPr algn="l">
              <a:defRPr sz="2000" b="1"/>
            </a:lvl1pPr>
          </a:lstStyle>
          <a:p>
            <a:r>
              <a:rPr lang="es-ES_tradnl"/>
              <a:t>Clic para editar título</a:t>
            </a:r>
            <a:endParaRPr lang="es-ES"/>
          </a:p>
        </p:txBody>
      </p:sp>
      <p:sp>
        <p:nvSpPr>
          <p:cNvPr id="3" name="Marcador de posición de imagen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Marcador de texto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_tradnl"/>
              <a:t>Haga clic para modificar el estilo de texto del patrón</a:t>
            </a:r>
          </a:p>
        </p:txBody>
      </p:sp>
      <p:sp>
        <p:nvSpPr>
          <p:cNvPr id="5" name="Marcador de fecha 4"/>
          <p:cNvSpPr>
            <a:spLocks noGrp="1"/>
          </p:cNvSpPr>
          <p:nvPr>
            <p:ph type="dt" sz="half" idx="10"/>
          </p:nvPr>
        </p:nvSpPr>
        <p:spPr/>
        <p:txBody>
          <a:bodyPr/>
          <a:lstStyle/>
          <a:p>
            <a:fld id="{0A9B67B3-53C9-AA4F-997E-5F50883CCD98}" type="datetimeFigureOut">
              <a:rPr lang="es-ES" smtClean="0"/>
              <a:t>11/01/2022</a:t>
            </a:fld>
            <a:endParaRPr lang="es-ES"/>
          </a:p>
        </p:txBody>
      </p:sp>
      <p:sp>
        <p:nvSpPr>
          <p:cNvPr id="6" name="Marcador de pie de página 5"/>
          <p:cNvSpPr>
            <a:spLocks noGrp="1"/>
          </p:cNvSpPr>
          <p:nvPr>
            <p:ph type="ftr" sz="quarter" idx="11"/>
          </p:nvPr>
        </p:nvSpPr>
        <p:spPr/>
        <p:txBody>
          <a:bodyPr/>
          <a:lstStyle/>
          <a:p>
            <a:endParaRPr lang="es-ES"/>
          </a:p>
        </p:txBody>
      </p:sp>
      <p:sp>
        <p:nvSpPr>
          <p:cNvPr id="7" name="Marcador de número de diapositiva 6"/>
          <p:cNvSpPr>
            <a:spLocks noGrp="1"/>
          </p:cNvSpPr>
          <p:nvPr>
            <p:ph type="sldNum" sz="quarter" idx="12"/>
          </p:nvPr>
        </p:nvSpPr>
        <p:spPr/>
        <p:txBody>
          <a:bodyPr/>
          <a:lstStyle/>
          <a:p>
            <a:fld id="{FC196FE9-B0B0-5C4F-8852-53883B57E13C}" type="slidenum">
              <a:rPr lang="es-ES" smtClean="0"/>
              <a:t>‹Nº›</a:t>
            </a:fld>
            <a:endParaRPr lang="es-ES"/>
          </a:p>
        </p:txBody>
      </p:sp>
    </p:spTree>
    <p:extLst>
      <p:ext uri="{BB962C8B-B14F-4D97-AF65-F5344CB8AC3E}">
        <p14:creationId xmlns:p14="http://schemas.microsoft.com/office/powerpoint/2010/main" val="248520680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srcRect/>
          <a:stretch>
            <a:fillRect/>
          </a:stretch>
        </a:blipFill>
        <a:effectLst/>
      </p:bgPr>
    </p:bg>
    <p:spTree>
      <p:nvGrpSpPr>
        <p:cNvPr id="1" name=""/>
        <p:cNvGrpSpPr/>
        <p:nvPr/>
      </p:nvGrpSpPr>
      <p:grpSpPr>
        <a:xfrm>
          <a:off x="0" y="0"/>
          <a:ext cx="0" cy="0"/>
          <a:chOff x="0" y="0"/>
          <a:chExt cx="0" cy="0"/>
        </a:xfrm>
      </p:grpSpPr>
      <p:sp>
        <p:nvSpPr>
          <p:cNvPr id="2" name="Marcador de título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s-ES_tradnl"/>
              <a:t>Clic para editar título</a:t>
            </a:r>
            <a:endParaRPr lang="es-ES"/>
          </a:p>
        </p:txBody>
      </p:sp>
      <p:sp>
        <p:nvSpPr>
          <p:cNvPr id="3" name="Marcador de texto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s-ES"/>
          </a:p>
        </p:txBody>
      </p:sp>
      <p:sp>
        <p:nvSpPr>
          <p:cNvPr id="4" name="Marcador de fecha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0A9B67B3-53C9-AA4F-997E-5F50883CCD98}" type="datetimeFigureOut">
              <a:rPr lang="es-ES" smtClean="0"/>
              <a:t>11/01/2022</a:t>
            </a:fld>
            <a:endParaRPr lang="es-ES"/>
          </a:p>
        </p:txBody>
      </p:sp>
      <p:sp>
        <p:nvSpPr>
          <p:cNvPr id="5" name="Marcador de pie de página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S"/>
          </a:p>
        </p:txBody>
      </p:sp>
      <p:sp>
        <p:nvSpPr>
          <p:cNvPr id="6" name="Marcador de número de diapositiva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C196FE9-B0B0-5C4F-8852-53883B57E13C}" type="slidenum">
              <a:rPr lang="es-ES" smtClean="0"/>
              <a:t>‹Nº›</a:t>
            </a:fld>
            <a:endParaRPr lang="es-ES"/>
          </a:p>
        </p:txBody>
      </p:sp>
    </p:spTree>
    <p:extLst>
      <p:ext uri="{BB962C8B-B14F-4D97-AF65-F5344CB8AC3E}">
        <p14:creationId xmlns:p14="http://schemas.microsoft.com/office/powerpoint/2010/main" val="83429538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s-E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hyperlink" Target="http://www.banrepcultural.org/blaavirtual/economia/industrilatina/003.htm" TargetMode="Externa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hyperlink" Target="http://www.historiacultural.com/2010/09/conferencia-de-bretton-woods.html" TargetMode="Externa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hyperlink" Target="http://www.portafolio.co/economia/sigue-auge-inversion-extranjera-colombias" TargetMode="External"/><Relationship Id="rId1" Type="http://schemas.openxmlformats.org/officeDocument/2006/relationships/slideLayout" Target="../slideLayouts/slideLayout1.xml"/><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2" name="CuadroTexto 1"/>
          <p:cNvSpPr txBox="1"/>
          <p:nvPr/>
        </p:nvSpPr>
        <p:spPr>
          <a:xfrm>
            <a:off x="4250562" y="1328761"/>
            <a:ext cx="4616694" cy="830997"/>
          </a:xfrm>
          <a:prstGeom prst="rect">
            <a:avLst/>
          </a:prstGeom>
          <a:noFill/>
        </p:spPr>
        <p:txBody>
          <a:bodyPr wrap="square" rtlCol="0">
            <a:spAutoFit/>
          </a:bodyPr>
          <a:lstStyle/>
          <a:p>
            <a:pPr algn="r"/>
            <a:r>
              <a:rPr lang="es-ES" sz="2400" dirty="0">
                <a:solidFill>
                  <a:schemeClr val="bg1"/>
                </a:solidFill>
              </a:rPr>
              <a:t>Entrenamiento en pruebas objetivas</a:t>
            </a:r>
          </a:p>
        </p:txBody>
      </p:sp>
      <p:sp>
        <p:nvSpPr>
          <p:cNvPr id="6" name="CuadroTexto 5"/>
          <p:cNvSpPr txBox="1"/>
          <p:nvPr/>
        </p:nvSpPr>
        <p:spPr>
          <a:xfrm>
            <a:off x="4250562" y="2352682"/>
            <a:ext cx="4616694" cy="830997"/>
          </a:xfrm>
          <a:prstGeom prst="rect">
            <a:avLst/>
          </a:prstGeom>
          <a:noFill/>
        </p:spPr>
        <p:txBody>
          <a:bodyPr wrap="square" rtlCol="0">
            <a:spAutoFit/>
          </a:bodyPr>
          <a:lstStyle/>
          <a:p>
            <a:pPr algn="r"/>
            <a:r>
              <a:rPr lang="es-ES" sz="2400" b="1" dirty="0">
                <a:solidFill>
                  <a:schemeClr val="bg1"/>
                </a:solidFill>
              </a:rPr>
              <a:t>Problemas y Perspectivas de los Negocios Internacionales</a:t>
            </a:r>
            <a:endParaRPr lang="es-ES" sz="2400" dirty="0">
              <a:solidFill>
                <a:schemeClr val="bg1"/>
              </a:solidFill>
            </a:endParaRPr>
          </a:p>
        </p:txBody>
      </p:sp>
      <p:pic>
        <p:nvPicPr>
          <p:cNvPr id="7" name="Imagen 6">
            <a:extLst>
              <a:ext uri="{FF2B5EF4-FFF2-40B4-BE49-F238E27FC236}">
                <a16:creationId xmlns:a16="http://schemas.microsoft.com/office/drawing/2014/main" id="{ADC5F002-F366-4A33-929A-6559C9AE8C1B}"/>
              </a:ext>
            </a:extLst>
          </p:cNvPr>
          <p:cNvPicPr>
            <a:picLocks noChangeAspect="1"/>
          </p:cNvPicPr>
          <p:nvPr/>
        </p:nvPicPr>
        <p:blipFill>
          <a:blip r:embed="rId3"/>
          <a:stretch>
            <a:fillRect/>
          </a:stretch>
        </p:blipFill>
        <p:spPr>
          <a:xfrm>
            <a:off x="5962310" y="4081214"/>
            <a:ext cx="3181690" cy="1126081"/>
          </a:xfrm>
          <a:prstGeom prst="rect">
            <a:avLst/>
          </a:prstGeom>
        </p:spPr>
      </p:pic>
    </p:spTree>
    <p:extLst>
      <p:ext uri="{BB962C8B-B14F-4D97-AF65-F5344CB8AC3E}">
        <p14:creationId xmlns:p14="http://schemas.microsoft.com/office/powerpoint/2010/main" val="321109707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238562" y="166230"/>
            <a:ext cx="4616694" cy="461665"/>
          </a:xfrm>
          <a:prstGeom prst="rect">
            <a:avLst/>
          </a:prstGeom>
          <a:noFill/>
        </p:spPr>
        <p:txBody>
          <a:bodyPr wrap="square" rtlCol="0">
            <a:spAutoFit/>
          </a:bodyPr>
          <a:lstStyle/>
          <a:p>
            <a:r>
              <a:rPr lang="es-ES" sz="2400" b="1" dirty="0"/>
              <a:t>Enunciado</a:t>
            </a:r>
          </a:p>
        </p:txBody>
      </p:sp>
      <p:sp>
        <p:nvSpPr>
          <p:cNvPr id="3" name="CuadroTexto 2"/>
          <p:cNvSpPr txBox="1"/>
          <p:nvPr/>
        </p:nvSpPr>
        <p:spPr>
          <a:xfrm>
            <a:off x="238562" y="721008"/>
            <a:ext cx="7590988" cy="1938992"/>
          </a:xfrm>
          <a:prstGeom prst="rect">
            <a:avLst/>
          </a:prstGeom>
          <a:noFill/>
        </p:spPr>
        <p:txBody>
          <a:bodyPr wrap="square" rtlCol="0">
            <a:spAutoFit/>
          </a:bodyPr>
          <a:lstStyle/>
          <a:p>
            <a:pPr algn="just"/>
            <a:r>
              <a:rPr lang="es-CO" sz="2000" dirty="0"/>
              <a:t>Se define, cómo la inversión en la cual un ente tiene un interés a largo plazo y cierto nivel de influencia sobre la administración de una sociedad en otra nación diferente a la de su residencia. Para el Fondo Monetario Internacional  (FMI) , es la participación directa o indirecta del diez por ciento o más de las acciones con capacidad de voto en una empresa extranjera, el siguiente enunciado corresponde a:</a:t>
            </a:r>
          </a:p>
        </p:txBody>
      </p:sp>
      <p:sp>
        <p:nvSpPr>
          <p:cNvPr id="4" name="CuadroTexto 3"/>
          <p:cNvSpPr txBox="1"/>
          <p:nvPr/>
        </p:nvSpPr>
        <p:spPr>
          <a:xfrm>
            <a:off x="238562" y="2840414"/>
            <a:ext cx="4616694" cy="461665"/>
          </a:xfrm>
          <a:prstGeom prst="rect">
            <a:avLst/>
          </a:prstGeom>
          <a:noFill/>
        </p:spPr>
        <p:txBody>
          <a:bodyPr wrap="square" rtlCol="0">
            <a:spAutoFit/>
          </a:bodyPr>
          <a:lstStyle/>
          <a:p>
            <a:r>
              <a:rPr lang="es-ES" sz="2400" b="1" dirty="0"/>
              <a:t>Opciones de respuesta</a:t>
            </a:r>
          </a:p>
        </p:txBody>
      </p:sp>
      <p:sp>
        <p:nvSpPr>
          <p:cNvPr id="5" name="CuadroTexto 4"/>
          <p:cNvSpPr txBox="1"/>
          <p:nvPr/>
        </p:nvSpPr>
        <p:spPr>
          <a:xfrm>
            <a:off x="238562" y="3273590"/>
            <a:ext cx="7590988" cy="1323439"/>
          </a:xfrm>
          <a:prstGeom prst="rect">
            <a:avLst/>
          </a:prstGeom>
          <a:noFill/>
        </p:spPr>
        <p:txBody>
          <a:bodyPr wrap="square" rtlCol="0">
            <a:spAutoFit/>
          </a:bodyPr>
          <a:lstStyle/>
          <a:p>
            <a:r>
              <a:rPr lang="es-CO" sz="2000" dirty="0"/>
              <a:t>a. Inversiones de portafolio</a:t>
            </a:r>
          </a:p>
          <a:p>
            <a:r>
              <a:rPr lang="es-CO" sz="2000" dirty="0"/>
              <a:t>b. Mercado de divisas</a:t>
            </a:r>
          </a:p>
          <a:p>
            <a:r>
              <a:rPr lang="es-CO" sz="2000" dirty="0"/>
              <a:t>c.  Inversión extranjera indirecta.</a:t>
            </a:r>
          </a:p>
          <a:p>
            <a:r>
              <a:rPr lang="es-CO" sz="2000" dirty="0"/>
              <a:t>d.  Inversión extranjera directa.</a:t>
            </a:r>
          </a:p>
        </p:txBody>
      </p:sp>
      <p:sp>
        <p:nvSpPr>
          <p:cNvPr id="6" name="Rectángulo 5"/>
          <p:cNvSpPr/>
          <p:nvPr/>
        </p:nvSpPr>
        <p:spPr>
          <a:xfrm>
            <a:off x="7563385" y="4611170"/>
            <a:ext cx="532330" cy="532330"/>
          </a:xfrm>
          <a:prstGeom prst="rect">
            <a:avLst/>
          </a:prstGeom>
          <a:solidFill>
            <a:srgbClr val="24231F"/>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2800" b="1" dirty="0"/>
              <a:t>d</a:t>
            </a:r>
            <a:endParaRPr lang="es-CO" b="1" dirty="0"/>
          </a:p>
        </p:txBody>
      </p:sp>
      <p:pic>
        <p:nvPicPr>
          <p:cNvPr id="9" name="Imagen 8">
            <a:extLst>
              <a:ext uri="{FF2B5EF4-FFF2-40B4-BE49-F238E27FC236}">
                <a16:creationId xmlns:a16="http://schemas.microsoft.com/office/drawing/2014/main" id="{B365776B-5306-4106-8EB7-47F757B2705F}"/>
              </a:ext>
            </a:extLst>
          </p:cNvPr>
          <p:cNvPicPr>
            <a:picLocks noChangeAspect="1"/>
          </p:cNvPicPr>
          <p:nvPr/>
        </p:nvPicPr>
        <p:blipFill>
          <a:blip r:embed="rId2"/>
          <a:stretch>
            <a:fillRect/>
          </a:stretch>
        </p:blipFill>
        <p:spPr>
          <a:xfrm>
            <a:off x="8105422" y="4670229"/>
            <a:ext cx="959556" cy="339611"/>
          </a:xfrm>
          <a:prstGeom prst="rect">
            <a:avLst/>
          </a:prstGeom>
        </p:spPr>
      </p:pic>
    </p:spTree>
    <p:extLst>
      <p:ext uri="{BB962C8B-B14F-4D97-AF65-F5344CB8AC3E}">
        <p14:creationId xmlns:p14="http://schemas.microsoft.com/office/powerpoint/2010/main" val="19385617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2"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right)">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238562" y="166230"/>
            <a:ext cx="4616694" cy="461665"/>
          </a:xfrm>
          <a:prstGeom prst="rect">
            <a:avLst/>
          </a:prstGeom>
          <a:noFill/>
        </p:spPr>
        <p:txBody>
          <a:bodyPr wrap="square" rtlCol="0">
            <a:spAutoFit/>
          </a:bodyPr>
          <a:lstStyle/>
          <a:p>
            <a:r>
              <a:rPr lang="es-ES" sz="2400" b="1" dirty="0"/>
              <a:t>4. Caso o situación problémica</a:t>
            </a:r>
          </a:p>
        </p:txBody>
      </p:sp>
      <p:sp>
        <p:nvSpPr>
          <p:cNvPr id="3" name="CuadroTexto 2"/>
          <p:cNvSpPr txBox="1"/>
          <p:nvPr/>
        </p:nvSpPr>
        <p:spPr>
          <a:xfrm>
            <a:off x="238562" y="721008"/>
            <a:ext cx="7590988" cy="2554545"/>
          </a:xfrm>
          <a:prstGeom prst="rect">
            <a:avLst/>
          </a:prstGeom>
          <a:noFill/>
        </p:spPr>
        <p:txBody>
          <a:bodyPr wrap="square" rtlCol="0">
            <a:spAutoFit/>
          </a:bodyPr>
          <a:lstStyle/>
          <a:p>
            <a:pPr algn="just"/>
            <a:r>
              <a:rPr lang="es-CO" sz="1600" dirty="0"/>
              <a:t>El australiano Rupert Murdoch dueño de uno de los conglomerados de medios más grande del mundo según determinaciones de la justicia inglesa esta sindicado y acusado de realizar interceptaciones a los teléfonos de las personas a las cuales se realizaba seguimientos periodísticos, a raíz de ello el siete de julio de 2011 se anuncia el cierre de News of </a:t>
            </a:r>
            <a:r>
              <a:rPr lang="es-CO" sz="1600" dirty="0" err="1"/>
              <a:t>the</a:t>
            </a:r>
            <a:r>
              <a:rPr lang="es-CO" sz="1600" dirty="0"/>
              <a:t> </a:t>
            </a:r>
            <a:r>
              <a:rPr lang="es-CO" sz="1600" dirty="0" err="1"/>
              <a:t>World</a:t>
            </a:r>
            <a:r>
              <a:rPr lang="es-CO" sz="1600" dirty="0"/>
              <a:t>. Otros antecedentes de las prácticas en la que posiblemente ha podido incurrir el conglomerado a cargo del Sr. </a:t>
            </a:r>
            <a:r>
              <a:rPr lang="es-CO" sz="1600" dirty="0" err="1"/>
              <a:t>Murdoch</a:t>
            </a:r>
            <a:r>
              <a:rPr lang="es-CO" sz="1600" dirty="0"/>
              <a:t> están evidenciados en el año 1994 en el caso de acceso al mercado Chino en donde se omitieron noticias criticas al régimen a propósito con el fin de mantenerse en dicho mercado. La noticia referida infiere a las posibles malas prácticas en que podría haber incurrido Rupert </a:t>
            </a:r>
            <a:r>
              <a:rPr lang="es-CO" sz="1600" dirty="0" err="1"/>
              <a:t>Murdoch</a:t>
            </a:r>
            <a:r>
              <a:rPr lang="es-CO" sz="1600" dirty="0"/>
              <a:t> y las implicaciones morales de sus actos.</a:t>
            </a:r>
          </a:p>
        </p:txBody>
      </p:sp>
      <p:pic>
        <p:nvPicPr>
          <p:cNvPr id="5" name="Picture 89" descr="http://www.irenegoikolea.org/upload/injusticia.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787954" y="3275553"/>
            <a:ext cx="1409678" cy="17180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ángulo 5"/>
          <p:cNvSpPr/>
          <p:nvPr/>
        </p:nvSpPr>
        <p:spPr>
          <a:xfrm>
            <a:off x="4262176" y="4658150"/>
            <a:ext cx="2136419" cy="369332"/>
          </a:xfrm>
          <a:prstGeom prst="rect">
            <a:avLst/>
          </a:prstGeom>
        </p:spPr>
        <p:txBody>
          <a:bodyPr wrap="none">
            <a:spAutoFit/>
          </a:bodyPr>
          <a:lstStyle/>
          <a:p>
            <a:r>
              <a:rPr lang="es-CO" dirty="0"/>
              <a:t>http://goo.gl/CbexNi</a:t>
            </a:r>
          </a:p>
        </p:txBody>
      </p:sp>
      <p:pic>
        <p:nvPicPr>
          <p:cNvPr id="7" name="Imagen 6">
            <a:extLst>
              <a:ext uri="{FF2B5EF4-FFF2-40B4-BE49-F238E27FC236}">
                <a16:creationId xmlns:a16="http://schemas.microsoft.com/office/drawing/2014/main" id="{29288FBA-8ED9-4950-B58C-3E3C66494600}"/>
              </a:ext>
            </a:extLst>
          </p:cNvPr>
          <p:cNvPicPr>
            <a:picLocks noChangeAspect="1"/>
          </p:cNvPicPr>
          <p:nvPr/>
        </p:nvPicPr>
        <p:blipFill>
          <a:blip r:embed="rId3"/>
          <a:stretch>
            <a:fillRect/>
          </a:stretch>
        </p:blipFill>
        <p:spPr>
          <a:xfrm>
            <a:off x="8105422" y="4670229"/>
            <a:ext cx="959556" cy="339611"/>
          </a:xfrm>
          <a:prstGeom prst="rect">
            <a:avLst/>
          </a:prstGeom>
        </p:spPr>
      </p:pic>
    </p:spTree>
    <p:extLst>
      <p:ext uri="{BB962C8B-B14F-4D97-AF65-F5344CB8AC3E}">
        <p14:creationId xmlns:p14="http://schemas.microsoft.com/office/powerpoint/2010/main" val="57445042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238562" y="166230"/>
            <a:ext cx="4616694" cy="461665"/>
          </a:xfrm>
          <a:prstGeom prst="rect">
            <a:avLst/>
          </a:prstGeom>
          <a:noFill/>
        </p:spPr>
        <p:txBody>
          <a:bodyPr wrap="square" rtlCol="0">
            <a:spAutoFit/>
          </a:bodyPr>
          <a:lstStyle/>
          <a:p>
            <a:r>
              <a:rPr lang="es-ES" sz="2400" b="1" dirty="0"/>
              <a:t>Enunciado</a:t>
            </a:r>
          </a:p>
        </p:txBody>
      </p:sp>
      <p:sp>
        <p:nvSpPr>
          <p:cNvPr id="3" name="CuadroTexto 2"/>
          <p:cNvSpPr txBox="1"/>
          <p:nvPr/>
        </p:nvSpPr>
        <p:spPr>
          <a:xfrm>
            <a:off x="238562" y="721008"/>
            <a:ext cx="7590988" cy="707886"/>
          </a:xfrm>
          <a:prstGeom prst="rect">
            <a:avLst/>
          </a:prstGeom>
          <a:noFill/>
        </p:spPr>
        <p:txBody>
          <a:bodyPr wrap="square" rtlCol="0">
            <a:spAutoFit/>
          </a:bodyPr>
          <a:lstStyle/>
          <a:p>
            <a:pPr algn="just"/>
            <a:r>
              <a:rPr lang="es-CO" sz="2000" dirty="0"/>
              <a:t>Como parte de las responsabilidades sociales en que debe incurrir una empresa, estas prácticas refieren a:</a:t>
            </a:r>
          </a:p>
        </p:txBody>
      </p:sp>
      <p:sp>
        <p:nvSpPr>
          <p:cNvPr id="4" name="CuadroTexto 3"/>
          <p:cNvSpPr txBox="1"/>
          <p:nvPr/>
        </p:nvSpPr>
        <p:spPr>
          <a:xfrm>
            <a:off x="238562" y="2064815"/>
            <a:ext cx="4616694" cy="461665"/>
          </a:xfrm>
          <a:prstGeom prst="rect">
            <a:avLst/>
          </a:prstGeom>
          <a:noFill/>
        </p:spPr>
        <p:txBody>
          <a:bodyPr wrap="square" rtlCol="0">
            <a:spAutoFit/>
          </a:bodyPr>
          <a:lstStyle/>
          <a:p>
            <a:r>
              <a:rPr lang="es-ES" sz="2400" b="1" dirty="0"/>
              <a:t>Opciones de respuesta</a:t>
            </a:r>
          </a:p>
        </p:txBody>
      </p:sp>
      <p:sp>
        <p:nvSpPr>
          <p:cNvPr id="5" name="CuadroTexto 4"/>
          <p:cNvSpPr txBox="1"/>
          <p:nvPr/>
        </p:nvSpPr>
        <p:spPr>
          <a:xfrm>
            <a:off x="238562" y="2619593"/>
            <a:ext cx="7590988" cy="1323439"/>
          </a:xfrm>
          <a:prstGeom prst="rect">
            <a:avLst/>
          </a:prstGeom>
          <a:noFill/>
        </p:spPr>
        <p:txBody>
          <a:bodyPr wrap="square" rtlCol="0">
            <a:spAutoFit/>
          </a:bodyPr>
          <a:lstStyle/>
          <a:p>
            <a:r>
              <a:rPr lang="es-CO" sz="2000" dirty="0"/>
              <a:t>a. Su responsabilidad ética</a:t>
            </a:r>
          </a:p>
          <a:p>
            <a:r>
              <a:rPr lang="es-CO" sz="2000" dirty="0"/>
              <a:t>b. El acatamiento de las obligaciones morales contraídas</a:t>
            </a:r>
          </a:p>
          <a:p>
            <a:r>
              <a:rPr lang="es-CO" sz="2000" dirty="0"/>
              <a:t>c. El direccionamiento de las políticas de comercio de la OMC</a:t>
            </a:r>
          </a:p>
          <a:p>
            <a:r>
              <a:rPr lang="es-CO" sz="2000" dirty="0"/>
              <a:t>d. Adopción de los compromisos interculturales</a:t>
            </a:r>
          </a:p>
        </p:txBody>
      </p:sp>
      <p:sp>
        <p:nvSpPr>
          <p:cNvPr id="6" name="Rectángulo 5"/>
          <p:cNvSpPr/>
          <p:nvPr/>
        </p:nvSpPr>
        <p:spPr>
          <a:xfrm>
            <a:off x="7563385" y="4611170"/>
            <a:ext cx="532330" cy="532330"/>
          </a:xfrm>
          <a:prstGeom prst="rect">
            <a:avLst/>
          </a:prstGeom>
          <a:solidFill>
            <a:srgbClr val="24231F"/>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2800" b="1" dirty="0"/>
              <a:t>b</a:t>
            </a:r>
            <a:endParaRPr lang="es-CO" b="1" dirty="0"/>
          </a:p>
        </p:txBody>
      </p:sp>
      <p:pic>
        <p:nvPicPr>
          <p:cNvPr id="8" name="Imagen 7">
            <a:extLst>
              <a:ext uri="{FF2B5EF4-FFF2-40B4-BE49-F238E27FC236}">
                <a16:creationId xmlns:a16="http://schemas.microsoft.com/office/drawing/2014/main" id="{5384CE30-75FD-4C2A-8610-C3BF0C8EB219}"/>
              </a:ext>
            </a:extLst>
          </p:cNvPr>
          <p:cNvPicPr>
            <a:picLocks noChangeAspect="1"/>
          </p:cNvPicPr>
          <p:nvPr/>
        </p:nvPicPr>
        <p:blipFill>
          <a:blip r:embed="rId2"/>
          <a:stretch>
            <a:fillRect/>
          </a:stretch>
        </p:blipFill>
        <p:spPr>
          <a:xfrm>
            <a:off x="8105422" y="4670229"/>
            <a:ext cx="959556" cy="339611"/>
          </a:xfrm>
          <a:prstGeom prst="rect">
            <a:avLst/>
          </a:prstGeom>
        </p:spPr>
      </p:pic>
    </p:spTree>
    <p:extLst>
      <p:ext uri="{BB962C8B-B14F-4D97-AF65-F5344CB8AC3E}">
        <p14:creationId xmlns:p14="http://schemas.microsoft.com/office/powerpoint/2010/main" val="40372193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2"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right)">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238562" y="166230"/>
            <a:ext cx="4616694" cy="461665"/>
          </a:xfrm>
          <a:prstGeom prst="rect">
            <a:avLst/>
          </a:prstGeom>
          <a:noFill/>
        </p:spPr>
        <p:txBody>
          <a:bodyPr wrap="square" rtlCol="0">
            <a:spAutoFit/>
          </a:bodyPr>
          <a:lstStyle/>
          <a:p>
            <a:r>
              <a:rPr lang="es-ES" sz="2400" b="1" dirty="0"/>
              <a:t>5. Caso o situación problémica</a:t>
            </a:r>
          </a:p>
        </p:txBody>
      </p:sp>
      <p:sp>
        <p:nvSpPr>
          <p:cNvPr id="3" name="CuadroTexto 2"/>
          <p:cNvSpPr txBox="1"/>
          <p:nvPr/>
        </p:nvSpPr>
        <p:spPr>
          <a:xfrm>
            <a:off x="238562" y="721008"/>
            <a:ext cx="7590988" cy="4031873"/>
          </a:xfrm>
          <a:prstGeom prst="rect">
            <a:avLst/>
          </a:prstGeom>
          <a:noFill/>
        </p:spPr>
        <p:txBody>
          <a:bodyPr wrap="square" rtlCol="0">
            <a:spAutoFit/>
          </a:bodyPr>
          <a:lstStyle/>
          <a:p>
            <a:pPr algn="just"/>
            <a:r>
              <a:rPr lang="es-CO" sz="1600" dirty="0"/>
              <a:t>"Con el fin de superar estos obstáculos, y ante la conclusión de que el mercado por sí solo sería incapaz de reducir la brecha, se propuso implantar una política de desarrollo planificada y dirigida a mejorar los mecanismos para la asignación de recursos (Garay et al., 1979). De esta forma sería posible corregir las imperfecciones del mercado y así obtener mayores beneficios para las sociedades de América Latina. Por lo tanto, los países latinoamericanos sólo podrían capitalizarse en la medida en que se protegiera al sector industrial al menos durante las etapas iníciales de su desarrollo (</a:t>
            </a:r>
            <a:r>
              <a:rPr lang="es-CO" sz="1600" dirty="0" err="1"/>
              <a:t>Prebisch</a:t>
            </a:r>
            <a:r>
              <a:rPr lang="es-CO" sz="1600" dirty="0"/>
              <a:t>, 1951)" tomado de Algunas comunidades de Colombia: Luis Jorge Garay S  estructura industrial e internacionalización 1967-1996.</a:t>
            </a:r>
          </a:p>
          <a:p>
            <a:pPr algn="just"/>
            <a:endParaRPr lang="es-CO" sz="1600" dirty="0"/>
          </a:p>
          <a:p>
            <a:pPr algn="just"/>
            <a:r>
              <a:rPr lang="es-CO" sz="1600" dirty="0"/>
              <a:t> </a:t>
            </a:r>
            <a:r>
              <a:rPr lang="es-CO" sz="1600" dirty="0">
                <a:hlinkClick r:id="rId2"/>
              </a:rPr>
              <a:t>http://www.banrepcultural.org/blaavirtual/economia/industrilatina/003.htm</a:t>
            </a:r>
            <a:endParaRPr lang="es-CO" sz="1600" dirty="0"/>
          </a:p>
          <a:p>
            <a:pPr algn="just"/>
            <a:endParaRPr lang="es-CO" sz="1600" dirty="0"/>
          </a:p>
          <a:p>
            <a:pPr algn="just"/>
            <a:r>
              <a:rPr lang="es-CO" sz="1600" dirty="0"/>
              <a:t>El planteamiento anteriormente sugiere que la mejor propuesta para el desarrollo de una economía emergente es la sustitución de importaciones por producción nacional, lo cual va en contravía de la Teoría, que indica que todos los países pueden obtener beneficios, mediante la especialización de su producción. </a:t>
            </a:r>
          </a:p>
        </p:txBody>
      </p:sp>
      <p:pic>
        <p:nvPicPr>
          <p:cNvPr id="5" name="Imagen 4">
            <a:extLst>
              <a:ext uri="{FF2B5EF4-FFF2-40B4-BE49-F238E27FC236}">
                <a16:creationId xmlns:a16="http://schemas.microsoft.com/office/drawing/2014/main" id="{03E4C036-C611-4494-8E7E-4EBAF6203B7C}"/>
              </a:ext>
            </a:extLst>
          </p:cNvPr>
          <p:cNvPicPr>
            <a:picLocks noChangeAspect="1"/>
          </p:cNvPicPr>
          <p:nvPr/>
        </p:nvPicPr>
        <p:blipFill>
          <a:blip r:embed="rId3"/>
          <a:stretch>
            <a:fillRect/>
          </a:stretch>
        </p:blipFill>
        <p:spPr>
          <a:xfrm>
            <a:off x="8105422" y="4670229"/>
            <a:ext cx="959556" cy="339611"/>
          </a:xfrm>
          <a:prstGeom prst="rect">
            <a:avLst/>
          </a:prstGeom>
        </p:spPr>
      </p:pic>
    </p:spTree>
    <p:extLst>
      <p:ext uri="{BB962C8B-B14F-4D97-AF65-F5344CB8AC3E}">
        <p14:creationId xmlns:p14="http://schemas.microsoft.com/office/powerpoint/2010/main" val="120310063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238562" y="166230"/>
            <a:ext cx="4616694" cy="461665"/>
          </a:xfrm>
          <a:prstGeom prst="rect">
            <a:avLst/>
          </a:prstGeom>
          <a:noFill/>
        </p:spPr>
        <p:txBody>
          <a:bodyPr wrap="square" rtlCol="0">
            <a:spAutoFit/>
          </a:bodyPr>
          <a:lstStyle/>
          <a:p>
            <a:r>
              <a:rPr lang="es-ES" sz="2400" b="1" dirty="0"/>
              <a:t>Enunciado</a:t>
            </a:r>
          </a:p>
        </p:txBody>
      </p:sp>
      <p:sp>
        <p:nvSpPr>
          <p:cNvPr id="3" name="CuadroTexto 2"/>
          <p:cNvSpPr txBox="1"/>
          <p:nvPr/>
        </p:nvSpPr>
        <p:spPr>
          <a:xfrm>
            <a:off x="238562" y="721008"/>
            <a:ext cx="7590988" cy="400110"/>
          </a:xfrm>
          <a:prstGeom prst="rect">
            <a:avLst/>
          </a:prstGeom>
          <a:noFill/>
        </p:spPr>
        <p:txBody>
          <a:bodyPr wrap="square" rtlCol="0">
            <a:spAutoFit/>
          </a:bodyPr>
          <a:lstStyle/>
          <a:p>
            <a:pPr algn="just"/>
            <a:r>
              <a:rPr lang="es-CO" sz="2000" dirty="0"/>
              <a:t>La teoría que se basa en los preceptos anteriores corresponde a: </a:t>
            </a:r>
          </a:p>
        </p:txBody>
      </p:sp>
      <p:sp>
        <p:nvSpPr>
          <p:cNvPr id="4" name="CuadroTexto 3"/>
          <p:cNvSpPr txBox="1"/>
          <p:nvPr/>
        </p:nvSpPr>
        <p:spPr>
          <a:xfrm>
            <a:off x="238562" y="1747290"/>
            <a:ext cx="4616694" cy="461665"/>
          </a:xfrm>
          <a:prstGeom prst="rect">
            <a:avLst/>
          </a:prstGeom>
          <a:noFill/>
        </p:spPr>
        <p:txBody>
          <a:bodyPr wrap="square" rtlCol="0">
            <a:spAutoFit/>
          </a:bodyPr>
          <a:lstStyle/>
          <a:p>
            <a:r>
              <a:rPr lang="es-ES" sz="2400" b="1" dirty="0"/>
              <a:t>Opciones de respuesta</a:t>
            </a:r>
          </a:p>
        </p:txBody>
      </p:sp>
      <p:sp>
        <p:nvSpPr>
          <p:cNvPr id="5" name="CuadroTexto 4"/>
          <p:cNvSpPr txBox="1"/>
          <p:nvPr/>
        </p:nvSpPr>
        <p:spPr>
          <a:xfrm>
            <a:off x="238562" y="2240513"/>
            <a:ext cx="7590988" cy="1200329"/>
          </a:xfrm>
          <a:prstGeom prst="rect">
            <a:avLst/>
          </a:prstGeom>
          <a:noFill/>
        </p:spPr>
        <p:txBody>
          <a:bodyPr wrap="square" rtlCol="0">
            <a:spAutoFit/>
          </a:bodyPr>
          <a:lstStyle/>
          <a:p>
            <a:r>
              <a:rPr lang="es-CO" dirty="0"/>
              <a:t>a. Teoría </a:t>
            </a:r>
            <a:r>
              <a:rPr lang="es-CO" dirty="0" err="1"/>
              <a:t>Cepalina</a:t>
            </a:r>
            <a:r>
              <a:rPr lang="es-CO" dirty="0"/>
              <a:t>.</a:t>
            </a:r>
          </a:p>
          <a:p>
            <a:r>
              <a:rPr lang="es-CO" dirty="0"/>
              <a:t>b. Teoría de la ventaja absoluta.</a:t>
            </a:r>
          </a:p>
          <a:p>
            <a:r>
              <a:rPr lang="es-CO" dirty="0"/>
              <a:t>c. Teoría de </a:t>
            </a:r>
            <a:r>
              <a:rPr lang="es-CO" dirty="0" err="1"/>
              <a:t>Heckscher-Ohlin</a:t>
            </a:r>
            <a:r>
              <a:rPr lang="es-CO" dirty="0"/>
              <a:t>.</a:t>
            </a:r>
          </a:p>
          <a:p>
            <a:r>
              <a:rPr lang="es-CO" dirty="0"/>
              <a:t>d. Teoría de la ventajas comparativa.</a:t>
            </a:r>
          </a:p>
        </p:txBody>
      </p:sp>
      <p:sp>
        <p:nvSpPr>
          <p:cNvPr id="6" name="Rectángulo 5"/>
          <p:cNvSpPr/>
          <p:nvPr/>
        </p:nvSpPr>
        <p:spPr>
          <a:xfrm>
            <a:off x="7563385" y="4611170"/>
            <a:ext cx="532330" cy="532330"/>
          </a:xfrm>
          <a:prstGeom prst="rect">
            <a:avLst/>
          </a:prstGeom>
          <a:solidFill>
            <a:srgbClr val="24231F"/>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sz="2800" b="1" dirty="0"/>
              <a:t>a</a:t>
            </a:r>
            <a:endParaRPr lang="es-CO" b="1" dirty="0"/>
          </a:p>
        </p:txBody>
      </p:sp>
      <p:pic>
        <p:nvPicPr>
          <p:cNvPr id="8" name="Imagen 7">
            <a:extLst>
              <a:ext uri="{FF2B5EF4-FFF2-40B4-BE49-F238E27FC236}">
                <a16:creationId xmlns:a16="http://schemas.microsoft.com/office/drawing/2014/main" id="{FE53D95B-2978-4012-B99F-5CD2EADB111B}"/>
              </a:ext>
            </a:extLst>
          </p:cNvPr>
          <p:cNvPicPr>
            <a:picLocks noChangeAspect="1"/>
          </p:cNvPicPr>
          <p:nvPr/>
        </p:nvPicPr>
        <p:blipFill>
          <a:blip r:embed="rId3"/>
          <a:stretch>
            <a:fillRect/>
          </a:stretch>
        </p:blipFill>
        <p:spPr>
          <a:xfrm>
            <a:off x="8105422" y="4670229"/>
            <a:ext cx="959556" cy="339611"/>
          </a:xfrm>
          <a:prstGeom prst="rect">
            <a:avLst/>
          </a:prstGeom>
        </p:spPr>
      </p:pic>
    </p:spTree>
    <p:extLst>
      <p:ext uri="{BB962C8B-B14F-4D97-AF65-F5344CB8AC3E}">
        <p14:creationId xmlns:p14="http://schemas.microsoft.com/office/powerpoint/2010/main" val="29329199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2"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right)">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EA2A492-50EE-4BA1-AF02-0C6C42E38AA0}"/>
              </a:ext>
            </a:extLst>
          </p:cNvPr>
          <p:cNvSpPr>
            <a:spLocks noGrp="1"/>
          </p:cNvSpPr>
          <p:nvPr>
            <p:ph type="title"/>
          </p:nvPr>
        </p:nvSpPr>
        <p:spPr/>
        <p:txBody>
          <a:bodyPr/>
          <a:lstStyle/>
          <a:p>
            <a:endParaRPr lang="es-CO"/>
          </a:p>
        </p:txBody>
      </p:sp>
      <p:sp>
        <p:nvSpPr>
          <p:cNvPr id="3" name="Marcador de contenido 2">
            <a:extLst>
              <a:ext uri="{FF2B5EF4-FFF2-40B4-BE49-F238E27FC236}">
                <a16:creationId xmlns:a16="http://schemas.microsoft.com/office/drawing/2014/main" id="{708E04C3-0D3D-421C-A43F-77A4273D92EA}"/>
              </a:ext>
            </a:extLst>
          </p:cNvPr>
          <p:cNvSpPr>
            <a:spLocks noGrp="1"/>
          </p:cNvSpPr>
          <p:nvPr>
            <p:ph idx="1"/>
          </p:nvPr>
        </p:nvSpPr>
        <p:spPr/>
        <p:txBody>
          <a:bodyPr/>
          <a:lstStyle/>
          <a:p>
            <a:endParaRPr lang="es-CO"/>
          </a:p>
        </p:txBody>
      </p:sp>
      <p:pic>
        <p:nvPicPr>
          <p:cNvPr id="4" name="Imagen 3">
            <a:extLst>
              <a:ext uri="{FF2B5EF4-FFF2-40B4-BE49-F238E27FC236}">
                <a16:creationId xmlns:a16="http://schemas.microsoft.com/office/drawing/2014/main" id="{23572ABC-60E3-454C-B3A5-BE81154FBE0D}"/>
              </a:ext>
            </a:extLst>
          </p:cNvPr>
          <p:cNvPicPr>
            <a:picLocks noChangeAspect="1"/>
          </p:cNvPicPr>
          <p:nvPr/>
        </p:nvPicPr>
        <p:blipFill>
          <a:blip r:embed="rId2"/>
          <a:stretch>
            <a:fillRect/>
          </a:stretch>
        </p:blipFill>
        <p:spPr>
          <a:xfrm>
            <a:off x="-12423" y="0"/>
            <a:ext cx="9168848" cy="5143500"/>
          </a:xfrm>
          <a:prstGeom prst="rect">
            <a:avLst/>
          </a:prstGeom>
        </p:spPr>
      </p:pic>
    </p:spTree>
    <p:extLst>
      <p:ext uri="{BB962C8B-B14F-4D97-AF65-F5344CB8AC3E}">
        <p14:creationId xmlns:p14="http://schemas.microsoft.com/office/powerpoint/2010/main" val="426273170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429062" y="509130"/>
            <a:ext cx="4616694" cy="461665"/>
          </a:xfrm>
          <a:prstGeom prst="rect">
            <a:avLst/>
          </a:prstGeom>
          <a:noFill/>
        </p:spPr>
        <p:txBody>
          <a:bodyPr wrap="square" rtlCol="0">
            <a:spAutoFit/>
          </a:bodyPr>
          <a:lstStyle/>
          <a:p>
            <a:r>
              <a:rPr lang="es-ES" sz="2400" b="1" dirty="0"/>
              <a:t>Apreciados docente y estudiantes</a:t>
            </a:r>
          </a:p>
        </p:txBody>
      </p:sp>
      <p:sp>
        <p:nvSpPr>
          <p:cNvPr id="3" name="CuadroTexto 2"/>
          <p:cNvSpPr txBox="1"/>
          <p:nvPr/>
        </p:nvSpPr>
        <p:spPr>
          <a:xfrm>
            <a:off x="429062" y="1054383"/>
            <a:ext cx="7495738" cy="3785652"/>
          </a:xfrm>
          <a:prstGeom prst="rect">
            <a:avLst/>
          </a:prstGeom>
          <a:noFill/>
        </p:spPr>
        <p:txBody>
          <a:bodyPr wrap="square" rtlCol="0">
            <a:spAutoFit/>
          </a:bodyPr>
          <a:lstStyle/>
          <a:p>
            <a:pPr algn="just"/>
            <a:r>
              <a:rPr lang="es-ES" sz="2000" dirty="0"/>
              <a:t>El siguiente entrenamiento está diseñado para que puedan familiarizarse con la estructura y funcionamiento de las pruebas objetivas. Con este documento ustedes tendrán la posibilidad de conocer en detalle los principales componentes de los ítems que conforman la prueba objetiva.</a:t>
            </a:r>
          </a:p>
          <a:p>
            <a:pPr algn="just"/>
            <a:endParaRPr lang="es-ES" sz="2000" dirty="0"/>
          </a:p>
          <a:p>
            <a:pPr algn="just"/>
            <a:r>
              <a:rPr lang="es-ES" sz="2000" dirty="0"/>
              <a:t>Este entrenamiento ha sido construido con información equivalente a la que se encuentra en las pruebas reales, por lo que se espera que los estudiantes obtengan herramientas esenciales para su apropiado desempeño en las pruebas.</a:t>
            </a:r>
          </a:p>
          <a:p>
            <a:pPr algn="just"/>
            <a:endParaRPr lang="es-ES" sz="2000" dirty="0"/>
          </a:p>
          <a:p>
            <a:pPr algn="just"/>
            <a:r>
              <a:rPr lang="es-ES" sz="2000" dirty="0"/>
              <a:t>¡Bienvenidos!</a:t>
            </a:r>
          </a:p>
        </p:txBody>
      </p:sp>
      <p:pic>
        <p:nvPicPr>
          <p:cNvPr id="5" name="Imagen 4">
            <a:extLst>
              <a:ext uri="{FF2B5EF4-FFF2-40B4-BE49-F238E27FC236}">
                <a16:creationId xmlns:a16="http://schemas.microsoft.com/office/drawing/2014/main" id="{D0B59FFB-1E6E-45D3-A40C-519DC696FDA3}"/>
              </a:ext>
            </a:extLst>
          </p:cNvPr>
          <p:cNvPicPr>
            <a:picLocks noChangeAspect="1"/>
          </p:cNvPicPr>
          <p:nvPr/>
        </p:nvPicPr>
        <p:blipFill>
          <a:blip r:embed="rId2"/>
          <a:stretch>
            <a:fillRect/>
          </a:stretch>
        </p:blipFill>
        <p:spPr>
          <a:xfrm>
            <a:off x="8105422" y="4670229"/>
            <a:ext cx="959556" cy="339611"/>
          </a:xfrm>
          <a:prstGeom prst="rect">
            <a:avLst/>
          </a:prstGeom>
        </p:spPr>
      </p:pic>
    </p:spTree>
    <p:extLst>
      <p:ext uri="{BB962C8B-B14F-4D97-AF65-F5344CB8AC3E}">
        <p14:creationId xmlns:p14="http://schemas.microsoft.com/office/powerpoint/2010/main" val="132960092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238561" y="1442580"/>
            <a:ext cx="5790763" cy="1107996"/>
          </a:xfrm>
          <a:prstGeom prst="rect">
            <a:avLst/>
          </a:prstGeom>
          <a:noFill/>
        </p:spPr>
        <p:txBody>
          <a:bodyPr wrap="square" rtlCol="0">
            <a:spAutoFit/>
          </a:bodyPr>
          <a:lstStyle/>
          <a:p>
            <a:r>
              <a:rPr lang="es-ES" sz="6600" b="1" dirty="0"/>
              <a:t>Comencemos…</a:t>
            </a:r>
          </a:p>
        </p:txBody>
      </p:sp>
      <p:pic>
        <p:nvPicPr>
          <p:cNvPr id="5" name="Imagen 4">
            <a:extLst>
              <a:ext uri="{FF2B5EF4-FFF2-40B4-BE49-F238E27FC236}">
                <a16:creationId xmlns:a16="http://schemas.microsoft.com/office/drawing/2014/main" id="{E345D34E-471A-4BFA-B528-74A9DE98F46A}"/>
              </a:ext>
            </a:extLst>
          </p:cNvPr>
          <p:cNvPicPr>
            <a:picLocks noChangeAspect="1"/>
          </p:cNvPicPr>
          <p:nvPr/>
        </p:nvPicPr>
        <p:blipFill>
          <a:blip r:embed="rId2"/>
          <a:stretch>
            <a:fillRect/>
          </a:stretch>
        </p:blipFill>
        <p:spPr>
          <a:xfrm>
            <a:off x="8105422" y="4670229"/>
            <a:ext cx="959556" cy="339611"/>
          </a:xfrm>
          <a:prstGeom prst="rect">
            <a:avLst/>
          </a:prstGeom>
        </p:spPr>
      </p:pic>
    </p:spTree>
    <p:extLst>
      <p:ext uri="{BB962C8B-B14F-4D97-AF65-F5344CB8AC3E}">
        <p14:creationId xmlns:p14="http://schemas.microsoft.com/office/powerpoint/2010/main" val="342004032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238562" y="166230"/>
            <a:ext cx="4616694" cy="461665"/>
          </a:xfrm>
          <a:prstGeom prst="rect">
            <a:avLst/>
          </a:prstGeom>
          <a:noFill/>
        </p:spPr>
        <p:txBody>
          <a:bodyPr wrap="square" rtlCol="0">
            <a:spAutoFit/>
          </a:bodyPr>
          <a:lstStyle/>
          <a:p>
            <a:r>
              <a:rPr lang="es-ES" sz="2400" b="1" dirty="0"/>
              <a:t>1. Caso o situación problémica</a:t>
            </a:r>
          </a:p>
        </p:txBody>
      </p:sp>
      <p:sp>
        <p:nvSpPr>
          <p:cNvPr id="3" name="CuadroTexto 2"/>
          <p:cNvSpPr txBox="1"/>
          <p:nvPr/>
        </p:nvSpPr>
        <p:spPr>
          <a:xfrm>
            <a:off x="238562" y="721008"/>
            <a:ext cx="7590988" cy="3416320"/>
          </a:xfrm>
          <a:prstGeom prst="rect">
            <a:avLst/>
          </a:prstGeom>
          <a:noFill/>
        </p:spPr>
        <p:txBody>
          <a:bodyPr wrap="square" rtlCol="0">
            <a:spAutoFit/>
          </a:bodyPr>
          <a:lstStyle/>
          <a:p>
            <a:r>
              <a:rPr lang="es-CO" dirty="0"/>
              <a:t>Se entiende como dumping la práctica desleal del comercio internacional que consiste en que un bien sea introducido en el mercado de otro país a un precio inferior a su valor en el país de origen. Con dichas consideraciones es importante referir los conceptos relevantes de dicha práctica: valor normal, comercio internacional y precio de exportación.  En la actualidad se aduce que algunos comerciantes chinos realizan dichas prácticas desleales de comercio por lo cual, además de incurrir en copias de productos diseñados en otros países podrían estar incurriendo en dumping al introducir sus mercancías a muy bajos costos con el fin de apoderarse del mercado y una vez quebrados los competidores ser los únicos oferentes. Las prácticas comerciales desleales son frecuentemente utilizadas en los negocios internacionales, de ahí la importancia de su manejo y control.</a:t>
            </a:r>
          </a:p>
        </p:txBody>
      </p:sp>
      <p:pic>
        <p:nvPicPr>
          <p:cNvPr id="5" name="Picture 89" descr="http://image.shutterstock.com/display_pic_with_logo/10690/10690,1144460368,34/stock-photo-yellow-diamond-no-dumping-traffic-sign-isolated-on-a-white-background-1180378.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489983" y="3772674"/>
            <a:ext cx="1313752" cy="13708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ángulo 5"/>
          <p:cNvSpPr/>
          <p:nvPr/>
        </p:nvSpPr>
        <p:spPr>
          <a:xfrm>
            <a:off x="5803735" y="4883977"/>
            <a:ext cx="1589731" cy="276999"/>
          </a:xfrm>
          <a:prstGeom prst="rect">
            <a:avLst/>
          </a:prstGeom>
        </p:spPr>
        <p:txBody>
          <a:bodyPr wrap="none">
            <a:spAutoFit/>
          </a:bodyPr>
          <a:lstStyle/>
          <a:p>
            <a:r>
              <a:rPr lang="es-CO" sz="1200" dirty="0"/>
              <a:t>http://goo.gl/mme9vY</a:t>
            </a:r>
          </a:p>
        </p:txBody>
      </p:sp>
      <p:pic>
        <p:nvPicPr>
          <p:cNvPr id="7" name="Imagen 6">
            <a:extLst>
              <a:ext uri="{FF2B5EF4-FFF2-40B4-BE49-F238E27FC236}">
                <a16:creationId xmlns:a16="http://schemas.microsoft.com/office/drawing/2014/main" id="{C31550C7-9DB9-4A4B-8D7C-C77869EE4157}"/>
              </a:ext>
            </a:extLst>
          </p:cNvPr>
          <p:cNvPicPr>
            <a:picLocks noChangeAspect="1"/>
          </p:cNvPicPr>
          <p:nvPr/>
        </p:nvPicPr>
        <p:blipFill>
          <a:blip r:embed="rId3"/>
          <a:stretch>
            <a:fillRect/>
          </a:stretch>
        </p:blipFill>
        <p:spPr>
          <a:xfrm>
            <a:off x="8105422" y="4670229"/>
            <a:ext cx="959556" cy="339611"/>
          </a:xfrm>
          <a:prstGeom prst="rect">
            <a:avLst/>
          </a:prstGeom>
        </p:spPr>
      </p:pic>
    </p:spTree>
    <p:extLst>
      <p:ext uri="{BB962C8B-B14F-4D97-AF65-F5344CB8AC3E}">
        <p14:creationId xmlns:p14="http://schemas.microsoft.com/office/powerpoint/2010/main" val="400892557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238562" y="166230"/>
            <a:ext cx="4616694" cy="461665"/>
          </a:xfrm>
          <a:prstGeom prst="rect">
            <a:avLst/>
          </a:prstGeom>
          <a:noFill/>
        </p:spPr>
        <p:txBody>
          <a:bodyPr wrap="square" rtlCol="0">
            <a:spAutoFit/>
          </a:bodyPr>
          <a:lstStyle/>
          <a:p>
            <a:r>
              <a:rPr lang="es-ES" sz="2400" b="1" dirty="0"/>
              <a:t>Enunciado</a:t>
            </a:r>
          </a:p>
        </p:txBody>
      </p:sp>
      <p:sp>
        <p:nvSpPr>
          <p:cNvPr id="3" name="CuadroTexto 2"/>
          <p:cNvSpPr txBox="1"/>
          <p:nvPr/>
        </p:nvSpPr>
        <p:spPr>
          <a:xfrm>
            <a:off x="238562" y="721008"/>
            <a:ext cx="7590988" cy="1323439"/>
          </a:xfrm>
          <a:prstGeom prst="rect">
            <a:avLst/>
          </a:prstGeom>
          <a:noFill/>
        </p:spPr>
        <p:txBody>
          <a:bodyPr wrap="square" rtlCol="0">
            <a:spAutoFit/>
          </a:bodyPr>
          <a:lstStyle/>
          <a:p>
            <a:pPr algn="just"/>
            <a:r>
              <a:rPr lang="es-CO" sz="2000" dirty="0"/>
              <a:t>En caso  de demostrar ser cierto lo anteriormente enunciado el Estado Colombiano, cuenta con unas medidas proteccionistas para evitar los perjuicios del comercio desleal, no para proteger la producción doméstica, de las cuales contempla:</a:t>
            </a:r>
          </a:p>
        </p:txBody>
      </p:sp>
      <p:sp>
        <p:nvSpPr>
          <p:cNvPr id="4" name="CuadroTexto 3"/>
          <p:cNvSpPr txBox="1"/>
          <p:nvPr/>
        </p:nvSpPr>
        <p:spPr>
          <a:xfrm>
            <a:off x="238562" y="2190049"/>
            <a:ext cx="4616694" cy="461665"/>
          </a:xfrm>
          <a:prstGeom prst="rect">
            <a:avLst/>
          </a:prstGeom>
          <a:noFill/>
        </p:spPr>
        <p:txBody>
          <a:bodyPr wrap="square" rtlCol="0">
            <a:spAutoFit/>
          </a:bodyPr>
          <a:lstStyle/>
          <a:p>
            <a:r>
              <a:rPr lang="es-ES" sz="2400" b="1" dirty="0"/>
              <a:t>Opciones de respuesta</a:t>
            </a:r>
          </a:p>
        </p:txBody>
      </p:sp>
      <p:sp>
        <p:nvSpPr>
          <p:cNvPr id="5" name="CuadroTexto 4"/>
          <p:cNvSpPr txBox="1"/>
          <p:nvPr/>
        </p:nvSpPr>
        <p:spPr>
          <a:xfrm>
            <a:off x="238562" y="2825687"/>
            <a:ext cx="7590988" cy="1477328"/>
          </a:xfrm>
          <a:prstGeom prst="rect">
            <a:avLst/>
          </a:prstGeom>
          <a:noFill/>
        </p:spPr>
        <p:txBody>
          <a:bodyPr wrap="square" rtlCol="0">
            <a:spAutoFit/>
          </a:bodyPr>
          <a:lstStyle/>
          <a:p>
            <a:pPr algn="just"/>
            <a:r>
              <a:rPr lang="es-CO" dirty="0"/>
              <a:t>a. Expropiar del mercado la empresa que realiza la práctica desleal </a:t>
            </a:r>
          </a:p>
          <a:p>
            <a:pPr algn="just"/>
            <a:r>
              <a:rPr lang="es-CO" dirty="0"/>
              <a:t>b. Imposición de cuotas de importación y/o definición de aranceles superiores consolidados</a:t>
            </a:r>
          </a:p>
          <a:p>
            <a:pPr algn="just"/>
            <a:r>
              <a:rPr lang="es-CO" dirty="0"/>
              <a:t>c. Aplicar medidas para arancelarias y barreras no arancelarias</a:t>
            </a:r>
          </a:p>
          <a:p>
            <a:pPr algn="just"/>
            <a:r>
              <a:rPr lang="es-CO" dirty="0"/>
              <a:t>d. Declarar la empresa en ley 550.</a:t>
            </a:r>
          </a:p>
        </p:txBody>
      </p:sp>
      <p:sp>
        <p:nvSpPr>
          <p:cNvPr id="6" name="Rectángulo 5"/>
          <p:cNvSpPr/>
          <p:nvPr/>
        </p:nvSpPr>
        <p:spPr>
          <a:xfrm>
            <a:off x="7562688" y="4611170"/>
            <a:ext cx="532330" cy="532330"/>
          </a:xfrm>
          <a:prstGeom prst="rect">
            <a:avLst/>
          </a:prstGeom>
          <a:solidFill>
            <a:srgbClr val="24231F"/>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2800" b="1" dirty="0"/>
              <a:t>b</a:t>
            </a:r>
            <a:endParaRPr lang="es-CO" b="1" dirty="0"/>
          </a:p>
        </p:txBody>
      </p:sp>
    </p:spTree>
    <p:extLst>
      <p:ext uri="{BB962C8B-B14F-4D97-AF65-F5344CB8AC3E}">
        <p14:creationId xmlns:p14="http://schemas.microsoft.com/office/powerpoint/2010/main" val="22368040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2"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right)">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238562" y="166230"/>
            <a:ext cx="4616694" cy="461665"/>
          </a:xfrm>
          <a:prstGeom prst="rect">
            <a:avLst/>
          </a:prstGeom>
          <a:noFill/>
        </p:spPr>
        <p:txBody>
          <a:bodyPr wrap="square" rtlCol="0">
            <a:spAutoFit/>
          </a:bodyPr>
          <a:lstStyle/>
          <a:p>
            <a:r>
              <a:rPr lang="es-ES" sz="2400" b="1" dirty="0"/>
              <a:t>2. Caso o situación problémica</a:t>
            </a:r>
          </a:p>
        </p:txBody>
      </p:sp>
      <p:sp>
        <p:nvSpPr>
          <p:cNvPr id="3" name="CuadroTexto 2"/>
          <p:cNvSpPr txBox="1"/>
          <p:nvPr/>
        </p:nvSpPr>
        <p:spPr>
          <a:xfrm>
            <a:off x="238562" y="1012999"/>
            <a:ext cx="7590988" cy="3447098"/>
          </a:xfrm>
          <a:prstGeom prst="rect">
            <a:avLst/>
          </a:prstGeom>
          <a:noFill/>
        </p:spPr>
        <p:txBody>
          <a:bodyPr wrap="square" rtlCol="0">
            <a:spAutoFit/>
          </a:bodyPr>
          <a:lstStyle/>
          <a:p>
            <a:pPr algn="just"/>
            <a:r>
              <a:rPr lang="es-CO" sz="2000" dirty="0"/>
              <a:t> "La Conferencia de Bretton Woods del año 1944 (llamada también Acuerdos de Bretton Woods) reunió a cuarenta y cuatro naciones en el hotel Bretton Woods, en el estado de New Hampshire - EE.UU. El principal objetivo era reestablecer un orden monetario internacional, de acuerdo con la nueva realidad en las relaciones de poder después de la Segunda Guerra Mundial. Había la necesidad de definir las nuevas reglas en las relaciones económicas y comerciales entre los países. La Conferencia de Bretton Woods daría como resultado la implementación de cuatro puntos:</a:t>
            </a:r>
          </a:p>
          <a:p>
            <a:pPr algn="just"/>
            <a:endParaRPr lang="es-CO" sz="2000" dirty="0"/>
          </a:p>
          <a:p>
            <a:r>
              <a:rPr lang="es-CO" dirty="0"/>
              <a:t>Principales medidas de la Conferencia de Bretton Woods:</a:t>
            </a:r>
          </a:p>
        </p:txBody>
      </p:sp>
      <p:pic>
        <p:nvPicPr>
          <p:cNvPr id="5" name="Imagen 4">
            <a:extLst>
              <a:ext uri="{FF2B5EF4-FFF2-40B4-BE49-F238E27FC236}">
                <a16:creationId xmlns:a16="http://schemas.microsoft.com/office/drawing/2014/main" id="{E76EB4E3-EC4B-4436-B9E5-47EA20F5030C}"/>
              </a:ext>
            </a:extLst>
          </p:cNvPr>
          <p:cNvPicPr>
            <a:picLocks noChangeAspect="1"/>
          </p:cNvPicPr>
          <p:nvPr/>
        </p:nvPicPr>
        <p:blipFill>
          <a:blip r:embed="rId2"/>
          <a:stretch>
            <a:fillRect/>
          </a:stretch>
        </p:blipFill>
        <p:spPr>
          <a:xfrm>
            <a:off x="8105422" y="4670229"/>
            <a:ext cx="959556" cy="339611"/>
          </a:xfrm>
          <a:prstGeom prst="rect">
            <a:avLst/>
          </a:prstGeom>
        </p:spPr>
      </p:pic>
    </p:spTree>
    <p:extLst>
      <p:ext uri="{BB962C8B-B14F-4D97-AF65-F5344CB8AC3E}">
        <p14:creationId xmlns:p14="http://schemas.microsoft.com/office/powerpoint/2010/main" val="77346145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238562" y="166230"/>
            <a:ext cx="4616694" cy="461665"/>
          </a:xfrm>
          <a:prstGeom prst="rect">
            <a:avLst/>
          </a:prstGeom>
          <a:noFill/>
        </p:spPr>
        <p:txBody>
          <a:bodyPr wrap="square" rtlCol="0">
            <a:spAutoFit/>
          </a:bodyPr>
          <a:lstStyle/>
          <a:p>
            <a:r>
              <a:rPr lang="es-ES" sz="2400" b="1" dirty="0"/>
              <a:t>2. Caso o situación problémica</a:t>
            </a:r>
          </a:p>
        </p:txBody>
      </p:sp>
      <p:sp>
        <p:nvSpPr>
          <p:cNvPr id="3" name="CuadroTexto 2"/>
          <p:cNvSpPr txBox="1"/>
          <p:nvPr/>
        </p:nvSpPr>
        <p:spPr>
          <a:xfrm>
            <a:off x="238562" y="842928"/>
            <a:ext cx="7590988" cy="3539430"/>
          </a:xfrm>
          <a:prstGeom prst="rect">
            <a:avLst/>
          </a:prstGeom>
          <a:noFill/>
        </p:spPr>
        <p:txBody>
          <a:bodyPr wrap="square" rtlCol="0">
            <a:spAutoFit/>
          </a:bodyPr>
          <a:lstStyle/>
          <a:p>
            <a:pPr algn="just"/>
            <a:r>
              <a:rPr lang="es-CO" sz="1600" dirty="0"/>
              <a:t>1. La creación del Banco Mundial (BM) y del Fondo Monetario Internacional (FMI)</a:t>
            </a:r>
          </a:p>
          <a:p>
            <a:pPr algn="just"/>
            <a:r>
              <a:rPr lang="es-CO" sz="1600" dirty="0"/>
              <a:t>2. La creación de tipos de cambio fijos, mas ajustables en relación a la nueva moneda mundial, oscilando en una banda cambiaria (2,5%) de como máximo 1,25% y no menos de 1,25% en relación al dólar norte-americano.</a:t>
            </a:r>
          </a:p>
          <a:p>
            <a:pPr algn="just"/>
            <a:r>
              <a:rPr lang="es-CO" sz="1600" dirty="0"/>
              <a:t>3. El FMI funcionaria como una póliza de seguro, auxiliando la capacidad de liquidez de los países miembros, esto mantendría fijo el tipo de cambio de las divisas.</a:t>
            </a:r>
          </a:p>
          <a:p>
            <a:pPr algn="just"/>
            <a:r>
              <a:rPr lang="es-CO" sz="1600" dirty="0"/>
              <a:t>4. La creación de una código de acción, donde todos los países miembros, superarían la crisis cambiaria resultante del periodo turbulento de las primeras décadas del siglo XX, retornando para un sistema de pago multilateral basado en la conversión de divisas."  </a:t>
            </a:r>
          </a:p>
          <a:p>
            <a:pPr algn="just"/>
            <a:endParaRPr lang="es-CO" sz="1600" dirty="0"/>
          </a:p>
          <a:p>
            <a:pPr algn="just"/>
            <a:r>
              <a:rPr lang="es-CO" sz="1600" dirty="0">
                <a:hlinkClick r:id="rId2"/>
              </a:rPr>
              <a:t>http://www.historiacultural.com/2010/09/conferencia-de-bretton-woods.html</a:t>
            </a:r>
            <a:endParaRPr lang="es-CO" sz="1600" dirty="0"/>
          </a:p>
          <a:p>
            <a:pPr algn="just"/>
            <a:endParaRPr lang="es-CO" sz="1600" dirty="0"/>
          </a:p>
          <a:p>
            <a:pPr algn="just"/>
            <a:r>
              <a:rPr lang="es-CO" sz="1600" dirty="0"/>
              <a:t>La reunión de </a:t>
            </a:r>
            <a:r>
              <a:rPr lang="es-CO" sz="1600" dirty="0" err="1"/>
              <a:t>Bretton</a:t>
            </a:r>
            <a:r>
              <a:rPr lang="es-CO" sz="1600" dirty="0"/>
              <a:t> Woods plantea en si un nuevo orden mundial en cuanto al comercio, las finanzas, el bienestar y el desarrollo mundial. </a:t>
            </a:r>
          </a:p>
        </p:txBody>
      </p:sp>
      <p:pic>
        <p:nvPicPr>
          <p:cNvPr id="5" name="Imagen 4">
            <a:extLst>
              <a:ext uri="{FF2B5EF4-FFF2-40B4-BE49-F238E27FC236}">
                <a16:creationId xmlns:a16="http://schemas.microsoft.com/office/drawing/2014/main" id="{6E4B36AD-F253-429B-9BC2-7A27A3710403}"/>
              </a:ext>
            </a:extLst>
          </p:cNvPr>
          <p:cNvPicPr>
            <a:picLocks noChangeAspect="1"/>
          </p:cNvPicPr>
          <p:nvPr/>
        </p:nvPicPr>
        <p:blipFill>
          <a:blip r:embed="rId3"/>
          <a:stretch>
            <a:fillRect/>
          </a:stretch>
        </p:blipFill>
        <p:spPr>
          <a:xfrm>
            <a:off x="8105422" y="4670229"/>
            <a:ext cx="959556" cy="339611"/>
          </a:xfrm>
          <a:prstGeom prst="rect">
            <a:avLst/>
          </a:prstGeom>
        </p:spPr>
      </p:pic>
    </p:spTree>
    <p:extLst>
      <p:ext uri="{BB962C8B-B14F-4D97-AF65-F5344CB8AC3E}">
        <p14:creationId xmlns:p14="http://schemas.microsoft.com/office/powerpoint/2010/main" val="298633951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238562" y="166230"/>
            <a:ext cx="4616694" cy="461665"/>
          </a:xfrm>
          <a:prstGeom prst="rect">
            <a:avLst/>
          </a:prstGeom>
          <a:noFill/>
        </p:spPr>
        <p:txBody>
          <a:bodyPr wrap="square" rtlCol="0">
            <a:spAutoFit/>
          </a:bodyPr>
          <a:lstStyle/>
          <a:p>
            <a:r>
              <a:rPr lang="es-ES" sz="2400" b="1" dirty="0"/>
              <a:t>Enunciado</a:t>
            </a:r>
          </a:p>
        </p:txBody>
      </p:sp>
      <p:sp>
        <p:nvSpPr>
          <p:cNvPr id="3" name="CuadroTexto 2"/>
          <p:cNvSpPr txBox="1"/>
          <p:nvPr/>
        </p:nvSpPr>
        <p:spPr>
          <a:xfrm>
            <a:off x="238562" y="721008"/>
            <a:ext cx="7590988" cy="400110"/>
          </a:xfrm>
          <a:prstGeom prst="rect">
            <a:avLst/>
          </a:prstGeom>
          <a:noFill/>
        </p:spPr>
        <p:txBody>
          <a:bodyPr wrap="square" rtlCol="0">
            <a:spAutoFit/>
          </a:bodyPr>
          <a:lstStyle/>
          <a:p>
            <a:pPr algn="just"/>
            <a:r>
              <a:rPr lang="es-CO" sz="2000" dirty="0"/>
              <a:t>El Fondo Monetario Internacional (FMI) es un: </a:t>
            </a:r>
          </a:p>
        </p:txBody>
      </p:sp>
      <p:sp>
        <p:nvSpPr>
          <p:cNvPr id="4" name="CuadroTexto 3"/>
          <p:cNvSpPr txBox="1"/>
          <p:nvPr/>
        </p:nvSpPr>
        <p:spPr>
          <a:xfrm>
            <a:off x="238562" y="1214231"/>
            <a:ext cx="4616694" cy="461665"/>
          </a:xfrm>
          <a:prstGeom prst="rect">
            <a:avLst/>
          </a:prstGeom>
          <a:noFill/>
        </p:spPr>
        <p:txBody>
          <a:bodyPr wrap="square" rtlCol="0">
            <a:spAutoFit/>
          </a:bodyPr>
          <a:lstStyle/>
          <a:p>
            <a:r>
              <a:rPr lang="es-ES" sz="2400" b="1" dirty="0"/>
              <a:t>Opciones de respuesta</a:t>
            </a:r>
          </a:p>
        </p:txBody>
      </p:sp>
      <p:sp>
        <p:nvSpPr>
          <p:cNvPr id="5" name="CuadroTexto 4"/>
          <p:cNvSpPr txBox="1"/>
          <p:nvPr/>
        </p:nvSpPr>
        <p:spPr>
          <a:xfrm>
            <a:off x="238562" y="1769009"/>
            <a:ext cx="7590988" cy="2031325"/>
          </a:xfrm>
          <a:prstGeom prst="rect">
            <a:avLst/>
          </a:prstGeom>
          <a:noFill/>
        </p:spPr>
        <p:txBody>
          <a:bodyPr wrap="square" rtlCol="0">
            <a:spAutoFit/>
          </a:bodyPr>
          <a:lstStyle/>
          <a:p>
            <a:r>
              <a:rPr lang="es-CO" dirty="0"/>
              <a:t>a. Banco de desarrollo  y de cooperación técnica en proyectos económicos y sociales</a:t>
            </a:r>
          </a:p>
          <a:p>
            <a:r>
              <a:rPr lang="es-CO" dirty="0"/>
              <a:t>b. Organismo multilateral que fomenta el crecimiento del comercio a nivel mundial.</a:t>
            </a:r>
          </a:p>
          <a:p>
            <a:r>
              <a:rPr lang="es-CO" dirty="0"/>
              <a:t>c. Organismo que fomenta la cooperación monetaria internacional y facilita el comercio internacional</a:t>
            </a:r>
          </a:p>
          <a:p>
            <a:r>
              <a:rPr lang="es-CO" dirty="0"/>
              <a:t>d. Banco mundial fuente de asistencia financiera y técnica </a:t>
            </a:r>
          </a:p>
        </p:txBody>
      </p:sp>
      <p:sp>
        <p:nvSpPr>
          <p:cNvPr id="6" name="Rectángulo 5"/>
          <p:cNvSpPr/>
          <p:nvPr/>
        </p:nvSpPr>
        <p:spPr>
          <a:xfrm>
            <a:off x="7563385" y="4611170"/>
            <a:ext cx="532330" cy="532330"/>
          </a:xfrm>
          <a:prstGeom prst="rect">
            <a:avLst/>
          </a:prstGeom>
          <a:solidFill>
            <a:srgbClr val="24231F"/>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2800" b="1" dirty="0"/>
              <a:t>c</a:t>
            </a:r>
            <a:endParaRPr lang="es-CO" b="1" dirty="0"/>
          </a:p>
        </p:txBody>
      </p:sp>
      <p:pic>
        <p:nvPicPr>
          <p:cNvPr id="8" name="Imagen 7">
            <a:extLst>
              <a:ext uri="{FF2B5EF4-FFF2-40B4-BE49-F238E27FC236}">
                <a16:creationId xmlns:a16="http://schemas.microsoft.com/office/drawing/2014/main" id="{B2CEA8CB-45B0-48B2-8681-05EED42079A1}"/>
              </a:ext>
            </a:extLst>
          </p:cNvPr>
          <p:cNvPicPr>
            <a:picLocks noChangeAspect="1"/>
          </p:cNvPicPr>
          <p:nvPr/>
        </p:nvPicPr>
        <p:blipFill>
          <a:blip r:embed="rId2"/>
          <a:stretch>
            <a:fillRect/>
          </a:stretch>
        </p:blipFill>
        <p:spPr>
          <a:xfrm>
            <a:off x="8105422" y="4670229"/>
            <a:ext cx="959556" cy="339611"/>
          </a:xfrm>
          <a:prstGeom prst="rect">
            <a:avLst/>
          </a:prstGeom>
        </p:spPr>
      </p:pic>
    </p:spTree>
    <p:extLst>
      <p:ext uri="{BB962C8B-B14F-4D97-AF65-F5344CB8AC3E}">
        <p14:creationId xmlns:p14="http://schemas.microsoft.com/office/powerpoint/2010/main" val="12959873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2"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right)">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238562" y="166230"/>
            <a:ext cx="4616694" cy="400110"/>
          </a:xfrm>
          <a:prstGeom prst="rect">
            <a:avLst/>
          </a:prstGeom>
          <a:noFill/>
        </p:spPr>
        <p:txBody>
          <a:bodyPr wrap="square" rtlCol="0">
            <a:spAutoFit/>
          </a:bodyPr>
          <a:lstStyle/>
          <a:p>
            <a:r>
              <a:rPr lang="es-ES" sz="2000" b="1" dirty="0"/>
              <a:t>3. Caso o situación problémica</a:t>
            </a:r>
          </a:p>
        </p:txBody>
      </p:sp>
      <p:sp>
        <p:nvSpPr>
          <p:cNvPr id="3" name="CuadroTexto 2"/>
          <p:cNvSpPr txBox="1"/>
          <p:nvPr/>
        </p:nvSpPr>
        <p:spPr>
          <a:xfrm>
            <a:off x="238562" y="566340"/>
            <a:ext cx="7590988" cy="3539430"/>
          </a:xfrm>
          <a:prstGeom prst="rect">
            <a:avLst/>
          </a:prstGeom>
          <a:noFill/>
        </p:spPr>
        <p:txBody>
          <a:bodyPr wrap="square" rtlCol="0">
            <a:spAutoFit/>
          </a:bodyPr>
          <a:lstStyle/>
          <a:p>
            <a:pPr algn="just"/>
            <a:r>
              <a:rPr lang="es-CO" sz="1400" dirty="0"/>
              <a:t>La inversión extranjera directa (IED) en el país continúa batiendo récord mes a mes. Las cifras de la balanza cambiaria revelada el viernes por el Banco de la República -que son provisionales- indican que pasó de 4.595 millones de dólares entre enero y abril del 2011 a 5.870 millones de dólares en igual periodo de 2012.  Aunque estas cifras de IED deben confirmarse en la balanza de pagos, entre los factores que siguen impulsándolas están la recuperación del grado de inversión por parte de las calificadoras de riesgo, la mejoría de la seguridad interna y los incentivos fiscales a las zonas francas y hoteles.  A nivel general, el crecimiento de la IED se debe al buen momento de la demanda interna y el aumento sostenido de la economía en los últimos años. Inclusive se menciona ya que este año la IED anual en Colombia podría posiblemente superar a la de Chile, que es el tercer destino en Latinoamérica después de Brasil y México. </a:t>
            </a:r>
          </a:p>
          <a:p>
            <a:pPr algn="just"/>
            <a:r>
              <a:rPr lang="es-CO" sz="1400" dirty="0"/>
              <a:t>El arranque de año fue muy bueno para la inversión extranjera, pues a principios de año hubo mucha incertidumbre a causa de la crisis en Europa. Extraído de:</a:t>
            </a:r>
          </a:p>
          <a:p>
            <a:pPr algn="just"/>
            <a:endParaRPr lang="es-CO" sz="1400" dirty="0"/>
          </a:p>
          <a:p>
            <a:pPr algn="just"/>
            <a:r>
              <a:rPr lang="es-CO" sz="1400" dirty="0">
                <a:hlinkClick r:id="rId2"/>
              </a:rPr>
              <a:t>http://www.portafolio.co/economia/sigue-auge-inversion-extranjera-colombias</a:t>
            </a:r>
            <a:r>
              <a:rPr lang="es-CO" sz="1400" dirty="0"/>
              <a:t> El caso anteriormente descrito refiere a cifras de inversión foránea, lo cual corresponde a casos de Inversión Extranjera Directa.</a:t>
            </a:r>
          </a:p>
        </p:txBody>
      </p:sp>
      <p:pic>
        <p:nvPicPr>
          <p:cNvPr id="5" name="Picture 60" descr="http://1.bp.blogspot.com/_vo3tCFg9vgg/SCXKBz-CjhI/AAAAAAAAD-Q/6t-EboCtBkE/s400/es-pag-10-crudo-alza-390-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46909" y="3971758"/>
            <a:ext cx="1671988" cy="1178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ángulo 5"/>
          <p:cNvSpPr/>
          <p:nvPr/>
        </p:nvSpPr>
        <p:spPr>
          <a:xfrm>
            <a:off x="4321131" y="4781238"/>
            <a:ext cx="2161554" cy="369332"/>
          </a:xfrm>
          <a:prstGeom prst="rect">
            <a:avLst/>
          </a:prstGeom>
        </p:spPr>
        <p:txBody>
          <a:bodyPr wrap="none">
            <a:spAutoFit/>
          </a:bodyPr>
          <a:lstStyle/>
          <a:p>
            <a:r>
              <a:rPr lang="es-CO" dirty="0"/>
              <a:t>http://goo.gl/g4uaT4</a:t>
            </a:r>
          </a:p>
        </p:txBody>
      </p:sp>
      <p:pic>
        <p:nvPicPr>
          <p:cNvPr id="7" name="Imagen 6">
            <a:extLst>
              <a:ext uri="{FF2B5EF4-FFF2-40B4-BE49-F238E27FC236}">
                <a16:creationId xmlns:a16="http://schemas.microsoft.com/office/drawing/2014/main" id="{5016CA28-C75F-491B-A2B2-856389F06034}"/>
              </a:ext>
            </a:extLst>
          </p:cNvPr>
          <p:cNvPicPr>
            <a:picLocks noChangeAspect="1"/>
          </p:cNvPicPr>
          <p:nvPr/>
        </p:nvPicPr>
        <p:blipFill>
          <a:blip r:embed="rId4"/>
          <a:stretch>
            <a:fillRect/>
          </a:stretch>
        </p:blipFill>
        <p:spPr>
          <a:xfrm>
            <a:off x="8105422" y="4670229"/>
            <a:ext cx="959556" cy="339611"/>
          </a:xfrm>
          <a:prstGeom prst="rect">
            <a:avLst/>
          </a:prstGeom>
        </p:spPr>
      </p:pic>
    </p:spTree>
    <p:extLst>
      <p:ext uri="{BB962C8B-B14F-4D97-AF65-F5344CB8AC3E}">
        <p14:creationId xmlns:p14="http://schemas.microsoft.com/office/powerpoint/2010/main" val="4279945917"/>
      </p:ext>
    </p:extLst>
  </p:cSld>
  <p:clrMapOvr>
    <a:masterClrMapping/>
  </p:clrMapOvr>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207</TotalTime>
  <Words>1524</Words>
  <Application>Microsoft Office PowerPoint</Application>
  <PresentationFormat>Presentación en pantalla (16:9)</PresentationFormat>
  <Paragraphs>82</Paragraphs>
  <Slides>15</Slides>
  <Notes>2</Notes>
  <HiddenSlides>0</HiddenSlides>
  <MMClips>0</MMClips>
  <ScaleCrop>false</ScaleCrop>
  <HeadingPairs>
    <vt:vector size="6" baseType="variant">
      <vt:variant>
        <vt:lpstr>Fuentes usadas</vt:lpstr>
      </vt:variant>
      <vt:variant>
        <vt:i4>2</vt:i4>
      </vt:variant>
      <vt:variant>
        <vt:lpstr>Tema</vt:lpstr>
      </vt:variant>
      <vt:variant>
        <vt:i4>1</vt:i4>
      </vt:variant>
      <vt:variant>
        <vt:lpstr>Títulos de diapositiva</vt:lpstr>
      </vt:variant>
      <vt:variant>
        <vt:i4>15</vt:i4>
      </vt:variant>
    </vt:vector>
  </HeadingPairs>
  <TitlesOfParts>
    <vt:vector size="18" baseType="lpstr">
      <vt:lpstr>Arial</vt:lpstr>
      <vt:lpstr>Calibri</vt:lpstr>
      <vt:lpstr>Tema de Office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UNIVERSIDAD EAN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UNIVERSIDAD EAN</dc:creator>
  <cp:lastModifiedBy>STEPHANY  PINZON HERNANDEZ</cp:lastModifiedBy>
  <cp:revision>27</cp:revision>
  <dcterms:created xsi:type="dcterms:W3CDTF">2018-10-16T22:27:03Z</dcterms:created>
  <dcterms:modified xsi:type="dcterms:W3CDTF">2022-01-11T21:00:45Z</dcterms:modified>
</cp:coreProperties>
</file>