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88"/>
  </p:notesMasterIdLst>
  <p:handoutMasterIdLst>
    <p:handoutMasterId r:id="rId89"/>
  </p:handoutMasterIdLst>
  <p:sldIdLst>
    <p:sldId id="256" r:id="rId2"/>
    <p:sldId id="712" r:id="rId3"/>
    <p:sldId id="264" r:id="rId4"/>
    <p:sldId id="713" r:id="rId5"/>
    <p:sldId id="667" r:id="rId6"/>
    <p:sldId id="492" r:id="rId7"/>
    <p:sldId id="634" r:id="rId8"/>
    <p:sldId id="635" r:id="rId9"/>
    <p:sldId id="692" r:id="rId10"/>
    <p:sldId id="638" r:id="rId11"/>
    <p:sldId id="502" r:id="rId12"/>
    <p:sldId id="639" r:id="rId13"/>
    <p:sldId id="640" r:id="rId14"/>
    <p:sldId id="689" r:id="rId15"/>
    <p:sldId id="687" r:id="rId16"/>
    <p:sldId id="686" r:id="rId17"/>
    <p:sldId id="711" r:id="rId18"/>
    <p:sldId id="691" r:id="rId19"/>
    <p:sldId id="688" r:id="rId20"/>
    <p:sldId id="647" r:id="rId21"/>
    <p:sldId id="668" r:id="rId22"/>
    <p:sldId id="690" r:id="rId23"/>
    <p:sldId id="370" r:id="rId24"/>
    <p:sldId id="536" r:id="rId25"/>
    <p:sldId id="669" r:id="rId26"/>
    <p:sldId id="371" r:id="rId27"/>
    <p:sldId id="538" r:id="rId28"/>
    <p:sldId id="670" r:id="rId29"/>
    <p:sldId id="372" r:id="rId30"/>
    <p:sldId id="540" r:id="rId31"/>
    <p:sldId id="671" r:id="rId32"/>
    <p:sldId id="373" r:id="rId33"/>
    <p:sldId id="542" r:id="rId34"/>
    <p:sldId id="672" r:id="rId35"/>
    <p:sldId id="374" r:id="rId36"/>
    <p:sldId id="544" r:id="rId37"/>
    <p:sldId id="673" r:id="rId38"/>
    <p:sldId id="304" r:id="rId39"/>
    <p:sldId id="305" r:id="rId40"/>
    <p:sldId id="306" r:id="rId41"/>
    <p:sldId id="650" r:id="rId42"/>
    <p:sldId id="645" r:id="rId43"/>
    <p:sldId id="737" r:id="rId44"/>
    <p:sldId id="646" r:id="rId45"/>
    <p:sldId id="648" r:id="rId46"/>
    <p:sldId id="651" r:id="rId47"/>
    <p:sldId id="739" r:id="rId48"/>
    <p:sldId id="740" r:id="rId49"/>
    <p:sldId id="741" r:id="rId50"/>
    <p:sldId id="742" r:id="rId51"/>
    <p:sldId id="743" r:id="rId52"/>
    <p:sldId id="652" r:id="rId53"/>
    <p:sldId id="738" r:id="rId54"/>
    <p:sldId id="654" r:id="rId55"/>
    <p:sldId id="655" r:id="rId56"/>
    <p:sldId id="656" r:id="rId57"/>
    <p:sldId id="547" r:id="rId58"/>
    <p:sldId id="705" r:id="rId59"/>
    <p:sldId id="706" r:id="rId60"/>
    <p:sldId id="707" r:id="rId61"/>
    <p:sldId id="708" r:id="rId62"/>
    <p:sldId id="709" r:id="rId63"/>
    <p:sldId id="710" r:id="rId64"/>
    <p:sldId id="564" r:id="rId65"/>
    <p:sldId id="715" r:id="rId66"/>
    <p:sldId id="699" r:id="rId67"/>
    <p:sldId id="696" r:id="rId68"/>
    <p:sldId id="716" r:id="rId69"/>
    <p:sldId id="698" r:id="rId70"/>
    <p:sldId id="717" r:id="rId71"/>
    <p:sldId id="718" r:id="rId72"/>
    <p:sldId id="700" r:id="rId73"/>
    <p:sldId id="701" r:id="rId74"/>
    <p:sldId id="702" r:id="rId75"/>
    <p:sldId id="269" r:id="rId76"/>
    <p:sldId id="719" r:id="rId77"/>
    <p:sldId id="720" r:id="rId78"/>
    <p:sldId id="721" r:id="rId79"/>
    <p:sldId id="730" r:id="rId80"/>
    <p:sldId id="723" r:id="rId81"/>
    <p:sldId id="727" r:id="rId82"/>
    <p:sldId id="724" r:id="rId83"/>
    <p:sldId id="726" r:id="rId84"/>
    <p:sldId id="728" r:id="rId85"/>
    <p:sldId id="731" r:id="rId86"/>
    <p:sldId id="369" r:id="rId8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4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ilvana godoy mateus" initials="sgm [2]" lastIdx="1" clrIdx="7">
    <p:extLst/>
  </p:cmAuthor>
  <p:cmAuthor id="1" name="Silvana Godoy Mateus" initials="SGM" lastIdx="10" clrIdx="1"/>
  <p:cmAuthor id="8" name="silvana godoy mateus" initials="sgm [3]" lastIdx="1" clrIdx="8">
    <p:extLst/>
  </p:cmAuthor>
  <p:cmAuthor id="2" name="Sergio Andres Arango" initials="SAA" lastIdx="4" clrIdx="2">
    <p:extLst/>
  </p:cmAuthor>
  <p:cmAuthor id="9" name="silvana godoy mateus" initials="sgm [4]" lastIdx="1" clrIdx="9">
    <p:extLst/>
  </p:cmAuthor>
  <p:cmAuthor id="3" name="Sergio Arango" initials="SA" lastIdx="3" clrIdx="3">
    <p:extLst/>
  </p:cmAuthor>
  <p:cmAuthor id="4" name="Luis Dussan" initials="LD" lastIdx="24" clrIdx="4">
    <p:extLst/>
  </p:cmAuthor>
  <p:cmAuthor id="5" name="LIMAGALA" initials="L" lastIdx="1" clrIdx="5">
    <p:extLst/>
  </p:cmAuthor>
  <p:cmAuthor id="6" name="silvana godoy mateus" initials="sgm" lastIdx="1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2358"/>
    <a:srgbClr val="8A2657"/>
    <a:srgbClr val="C5136B"/>
    <a:srgbClr val="DB0080"/>
    <a:srgbClr val="82067A"/>
    <a:srgbClr val="E6007E"/>
    <a:srgbClr val="E92D8B"/>
    <a:srgbClr val="F187B7"/>
    <a:srgbClr val="ED619F"/>
    <a:srgbClr val="F4AA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81" autoAdjust="0"/>
    <p:restoredTop sz="92989" autoAdjust="0"/>
  </p:normalViewPr>
  <p:slideViewPr>
    <p:cSldViewPr>
      <p:cViewPr varScale="1">
        <p:scale>
          <a:sx n="51" d="100"/>
          <a:sy n="51" d="100"/>
        </p:scale>
        <p:origin x="90" y="558"/>
      </p:cViewPr>
      <p:guideLst>
        <p:guide orient="horz" pos="2160"/>
        <p:guide pos="2880"/>
        <p:guide orient="horz" pos="346"/>
      </p:guideLst>
    </p:cSldViewPr>
  </p:slideViewPr>
  <p:outlineViewPr>
    <p:cViewPr>
      <p:scale>
        <a:sx n="33" d="100"/>
        <a:sy n="33" d="100"/>
      </p:scale>
      <p:origin x="0" y="-9948"/>
    </p:cViewPr>
  </p:outlineViewPr>
  <p:notesTextViewPr>
    <p:cViewPr>
      <p:scale>
        <a:sx n="125" d="100"/>
        <a:sy n="125" d="100"/>
      </p:scale>
      <p:origin x="0" y="0"/>
    </p:cViewPr>
  </p:notesTextViewPr>
  <p:notesViewPr>
    <p:cSldViewPr>
      <p:cViewPr varScale="1">
        <p:scale>
          <a:sx n="56" d="100"/>
          <a:sy n="56"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CF2375-563D-43E4-8446-E5F9A730CA32}" type="datetimeFigureOut">
              <a:rPr lang="es-CO" smtClean="0"/>
              <a:t>10/09/2018</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D8599-889C-497C-9BC7-42165385A0DB}" type="slidenum">
              <a:rPr lang="es-CO" smtClean="0"/>
              <a:t>‹Nº›</a:t>
            </a:fld>
            <a:endParaRPr lang="es-CO"/>
          </a:p>
        </p:txBody>
      </p:sp>
    </p:spTree>
    <p:extLst>
      <p:ext uri="{BB962C8B-B14F-4D97-AF65-F5344CB8AC3E}">
        <p14:creationId xmlns:p14="http://schemas.microsoft.com/office/powerpoint/2010/main" val="3196940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458FC-2B32-4A96-A727-AA2983EAB827}" type="datetimeFigureOut">
              <a:rPr lang="es-CO" smtClean="0"/>
              <a:t>10/09/2018</a:t>
            </a:fld>
            <a:endParaRPr lang="es-CO"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BD7E83-A971-4A79-AD0E-1C00908A22D6}" type="slidenum">
              <a:rPr lang="es-CO" smtClean="0"/>
              <a:t>‹Nº›</a:t>
            </a:fld>
            <a:endParaRPr lang="es-CO" dirty="0"/>
          </a:p>
        </p:txBody>
      </p:sp>
    </p:spTree>
    <p:extLst>
      <p:ext uri="{BB962C8B-B14F-4D97-AF65-F5344CB8AC3E}">
        <p14:creationId xmlns:p14="http://schemas.microsoft.com/office/powerpoint/2010/main" val="157973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24</a:t>
            </a:fld>
            <a:endParaRPr lang="es-CO" dirty="0"/>
          </a:p>
        </p:txBody>
      </p:sp>
    </p:spTree>
    <p:extLst>
      <p:ext uri="{BB962C8B-B14F-4D97-AF65-F5344CB8AC3E}">
        <p14:creationId xmlns:p14="http://schemas.microsoft.com/office/powerpoint/2010/main" val="2768174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54</a:t>
            </a:fld>
            <a:endParaRPr lang="es-CO" dirty="0"/>
          </a:p>
        </p:txBody>
      </p:sp>
    </p:spTree>
    <p:extLst>
      <p:ext uri="{BB962C8B-B14F-4D97-AF65-F5344CB8AC3E}">
        <p14:creationId xmlns:p14="http://schemas.microsoft.com/office/powerpoint/2010/main" val="239600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55</a:t>
            </a:fld>
            <a:endParaRPr lang="es-CO" dirty="0"/>
          </a:p>
        </p:txBody>
      </p:sp>
    </p:spTree>
    <p:extLst>
      <p:ext uri="{BB962C8B-B14F-4D97-AF65-F5344CB8AC3E}">
        <p14:creationId xmlns:p14="http://schemas.microsoft.com/office/powerpoint/2010/main" val="247738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5" name="Shape 595"/>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s-CO" sz="1200" b="0" i="0" u="none" strike="noStrike" cap="none" dirty="0">
                <a:solidFill>
                  <a:schemeClr val="dk1"/>
                </a:solidFill>
                <a:latin typeface="Calibri"/>
                <a:ea typeface="Calibri"/>
                <a:cs typeface="Calibri"/>
                <a:sym typeface="Calibri"/>
              </a:rPr>
              <a:t>Educación</a:t>
            </a:r>
            <a:endParaRPr sz="1200" b="0" i="0" u="none" strike="noStrike" cap="none" dirty="0">
              <a:solidFill>
                <a:schemeClr val="dk1"/>
              </a:solidFill>
              <a:latin typeface="Calibri"/>
              <a:ea typeface="Calibri"/>
              <a:cs typeface="Calibri"/>
              <a:sym typeface="Calibri"/>
            </a:endParaRPr>
          </a:p>
        </p:txBody>
      </p:sp>
      <p:sp>
        <p:nvSpPr>
          <p:cNvPr id="596" name="Shape 596"/>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ES" sz="1400" b="0" i="0" u="none" strike="noStrike" cap="none">
                <a:solidFill>
                  <a:srgbClr val="000000"/>
                </a:solidFill>
                <a:latin typeface="Arial"/>
                <a:ea typeface="Arial"/>
                <a:cs typeface="Arial"/>
                <a:sym typeface="Arial"/>
              </a:rPr>
              <a:t>66</a:t>
            </a:fld>
            <a:endParaRPr lang="es-E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6217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7" name="Shape 56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68" name="Shape 56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ES" sz="1400" b="0" i="0" u="none" strike="noStrike" cap="none">
                <a:solidFill>
                  <a:srgbClr val="000000"/>
                </a:solidFill>
                <a:latin typeface="Arial"/>
                <a:ea typeface="Arial"/>
                <a:cs typeface="Arial"/>
                <a:sym typeface="Arial"/>
              </a:rPr>
              <a:t>67</a:t>
            </a:fld>
            <a:endParaRPr lang="es-E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28304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7" name="Shape 56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68" name="Shape 56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ES" sz="1400" b="0" i="0" u="none" strike="noStrike" cap="none">
                <a:solidFill>
                  <a:srgbClr val="000000"/>
                </a:solidFill>
                <a:latin typeface="Arial"/>
                <a:ea typeface="Arial"/>
                <a:cs typeface="Arial"/>
                <a:sym typeface="Arial"/>
              </a:rPr>
              <a:t>69</a:t>
            </a:fld>
            <a:endParaRPr lang="es-E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66359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Educación</a:t>
            </a:r>
          </a:p>
        </p:txBody>
      </p:sp>
      <p:sp>
        <p:nvSpPr>
          <p:cNvPr id="4" name="Marcador de número de diapositiva 3"/>
          <p:cNvSpPr>
            <a:spLocks noGrp="1"/>
          </p:cNvSpPr>
          <p:nvPr>
            <p:ph type="sldNum" sz="quarter" idx="10"/>
          </p:nvPr>
        </p:nvSpPr>
        <p:spPr/>
        <p:txBody>
          <a:bodyPr/>
          <a:lstStyle/>
          <a:p>
            <a:fld id="{CF49171F-DFD6-4C19-B2F2-86462598E6EA}" type="slidenum">
              <a:rPr lang="es-CO" smtClean="0"/>
              <a:pPr/>
              <a:t>72</a:t>
            </a:fld>
            <a:endParaRPr lang="es-CO"/>
          </a:p>
        </p:txBody>
      </p:sp>
    </p:spTree>
    <p:extLst>
      <p:ext uri="{BB962C8B-B14F-4D97-AF65-F5344CB8AC3E}">
        <p14:creationId xmlns:p14="http://schemas.microsoft.com/office/powerpoint/2010/main" val="2023658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03" name="Shape 60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ES" sz="1400" b="0" i="0" u="none" strike="noStrike" cap="none">
                <a:solidFill>
                  <a:srgbClr val="000000"/>
                </a:solidFill>
                <a:latin typeface="Arial"/>
                <a:ea typeface="Arial"/>
                <a:cs typeface="Arial"/>
                <a:sym typeface="Arial"/>
              </a:rPr>
              <a:t>73</a:t>
            </a:fld>
            <a:endParaRPr lang="es-E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8352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3" name="Shape 49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ES" sz="1400" b="0" i="0" u="none" strike="noStrike" cap="none">
                <a:solidFill>
                  <a:srgbClr val="000000"/>
                </a:solidFill>
                <a:latin typeface="Arial"/>
                <a:ea typeface="Arial"/>
                <a:cs typeface="Arial"/>
                <a:sym typeface="Arial"/>
              </a:rPr>
              <a:t>74</a:t>
            </a:fld>
            <a:endParaRPr lang="es-E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424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27</a:t>
            </a:fld>
            <a:endParaRPr lang="es-CO" dirty="0"/>
          </a:p>
        </p:txBody>
      </p:sp>
    </p:spTree>
    <p:extLst>
      <p:ext uri="{BB962C8B-B14F-4D97-AF65-F5344CB8AC3E}">
        <p14:creationId xmlns:p14="http://schemas.microsoft.com/office/powerpoint/2010/main" val="147659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30</a:t>
            </a:fld>
            <a:endParaRPr lang="es-CO" dirty="0"/>
          </a:p>
        </p:txBody>
      </p:sp>
    </p:spTree>
    <p:extLst>
      <p:ext uri="{BB962C8B-B14F-4D97-AF65-F5344CB8AC3E}">
        <p14:creationId xmlns:p14="http://schemas.microsoft.com/office/powerpoint/2010/main" val="207754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33</a:t>
            </a:fld>
            <a:endParaRPr lang="es-CO" dirty="0"/>
          </a:p>
        </p:txBody>
      </p:sp>
    </p:spTree>
    <p:extLst>
      <p:ext uri="{BB962C8B-B14F-4D97-AF65-F5344CB8AC3E}">
        <p14:creationId xmlns:p14="http://schemas.microsoft.com/office/powerpoint/2010/main" val="289176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36</a:t>
            </a:fld>
            <a:endParaRPr lang="es-CO" dirty="0"/>
          </a:p>
        </p:txBody>
      </p:sp>
    </p:spTree>
    <p:extLst>
      <p:ext uri="{BB962C8B-B14F-4D97-AF65-F5344CB8AC3E}">
        <p14:creationId xmlns:p14="http://schemas.microsoft.com/office/powerpoint/2010/main" val="107674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44</a:t>
            </a:fld>
            <a:endParaRPr lang="es-CO" dirty="0"/>
          </a:p>
        </p:txBody>
      </p:sp>
    </p:spTree>
    <p:extLst>
      <p:ext uri="{BB962C8B-B14F-4D97-AF65-F5344CB8AC3E}">
        <p14:creationId xmlns:p14="http://schemas.microsoft.com/office/powerpoint/2010/main" val="73425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45</a:t>
            </a:fld>
            <a:endParaRPr lang="es-CO" dirty="0"/>
          </a:p>
        </p:txBody>
      </p:sp>
    </p:spTree>
    <p:extLst>
      <p:ext uri="{BB962C8B-B14F-4D97-AF65-F5344CB8AC3E}">
        <p14:creationId xmlns:p14="http://schemas.microsoft.com/office/powerpoint/2010/main" val="372955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49</a:t>
            </a:fld>
            <a:endParaRPr lang="es-CO" dirty="0"/>
          </a:p>
        </p:txBody>
      </p:sp>
    </p:spTree>
    <p:extLst>
      <p:ext uri="{BB962C8B-B14F-4D97-AF65-F5344CB8AC3E}">
        <p14:creationId xmlns:p14="http://schemas.microsoft.com/office/powerpoint/2010/main" val="426764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BBD7E83-A971-4A79-AD0E-1C00908A22D6}" type="slidenum">
              <a:rPr lang="es-CO" smtClean="0"/>
              <a:t>50</a:t>
            </a:fld>
            <a:endParaRPr lang="es-CO" dirty="0"/>
          </a:p>
        </p:txBody>
      </p:sp>
    </p:spTree>
    <p:extLst>
      <p:ext uri="{BB962C8B-B14F-4D97-AF65-F5344CB8AC3E}">
        <p14:creationId xmlns:p14="http://schemas.microsoft.com/office/powerpoint/2010/main" val="1318403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505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195002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1535565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467544" y="260649"/>
            <a:ext cx="3600399"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4029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131840" y="3573016"/>
            <a:ext cx="5218857" cy="1728192"/>
          </a:xfrm>
          <a:prstGeom prst="rect">
            <a:avLst/>
          </a:prstGeom>
        </p:spPr>
        <p:txBody>
          <a:bodyPr anchor="t">
            <a:noAutofit/>
          </a:bodyPr>
          <a:lstStyle>
            <a:lvl1pPr algn="ctr">
              <a:defRPr sz="3200" b="1" cap="all">
                <a:solidFill>
                  <a:schemeClr val="bg1"/>
                </a:solidFill>
              </a:defRPr>
            </a:lvl1pPr>
          </a:lstStyle>
          <a:p>
            <a:r>
              <a:rPr lang="es-ES" dirty="0"/>
              <a:t>Haga clic para modificar el estilo de título del patrón</a:t>
            </a:r>
            <a:endParaRPr lang="es-CO" dirty="0"/>
          </a:p>
        </p:txBody>
      </p:sp>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Tree>
    <p:extLst>
      <p:ext uri="{BB962C8B-B14F-4D97-AF65-F5344CB8AC3E}">
        <p14:creationId xmlns:p14="http://schemas.microsoft.com/office/powerpoint/2010/main" val="41998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Tree>
    <p:extLst>
      <p:ext uri="{BB962C8B-B14F-4D97-AF65-F5344CB8AC3E}">
        <p14:creationId xmlns:p14="http://schemas.microsoft.com/office/powerpoint/2010/main" val="3280491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
        <p:nvSpPr>
          <p:cNvPr id="7" name="Rectángulo 6"/>
          <p:cNvSpPr/>
          <p:nvPr userDrawn="1"/>
        </p:nvSpPr>
        <p:spPr>
          <a:xfrm>
            <a:off x="467545" y="260649"/>
            <a:ext cx="3600399"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0463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
        <p:nvSpPr>
          <p:cNvPr id="8" name="Rectángulo 7"/>
          <p:cNvSpPr/>
          <p:nvPr userDrawn="1"/>
        </p:nvSpPr>
        <p:spPr>
          <a:xfrm>
            <a:off x="467544" y="249362"/>
            <a:ext cx="3600399"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807758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Tree>
    <p:extLst>
      <p:ext uri="{BB962C8B-B14F-4D97-AF65-F5344CB8AC3E}">
        <p14:creationId xmlns:p14="http://schemas.microsoft.com/office/powerpoint/2010/main" val="287823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
        <p:nvSpPr>
          <p:cNvPr id="8" name="Rectángulo 7"/>
          <p:cNvSpPr/>
          <p:nvPr userDrawn="1"/>
        </p:nvSpPr>
        <p:spPr>
          <a:xfrm>
            <a:off x="467544" y="260649"/>
            <a:ext cx="3600399"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78138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
        <p:nvSpPr>
          <p:cNvPr id="8" name="Rectángulo 7"/>
          <p:cNvSpPr/>
          <p:nvPr userDrawn="1"/>
        </p:nvSpPr>
        <p:spPr>
          <a:xfrm>
            <a:off x="467544" y="260649"/>
            <a:ext cx="3600399"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29355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n-US"/>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3045955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
        <p:nvSpPr>
          <p:cNvPr id="8" name="Rectángulo 7"/>
          <p:cNvSpPr/>
          <p:nvPr userDrawn="1"/>
        </p:nvSpPr>
        <p:spPr>
          <a:xfrm>
            <a:off x="395536" y="260649"/>
            <a:ext cx="3672407"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90927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
        <p:nvSpPr>
          <p:cNvPr id="8" name="Rectángulo 7"/>
          <p:cNvSpPr/>
          <p:nvPr userDrawn="1"/>
        </p:nvSpPr>
        <p:spPr>
          <a:xfrm>
            <a:off x="395536" y="260649"/>
            <a:ext cx="3672407"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80353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131840" y="3573016"/>
            <a:ext cx="5218857" cy="1728192"/>
          </a:xfrm>
          <a:prstGeom prst="rect">
            <a:avLst/>
          </a:prstGeom>
        </p:spPr>
        <p:txBody>
          <a:bodyPr anchor="t">
            <a:noAutofit/>
          </a:bodyPr>
          <a:lstStyle>
            <a:lvl1pPr algn="ctr">
              <a:defRPr sz="3200" b="1" cap="all">
                <a:solidFill>
                  <a:schemeClr val="bg1"/>
                </a:solidFill>
              </a:defRPr>
            </a:lvl1pPr>
          </a:lstStyle>
          <a:p>
            <a:r>
              <a:rPr lang="es-ES" dirty="0"/>
              <a:t>Haga clic para modificar el estilo de título del patrón</a:t>
            </a:r>
            <a:endParaRPr lang="es-CO" dirty="0"/>
          </a:p>
        </p:txBody>
      </p:sp>
      <p:sp>
        <p:nvSpPr>
          <p:cNvPr id="4" name="3 Marcador de fecha"/>
          <p:cNvSpPr>
            <a:spLocks noGrp="1"/>
          </p:cNvSpPr>
          <p:nvPr>
            <p:ph type="dt" sz="half" idx="10"/>
          </p:nvPr>
        </p:nvSpPr>
        <p:spPr>
          <a:xfrm>
            <a:off x="628650" y="6356350"/>
            <a:ext cx="2057400" cy="365125"/>
          </a:xfrm>
          <a:prstGeom prst="rect">
            <a:avLst/>
          </a:prstGeom>
        </p:spPr>
        <p:txBody>
          <a:bodyPr/>
          <a:lstStyle/>
          <a:p>
            <a:fld id="{FFE219CE-1509-4D4B-AA5B-19677155B97B}" type="datetimeFigureOut">
              <a:rPr lang="es-CO" smtClean="0"/>
              <a:pPr/>
              <a:t>10/09/2018</a:t>
            </a:fld>
            <a:endParaRPr lang="es-CO" dirty="0"/>
          </a:p>
        </p:txBody>
      </p:sp>
      <p:sp>
        <p:nvSpPr>
          <p:cNvPr id="5" name="4 Marcador de pie de página"/>
          <p:cNvSpPr>
            <a:spLocks noGrp="1"/>
          </p:cNvSpPr>
          <p:nvPr>
            <p:ph type="ftr" sz="quarter" idx="11"/>
          </p:nvPr>
        </p:nvSpPr>
        <p:spPr>
          <a:xfrm>
            <a:off x="3028950" y="6356350"/>
            <a:ext cx="3086100" cy="365125"/>
          </a:xfrm>
          <a:prstGeom prst="rect">
            <a:avLst/>
          </a:prstGeom>
        </p:spPr>
        <p:txBody>
          <a:bodyPr/>
          <a:lstStyle/>
          <a:p>
            <a:endParaRPr lang="es-CO" dirty="0"/>
          </a:p>
        </p:txBody>
      </p:sp>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Tree>
    <p:extLst>
      <p:ext uri="{BB962C8B-B14F-4D97-AF65-F5344CB8AC3E}">
        <p14:creationId xmlns:p14="http://schemas.microsoft.com/office/powerpoint/2010/main" val="1987303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a:xfrm>
            <a:off x="6457950" y="6356350"/>
            <a:ext cx="2057400" cy="365125"/>
          </a:xfrm>
          <a:prstGeom prst="rect">
            <a:avLst/>
          </a:prstGeom>
        </p:spPr>
        <p:txBody>
          <a:bodyPr/>
          <a:lstStyle/>
          <a:p>
            <a:fld id="{997071B2-81EA-48DD-A55C-6087BD845884}" type="slidenum">
              <a:rPr lang="es-CO" smtClean="0"/>
              <a:pPr/>
              <a:t>‹Nº›</a:t>
            </a:fld>
            <a:endParaRPr lang="es-CO" dirty="0"/>
          </a:p>
        </p:txBody>
      </p:sp>
    </p:spTree>
    <p:extLst>
      <p:ext uri="{BB962C8B-B14F-4D97-AF65-F5344CB8AC3E}">
        <p14:creationId xmlns:p14="http://schemas.microsoft.com/office/powerpoint/2010/main" val="1770184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userDrawn="1"/>
        </p:nvSpPr>
        <p:spPr>
          <a:xfrm>
            <a:off x="395536" y="260649"/>
            <a:ext cx="3672407" cy="6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9515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109508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331022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172422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199733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263189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167585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DC14782C-4197-452C-9EB0-083C7DBEE239}" type="datetimeFigureOut">
              <a:rPr lang="en-US" smtClean="0"/>
              <a:t>9/10/2018</a:t>
            </a:fld>
            <a:endParaRPr lang="en-US"/>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F5D6EA49-7C57-41D8-8F97-92DAED5A5533}" type="slidenum">
              <a:rPr lang="en-US" smtClean="0"/>
              <a:t>‹Nº›</a:t>
            </a:fld>
            <a:endParaRPr lang="en-US"/>
          </a:p>
        </p:txBody>
      </p:sp>
    </p:spTree>
    <p:extLst>
      <p:ext uri="{BB962C8B-B14F-4D97-AF65-F5344CB8AC3E}">
        <p14:creationId xmlns:p14="http://schemas.microsoft.com/office/powerpoint/2010/main" val="288329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4204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30" r:id="rId22"/>
    <p:sldLayoutId id="2147483731" r:id="rId23"/>
    <p:sldLayoutId id="214748373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icfes.gov.co/instituciones-educativas-y-secretarias/saber-pro/resultados-ies/reporte-aporte-relativo" TargetMode="Externa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1"/>
          <p:cNvSpPr txBox="1">
            <a:spLocks/>
          </p:cNvSpPr>
          <p:nvPr/>
        </p:nvSpPr>
        <p:spPr>
          <a:xfrm>
            <a:off x="4644008" y="1988840"/>
            <a:ext cx="4392488" cy="25922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CO" sz="3600" dirty="0">
                <a:solidFill>
                  <a:schemeClr val="bg1"/>
                </a:solidFill>
                <a:latin typeface="+mn-lt"/>
              </a:rPr>
              <a:t>Taller de uso e interpretación de resultados del </a:t>
            </a:r>
            <a:r>
              <a:rPr lang="es-ES" altLang="es-CO" sz="4000" dirty="0">
                <a:solidFill>
                  <a:schemeClr val="bg1"/>
                </a:solidFill>
                <a:latin typeface="+mn-lt"/>
              </a:rPr>
              <a:t>Examen Saber Pro</a:t>
            </a:r>
          </a:p>
          <a:p>
            <a:pPr algn="ctr"/>
            <a:r>
              <a:rPr lang="es-ES" altLang="es-CO" sz="4000" dirty="0">
                <a:solidFill>
                  <a:schemeClr val="bg1"/>
                </a:solidFill>
                <a:latin typeface="+mn-lt"/>
              </a:rPr>
              <a:t>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Título 1"/>
          <p:cNvSpPr>
            <a:spLocks noGrp="1"/>
          </p:cNvSpPr>
          <p:nvPr>
            <p:ph type="title" idx="4294967295"/>
          </p:nvPr>
        </p:nvSpPr>
        <p:spPr>
          <a:xfrm>
            <a:off x="179512" y="1988840"/>
            <a:ext cx="5219700" cy="555228"/>
          </a:xfrm>
          <a:prstGeom prst="rect">
            <a:avLst/>
          </a:prstGeom>
        </p:spPr>
        <p:txBody>
          <a:bodyPr/>
          <a:lstStyle/>
          <a:p>
            <a:pPr eaLnBrk="1" hangingPunct="1"/>
            <a:r>
              <a:rPr lang="es-ES" altLang="es-CO" b="0" cap="none" dirty="0">
                <a:solidFill>
                  <a:srgbClr val="8C2358"/>
                </a:solidFill>
                <a:latin typeface="+mn-lt"/>
              </a:rPr>
              <a:t>Hagamos un repaso:</a:t>
            </a:r>
            <a:br>
              <a:rPr lang="es-ES" altLang="es-CO" b="0" cap="none" dirty="0">
                <a:solidFill>
                  <a:srgbClr val="8C2358"/>
                </a:solidFill>
                <a:latin typeface="+mn-lt"/>
              </a:rPr>
            </a:br>
            <a:endParaRPr lang="es-ES" altLang="es-CO" b="0" cap="none" dirty="0">
              <a:solidFill>
                <a:srgbClr val="8C2358"/>
              </a:solidFill>
            </a:endParaRPr>
          </a:p>
        </p:txBody>
      </p:sp>
      <p:sp>
        <p:nvSpPr>
          <p:cNvPr id="3" name="Título 1"/>
          <p:cNvSpPr txBox="1">
            <a:spLocks/>
          </p:cNvSpPr>
          <p:nvPr/>
        </p:nvSpPr>
        <p:spPr>
          <a:xfrm>
            <a:off x="4265526" y="3200515"/>
            <a:ext cx="3816424" cy="16770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1" kern="1200" cap="all">
                <a:solidFill>
                  <a:schemeClr val="bg1"/>
                </a:solidFill>
                <a:latin typeface="+mj-lt"/>
                <a:ea typeface="+mj-ea"/>
                <a:cs typeface="+mj-cs"/>
              </a:defRPr>
            </a:lvl1pPr>
          </a:lstStyle>
          <a:p>
            <a:r>
              <a:rPr lang="es-ES" altLang="es-CO" b="0" cap="none" dirty="0"/>
              <a:t>- ¿Qué se evalúa?</a:t>
            </a:r>
            <a:br>
              <a:rPr lang="es-ES" altLang="es-CO" b="0" cap="none" dirty="0"/>
            </a:br>
            <a:r>
              <a:rPr lang="es-ES" altLang="es-CO" b="0" cap="none" dirty="0"/>
              <a:t>- Tipos de reporte</a:t>
            </a:r>
            <a:br>
              <a:rPr lang="es-ES" altLang="es-CO" b="0" cap="none" dirty="0"/>
            </a:br>
            <a:r>
              <a:rPr lang="es-ES" altLang="es-CO" b="0" cap="none" dirty="0"/>
              <a:t>    - Tipos de resultado </a:t>
            </a:r>
          </a:p>
        </p:txBody>
      </p:sp>
    </p:spTree>
    <p:extLst>
      <p:ext uri="{BB962C8B-B14F-4D97-AF65-F5344CB8AC3E}">
        <p14:creationId xmlns:p14="http://schemas.microsoft.com/office/powerpoint/2010/main" val="419554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196752"/>
            <a:ext cx="6048672" cy="3396354"/>
          </a:xfrm>
          <a:prstGeom prst="rect">
            <a:avLst/>
          </a:prstGeom>
        </p:spPr>
      </p:pic>
    </p:spTree>
    <p:extLst>
      <p:ext uri="{BB962C8B-B14F-4D97-AF65-F5344CB8AC3E}">
        <p14:creationId xmlns:p14="http://schemas.microsoft.com/office/powerpoint/2010/main" val="342681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b="60726"/>
          <a:stretch/>
        </p:blipFill>
        <p:spPr>
          <a:xfrm>
            <a:off x="1763688" y="2060848"/>
            <a:ext cx="5761918" cy="1270639"/>
          </a:xfrm>
          <a:prstGeom prst="rect">
            <a:avLst/>
          </a:prstGeom>
        </p:spPr>
      </p:pic>
    </p:spTree>
    <p:extLst>
      <p:ext uri="{BB962C8B-B14F-4D97-AF65-F5344CB8AC3E}">
        <p14:creationId xmlns:p14="http://schemas.microsoft.com/office/powerpoint/2010/main" val="1615370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70" y="271283"/>
            <a:ext cx="4809346" cy="5796817"/>
          </a:xfrm>
          <a:prstGeom prst="rect">
            <a:avLst/>
          </a:prstGeom>
        </p:spPr>
      </p:pic>
    </p:spTree>
    <p:extLst>
      <p:ext uri="{BB962C8B-B14F-4D97-AF65-F5344CB8AC3E}">
        <p14:creationId xmlns:p14="http://schemas.microsoft.com/office/powerpoint/2010/main" val="899335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862246"/>
            <a:ext cx="7776864" cy="1566754"/>
          </a:xfrm>
          <a:prstGeom prst="rect">
            <a:avLst/>
          </a:prstGeom>
        </p:spPr>
      </p:pic>
    </p:spTree>
    <p:extLst>
      <p:ext uri="{BB962C8B-B14F-4D97-AF65-F5344CB8AC3E}">
        <p14:creationId xmlns:p14="http://schemas.microsoft.com/office/powerpoint/2010/main" val="2280032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9679"/>
            <a:ext cx="1902339" cy="605025"/>
          </a:xfrm>
          <a:prstGeom prst="rect">
            <a:avLst/>
          </a:prstGeom>
        </p:spPr>
      </p:pic>
      <p:pic>
        <p:nvPicPr>
          <p:cNvPr id="5"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661" y="559355"/>
            <a:ext cx="5601298" cy="548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709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9679"/>
            <a:ext cx="1902339" cy="605025"/>
          </a:xfrm>
          <a:prstGeom prst="rect">
            <a:avLst/>
          </a:prstGeom>
        </p:spPr>
      </p:pic>
      <p:pic>
        <p:nvPicPr>
          <p:cNvPr id="4" name="Picture 2" descr="C:\Users\OKASIONES03\Desktop\Taller\TIPOS DE RESULTADOS-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588939"/>
            <a:ext cx="5544616" cy="54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16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988840"/>
            <a:ext cx="7148492" cy="1440160"/>
          </a:xfrm>
          <a:prstGeom prst="rect">
            <a:avLst/>
          </a:prstGeom>
        </p:spPr>
      </p:pic>
    </p:spTree>
    <p:extLst>
      <p:ext uri="{BB962C8B-B14F-4D97-AF65-F5344CB8AC3E}">
        <p14:creationId xmlns:p14="http://schemas.microsoft.com/office/powerpoint/2010/main" val="4286837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332656"/>
            <a:ext cx="5688632" cy="907135"/>
          </a:xfrm>
          <a:prstGeom prst="rect">
            <a:avLst/>
          </a:prstGeom>
        </p:spPr>
      </p:pic>
      <p:sp>
        <p:nvSpPr>
          <p:cNvPr id="3" name="Rectángulo 2"/>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rotWithShape="1">
          <a:blip r:embed="rId3"/>
          <a:srcRect l="2674" t="1471"/>
          <a:stretch/>
        </p:blipFill>
        <p:spPr>
          <a:xfrm>
            <a:off x="1403648" y="1628800"/>
            <a:ext cx="6552728" cy="4824536"/>
          </a:xfrm>
          <a:prstGeom prst="rect">
            <a:avLst/>
          </a:prstGeom>
        </p:spPr>
      </p:pic>
    </p:spTree>
    <p:extLst>
      <p:ext uri="{BB962C8B-B14F-4D97-AF65-F5344CB8AC3E}">
        <p14:creationId xmlns:p14="http://schemas.microsoft.com/office/powerpoint/2010/main" val="3797077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916832"/>
            <a:ext cx="6903898" cy="1800200"/>
          </a:xfrm>
          <a:prstGeom prst="rect">
            <a:avLst/>
          </a:prstGeom>
        </p:spPr>
      </p:pic>
      <p:sp>
        <p:nvSpPr>
          <p:cNvPr id="5" name="CuadroTexto 4"/>
          <p:cNvSpPr txBox="1"/>
          <p:nvPr/>
        </p:nvSpPr>
        <p:spPr>
          <a:xfrm>
            <a:off x="6300192" y="3717032"/>
            <a:ext cx="1077539" cy="400110"/>
          </a:xfrm>
          <a:prstGeom prst="rect">
            <a:avLst/>
          </a:prstGeom>
          <a:noFill/>
        </p:spPr>
        <p:txBody>
          <a:bodyPr wrap="none" rtlCol="0">
            <a:spAutoFit/>
          </a:bodyPr>
          <a:lstStyle/>
          <a:p>
            <a:r>
              <a:rPr lang="es-CO" sz="2000" dirty="0">
                <a:solidFill>
                  <a:srgbClr val="8A2657"/>
                </a:solidFill>
                <a:latin typeface="Arial Rounded MT Bold" panose="020F0704030504030204" pitchFamily="34" charset="0"/>
                <a:cs typeface="Arial" panose="020B0604020202020204" pitchFamily="34" charset="0"/>
              </a:rPr>
              <a:t>Bogotá</a:t>
            </a:r>
          </a:p>
        </p:txBody>
      </p:sp>
    </p:spTree>
    <p:extLst>
      <p:ext uri="{BB962C8B-B14F-4D97-AF65-F5344CB8AC3E}">
        <p14:creationId xmlns:p14="http://schemas.microsoft.com/office/powerpoint/2010/main" val="3660052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0" y="2060848"/>
            <a:ext cx="7308304"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p:cNvSpPr/>
          <p:nvPr/>
        </p:nvSpPr>
        <p:spPr>
          <a:xfrm>
            <a:off x="6588224" y="5733256"/>
            <a:ext cx="255577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n 5">
            <a:extLst>
              <a:ext uri="{FF2B5EF4-FFF2-40B4-BE49-F238E27FC236}">
                <a16:creationId xmlns:a16="http://schemas.microsoft.com/office/drawing/2014/main" id="{5FFDA800-1A39-4F6B-B332-658DB2A7B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112" y="1916832"/>
            <a:ext cx="8659368" cy="3960440"/>
          </a:xfrm>
          <a:prstGeom prst="rect">
            <a:avLst/>
          </a:prstGeom>
        </p:spPr>
      </p:pic>
    </p:spTree>
    <p:extLst>
      <p:ext uri="{BB962C8B-B14F-4D97-AF65-F5344CB8AC3E}">
        <p14:creationId xmlns:p14="http://schemas.microsoft.com/office/powerpoint/2010/main" val="340797051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2566527" y="214702"/>
            <a:ext cx="4009239"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Puntaje global por GR - Bogotá</a:t>
            </a:r>
          </a:p>
        </p:txBody>
      </p:sp>
      <p:sp>
        <p:nvSpPr>
          <p:cNvPr id="5" name="Rectángulo 4"/>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1126AC33-8D00-4670-8E9E-74B52DEC276A}"/>
              </a:ext>
            </a:extLst>
          </p:cNvPr>
          <p:cNvPicPr>
            <a:picLocks noChangeAspect="1"/>
          </p:cNvPicPr>
          <p:nvPr/>
        </p:nvPicPr>
        <p:blipFill>
          <a:blip r:embed="rId3"/>
          <a:stretch>
            <a:fillRect/>
          </a:stretch>
        </p:blipFill>
        <p:spPr>
          <a:xfrm>
            <a:off x="398860" y="807682"/>
            <a:ext cx="8344571" cy="5933686"/>
          </a:xfrm>
          <a:prstGeom prst="rect">
            <a:avLst/>
          </a:prstGeom>
        </p:spPr>
      </p:pic>
    </p:spTree>
    <p:extLst>
      <p:ext uri="{BB962C8B-B14F-4D97-AF65-F5344CB8AC3E}">
        <p14:creationId xmlns:p14="http://schemas.microsoft.com/office/powerpoint/2010/main" val="183210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8" name="CuadroTexto 7"/>
          <p:cNvSpPr txBox="1"/>
          <p:nvPr/>
        </p:nvSpPr>
        <p:spPr>
          <a:xfrm>
            <a:off x="2566527" y="214702"/>
            <a:ext cx="4225644"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Puntaje global con NBC - Bogotá</a:t>
            </a:r>
          </a:p>
        </p:txBody>
      </p:sp>
      <p:sp>
        <p:nvSpPr>
          <p:cNvPr id="6" name="Rectángulo 5"/>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29207106-14D5-4A6D-8EF7-1026DC5B5B10}"/>
              </a:ext>
            </a:extLst>
          </p:cNvPr>
          <p:cNvPicPr>
            <a:picLocks noChangeAspect="1"/>
          </p:cNvPicPr>
          <p:nvPr/>
        </p:nvPicPr>
        <p:blipFill>
          <a:blip r:embed="rId3"/>
          <a:stretch>
            <a:fillRect/>
          </a:stretch>
        </p:blipFill>
        <p:spPr>
          <a:xfrm>
            <a:off x="420507" y="682186"/>
            <a:ext cx="8517684" cy="6017468"/>
          </a:xfrm>
          <a:prstGeom prst="rect">
            <a:avLst/>
          </a:prstGeom>
        </p:spPr>
      </p:pic>
    </p:spTree>
    <p:extLst>
      <p:ext uri="{BB962C8B-B14F-4D97-AF65-F5344CB8AC3E}">
        <p14:creationId xmlns:p14="http://schemas.microsoft.com/office/powerpoint/2010/main" val="2461911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09" y="476672"/>
            <a:ext cx="7536191" cy="5289277"/>
          </a:xfrm>
          <a:prstGeom prst="rect">
            <a:avLst/>
          </a:prstGeom>
        </p:spPr>
      </p:pic>
    </p:spTree>
    <p:extLst>
      <p:ext uri="{BB962C8B-B14F-4D97-AF65-F5344CB8AC3E}">
        <p14:creationId xmlns:p14="http://schemas.microsoft.com/office/powerpoint/2010/main" val="3115944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4788024" y="3356992"/>
            <a:ext cx="3240360" cy="1152128"/>
          </a:xfrm>
          <a:prstGeom prst="rect">
            <a:avLst/>
          </a:prstGeom>
        </p:spPr>
        <p:txBody>
          <a:bodyPr/>
          <a:lstStyle/>
          <a:p>
            <a:pPr algn="ctr"/>
            <a:r>
              <a:rPr lang="es-CO" sz="3600" b="0" dirty="0">
                <a:solidFill>
                  <a:schemeClr val="bg1"/>
                </a:solidFill>
                <a:latin typeface="+mn-lt"/>
              </a:rPr>
              <a:t>Comunicación Escrita</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667839"/>
            <a:ext cx="3144446" cy="2664296"/>
          </a:xfrm>
          <a:prstGeom prst="rect">
            <a:avLst/>
          </a:prstGeom>
        </p:spPr>
      </p:pic>
    </p:spTree>
    <p:extLst>
      <p:ext uri="{BB962C8B-B14F-4D97-AF65-F5344CB8AC3E}">
        <p14:creationId xmlns:p14="http://schemas.microsoft.com/office/powerpoint/2010/main" val="662664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1619672" y="214702"/>
            <a:ext cx="6274153"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Comunicación Escrita – Bogotá (GR)</a:t>
            </a:r>
          </a:p>
        </p:txBody>
      </p:sp>
      <p:pic>
        <p:nvPicPr>
          <p:cNvPr id="3" name="Imagen 2">
            <a:extLst>
              <a:ext uri="{FF2B5EF4-FFF2-40B4-BE49-F238E27FC236}">
                <a16:creationId xmlns:a16="http://schemas.microsoft.com/office/drawing/2014/main" id="{6D450998-3A07-4313-8EBC-2B65782B9243}"/>
              </a:ext>
            </a:extLst>
          </p:cNvPr>
          <p:cNvPicPr>
            <a:picLocks noChangeAspect="1"/>
          </p:cNvPicPr>
          <p:nvPr/>
        </p:nvPicPr>
        <p:blipFill>
          <a:blip r:embed="rId4"/>
          <a:stretch>
            <a:fillRect/>
          </a:stretch>
        </p:blipFill>
        <p:spPr>
          <a:xfrm>
            <a:off x="410106" y="836712"/>
            <a:ext cx="8323787" cy="5933686"/>
          </a:xfrm>
          <a:prstGeom prst="rect">
            <a:avLst/>
          </a:prstGeom>
        </p:spPr>
      </p:pic>
    </p:spTree>
    <p:extLst>
      <p:ext uri="{BB962C8B-B14F-4D97-AF65-F5344CB8AC3E}">
        <p14:creationId xmlns:p14="http://schemas.microsoft.com/office/powerpoint/2010/main" val="153842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5" name="CuadroTexto 4"/>
          <p:cNvSpPr txBox="1"/>
          <p:nvPr/>
        </p:nvSpPr>
        <p:spPr>
          <a:xfrm>
            <a:off x="1547664" y="214702"/>
            <a:ext cx="6461705"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Comunicación Escrita – Bogotá (NBC)</a:t>
            </a:r>
          </a:p>
        </p:txBody>
      </p:sp>
      <p:sp>
        <p:nvSpPr>
          <p:cNvPr id="6" name="Rectángulo 5"/>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DA2F0038-DD1F-4316-AC89-E59508F1B5FE}"/>
              </a:ext>
            </a:extLst>
          </p:cNvPr>
          <p:cNvPicPr>
            <a:picLocks noChangeAspect="1"/>
          </p:cNvPicPr>
          <p:nvPr/>
        </p:nvPicPr>
        <p:blipFill>
          <a:blip r:embed="rId3"/>
          <a:stretch>
            <a:fillRect/>
          </a:stretch>
        </p:blipFill>
        <p:spPr>
          <a:xfrm>
            <a:off x="313722" y="704850"/>
            <a:ext cx="8516556" cy="6036518"/>
          </a:xfrm>
          <a:prstGeom prst="rect">
            <a:avLst/>
          </a:prstGeom>
        </p:spPr>
      </p:pic>
    </p:spTree>
    <p:extLst>
      <p:ext uri="{BB962C8B-B14F-4D97-AF65-F5344CB8AC3E}">
        <p14:creationId xmlns:p14="http://schemas.microsoft.com/office/powerpoint/2010/main" val="867005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4716016" y="3356992"/>
            <a:ext cx="3240360" cy="1152128"/>
          </a:xfrm>
          <a:prstGeom prst="rect">
            <a:avLst/>
          </a:prstGeom>
        </p:spPr>
        <p:txBody>
          <a:bodyPr/>
          <a:lstStyle/>
          <a:p>
            <a:pPr algn="ctr"/>
            <a:r>
              <a:rPr lang="es-CO" sz="3600" b="0" dirty="0">
                <a:solidFill>
                  <a:schemeClr val="bg1"/>
                </a:solidFill>
                <a:latin typeface="+mn-lt"/>
              </a:rPr>
              <a:t>Razonamiento</a:t>
            </a:r>
            <a:r>
              <a:rPr lang="es-CO" sz="3600" b="0" dirty="0">
                <a:solidFill>
                  <a:schemeClr val="bg1"/>
                </a:solidFill>
              </a:rPr>
              <a:t> </a:t>
            </a:r>
            <a:r>
              <a:rPr lang="es-CO" sz="3600" b="0" dirty="0">
                <a:solidFill>
                  <a:schemeClr val="bg1"/>
                </a:solidFill>
                <a:latin typeface="+mn-lt"/>
              </a:rPr>
              <a:t>Cuantitativo</a:t>
            </a:r>
          </a:p>
        </p:txBody>
      </p:sp>
    </p:spTree>
    <p:extLst>
      <p:ext uri="{BB962C8B-B14F-4D97-AF65-F5344CB8AC3E}">
        <p14:creationId xmlns:p14="http://schemas.microsoft.com/office/powerpoint/2010/main" val="2387788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1331640" y="214702"/>
            <a:ext cx="6898940"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Razonamiento Cuantitativo – Bogotá (GR)</a:t>
            </a:r>
          </a:p>
        </p:txBody>
      </p:sp>
      <p:pic>
        <p:nvPicPr>
          <p:cNvPr id="3" name="Imagen 2">
            <a:extLst>
              <a:ext uri="{FF2B5EF4-FFF2-40B4-BE49-F238E27FC236}">
                <a16:creationId xmlns:a16="http://schemas.microsoft.com/office/drawing/2014/main" id="{A849EECE-2527-4255-B126-4335656E6429}"/>
              </a:ext>
            </a:extLst>
          </p:cNvPr>
          <p:cNvPicPr>
            <a:picLocks noChangeAspect="1"/>
          </p:cNvPicPr>
          <p:nvPr/>
        </p:nvPicPr>
        <p:blipFill>
          <a:blip r:embed="rId4"/>
          <a:stretch>
            <a:fillRect/>
          </a:stretch>
        </p:blipFill>
        <p:spPr>
          <a:xfrm>
            <a:off x="333577" y="620688"/>
            <a:ext cx="8577411" cy="6181725"/>
          </a:xfrm>
          <a:prstGeom prst="rect">
            <a:avLst/>
          </a:prstGeom>
        </p:spPr>
      </p:pic>
    </p:spTree>
    <p:extLst>
      <p:ext uri="{BB962C8B-B14F-4D97-AF65-F5344CB8AC3E}">
        <p14:creationId xmlns:p14="http://schemas.microsoft.com/office/powerpoint/2010/main" val="3743196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5" name="CuadroTexto 4"/>
          <p:cNvSpPr txBox="1"/>
          <p:nvPr/>
        </p:nvSpPr>
        <p:spPr>
          <a:xfrm>
            <a:off x="1259632" y="214702"/>
            <a:ext cx="7086492"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Razonamiento Cuantitativo – Bogotá (NBC)</a:t>
            </a:r>
          </a:p>
        </p:txBody>
      </p:sp>
      <p:sp>
        <p:nvSpPr>
          <p:cNvPr id="6" name="Rectángulo 5"/>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B598621F-FEFB-4EE9-A793-DB7931B6D8B3}"/>
              </a:ext>
            </a:extLst>
          </p:cNvPr>
          <p:cNvPicPr>
            <a:picLocks noChangeAspect="1"/>
          </p:cNvPicPr>
          <p:nvPr/>
        </p:nvPicPr>
        <p:blipFill>
          <a:blip r:embed="rId3"/>
          <a:stretch>
            <a:fillRect/>
          </a:stretch>
        </p:blipFill>
        <p:spPr>
          <a:xfrm>
            <a:off x="314178" y="685800"/>
            <a:ext cx="8515643" cy="6055568"/>
          </a:xfrm>
          <a:prstGeom prst="rect">
            <a:avLst/>
          </a:prstGeom>
        </p:spPr>
      </p:pic>
    </p:spTree>
    <p:extLst>
      <p:ext uri="{BB962C8B-B14F-4D97-AF65-F5344CB8AC3E}">
        <p14:creationId xmlns:p14="http://schemas.microsoft.com/office/powerpoint/2010/main" val="998892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5004048" y="3645024"/>
            <a:ext cx="3240360" cy="1152128"/>
          </a:xfrm>
          <a:prstGeom prst="rect">
            <a:avLst/>
          </a:prstGeom>
        </p:spPr>
        <p:txBody>
          <a:bodyPr/>
          <a:lstStyle/>
          <a:p>
            <a:r>
              <a:rPr lang="es-CO" sz="3600" b="0" dirty="0">
                <a:solidFill>
                  <a:schemeClr val="bg1"/>
                </a:solidFill>
                <a:latin typeface="+mn-lt"/>
              </a:rPr>
              <a:t>Lectura Crítica</a:t>
            </a:r>
          </a:p>
        </p:txBody>
      </p:sp>
    </p:spTree>
    <p:extLst>
      <p:ext uri="{BB962C8B-B14F-4D97-AF65-F5344CB8AC3E}">
        <p14:creationId xmlns:p14="http://schemas.microsoft.com/office/powerpoint/2010/main" val="1752233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664"/>
            <a:ext cx="8188961" cy="5328592"/>
          </a:xfrm>
          <a:prstGeom prst="rect">
            <a:avLst/>
          </a:prstGeom>
        </p:spPr>
      </p:pic>
    </p:spTree>
    <p:extLst>
      <p:ext uri="{BB962C8B-B14F-4D97-AF65-F5344CB8AC3E}">
        <p14:creationId xmlns:p14="http://schemas.microsoft.com/office/powerpoint/2010/main" val="61557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1979712" y="214702"/>
            <a:ext cx="5419945"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Lectura Crítica – Bogotá (GR)</a:t>
            </a:r>
          </a:p>
        </p:txBody>
      </p:sp>
      <p:pic>
        <p:nvPicPr>
          <p:cNvPr id="3" name="Imagen 2">
            <a:extLst>
              <a:ext uri="{FF2B5EF4-FFF2-40B4-BE49-F238E27FC236}">
                <a16:creationId xmlns:a16="http://schemas.microsoft.com/office/drawing/2014/main" id="{78D61841-D57D-4660-A0A5-488F01EE202E}"/>
              </a:ext>
            </a:extLst>
          </p:cNvPr>
          <p:cNvPicPr>
            <a:picLocks noChangeAspect="1"/>
          </p:cNvPicPr>
          <p:nvPr/>
        </p:nvPicPr>
        <p:blipFill>
          <a:blip r:embed="rId4"/>
          <a:stretch>
            <a:fillRect/>
          </a:stretch>
        </p:blipFill>
        <p:spPr>
          <a:xfrm>
            <a:off x="303193" y="692696"/>
            <a:ext cx="8537614" cy="6124575"/>
          </a:xfrm>
          <a:prstGeom prst="rect">
            <a:avLst/>
          </a:prstGeom>
        </p:spPr>
      </p:pic>
    </p:spTree>
    <p:extLst>
      <p:ext uri="{BB962C8B-B14F-4D97-AF65-F5344CB8AC3E}">
        <p14:creationId xmlns:p14="http://schemas.microsoft.com/office/powerpoint/2010/main" val="4050671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1979712" y="214702"/>
            <a:ext cx="5607497"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Lectura Crítica – Bogotá (NBC)</a:t>
            </a:r>
          </a:p>
        </p:txBody>
      </p:sp>
      <p:sp>
        <p:nvSpPr>
          <p:cNvPr id="8" name="Rectángulo 7"/>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AC8DAEF-76C9-4E5F-B423-81C108FC9446}"/>
              </a:ext>
            </a:extLst>
          </p:cNvPr>
          <p:cNvPicPr>
            <a:picLocks noChangeAspect="1"/>
          </p:cNvPicPr>
          <p:nvPr/>
        </p:nvPicPr>
        <p:blipFill>
          <a:blip r:embed="rId3"/>
          <a:stretch>
            <a:fillRect/>
          </a:stretch>
        </p:blipFill>
        <p:spPr>
          <a:xfrm>
            <a:off x="423005" y="719137"/>
            <a:ext cx="8297990" cy="5924161"/>
          </a:xfrm>
          <a:prstGeom prst="rect">
            <a:avLst/>
          </a:prstGeom>
        </p:spPr>
      </p:pic>
    </p:spTree>
    <p:extLst>
      <p:ext uri="{BB962C8B-B14F-4D97-AF65-F5344CB8AC3E}">
        <p14:creationId xmlns:p14="http://schemas.microsoft.com/office/powerpoint/2010/main" val="2744946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5004048" y="3356992"/>
            <a:ext cx="2914650" cy="1152128"/>
          </a:xfrm>
          <a:prstGeom prst="rect">
            <a:avLst/>
          </a:prstGeom>
          <a:noFill/>
        </p:spPr>
        <p:txBody>
          <a:bodyPr/>
          <a:lstStyle/>
          <a:p>
            <a:pPr algn="ctr"/>
            <a:r>
              <a:rPr lang="es-CO" sz="3600" b="0" dirty="0">
                <a:solidFill>
                  <a:schemeClr val="bg1"/>
                </a:solidFill>
                <a:latin typeface="+mn-lt"/>
              </a:rPr>
              <a:t>Competencias Ciudadanas</a:t>
            </a:r>
          </a:p>
        </p:txBody>
      </p:sp>
    </p:spTree>
    <p:extLst>
      <p:ext uri="{BB962C8B-B14F-4D97-AF65-F5344CB8AC3E}">
        <p14:creationId xmlns:p14="http://schemas.microsoft.com/office/powerpoint/2010/main" val="859183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1259632" y="214702"/>
            <a:ext cx="6939592"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Competencias Ciudadanas – Bogotá (GR)</a:t>
            </a:r>
          </a:p>
        </p:txBody>
      </p:sp>
      <p:pic>
        <p:nvPicPr>
          <p:cNvPr id="3" name="Imagen 2">
            <a:extLst>
              <a:ext uri="{FF2B5EF4-FFF2-40B4-BE49-F238E27FC236}">
                <a16:creationId xmlns:a16="http://schemas.microsoft.com/office/drawing/2014/main" id="{2C5D4E6F-4DF3-464C-9142-CA92C64C5BD9}"/>
              </a:ext>
            </a:extLst>
          </p:cNvPr>
          <p:cNvPicPr>
            <a:picLocks noChangeAspect="1"/>
          </p:cNvPicPr>
          <p:nvPr/>
        </p:nvPicPr>
        <p:blipFill>
          <a:blip r:embed="rId4"/>
          <a:stretch>
            <a:fillRect/>
          </a:stretch>
        </p:blipFill>
        <p:spPr>
          <a:xfrm>
            <a:off x="253603" y="622721"/>
            <a:ext cx="8636794" cy="6172200"/>
          </a:xfrm>
          <a:prstGeom prst="rect">
            <a:avLst/>
          </a:prstGeom>
        </p:spPr>
      </p:pic>
    </p:spTree>
    <p:extLst>
      <p:ext uri="{BB962C8B-B14F-4D97-AF65-F5344CB8AC3E}">
        <p14:creationId xmlns:p14="http://schemas.microsoft.com/office/powerpoint/2010/main" val="4285673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5" name="CuadroTexto 4"/>
          <p:cNvSpPr txBox="1"/>
          <p:nvPr/>
        </p:nvSpPr>
        <p:spPr>
          <a:xfrm>
            <a:off x="1331640" y="214702"/>
            <a:ext cx="7127144"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Competencias Ciudadanas – Bogotá (NBC)</a:t>
            </a:r>
          </a:p>
        </p:txBody>
      </p:sp>
      <p:sp>
        <p:nvSpPr>
          <p:cNvPr id="7" name="Rectángulo 6"/>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2F076914-865F-42BF-B8ED-8C3CAA34678D}"/>
              </a:ext>
            </a:extLst>
          </p:cNvPr>
          <p:cNvPicPr>
            <a:picLocks noChangeAspect="1"/>
          </p:cNvPicPr>
          <p:nvPr/>
        </p:nvPicPr>
        <p:blipFill>
          <a:blip r:embed="rId3"/>
          <a:stretch>
            <a:fillRect/>
          </a:stretch>
        </p:blipFill>
        <p:spPr>
          <a:xfrm>
            <a:off x="324059" y="614812"/>
            <a:ext cx="8596448" cy="6061869"/>
          </a:xfrm>
          <a:prstGeom prst="rect">
            <a:avLst/>
          </a:prstGeom>
        </p:spPr>
      </p:pic>
    </p:spTree>
    <p:extLst>
      <p:ext uri="{BB962C8B-B14F-4D97-AF65-F5344CB8AC3E}">
        <p14:creationId xmlns:p14="http://schemas.microsoft.com/office/powerpoint/2010/main" val="245010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5796136" y="3645024"/>
            <a:ext cx="1368152" cy="1152128"/>
          </a:xfrm>
          <a:prstGeom prst="rect">
            <a:avLst/>
          </a:prstGeom>
        </p:spPr>
        <p:txBody>
          <a:bodyPr/>
          <a:lstStyle/>
          <a:p>
            <a:r>
              <a:rPr lang="es-CO" sz="3600" b="0" dirty="0">
                <a:solidFill>
                  <a:schemeClr val="bg1"/>
                </a:solidFill>
                <a:latin typeface="+mn-lt"/>
              </a:rPr>
              <a:t>Inglés</a:t>
            </a:r>
            <a:endParaRPr lang="es-CO" b="0" dirty="0">
              <a:solidFill>
                <a:schemeClr val="bg1"/>
              </a:solidFill>
              <a:latin typeface="+mn-lt"/>
            </a:endParaRPr>
          </a:p>
        </p:txBody>
      </p:sp>
    </p:spTree>
    <p:extLst>
      <p:ext uri="{BB962C8B-B14F-4D97-AF65-F5344CB8AC3E}">
        <p14:creationId xmlns:p14="http://schemas.microsoft.com/office/powerpoint/2010/main" val="3775855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7" name="CuadroTexto 6"/>
          <p:cNvSpPr txBox="1"/>
          <p:nvPr/>
        </p:nvSpPr>
        <p:spPr>
          <a:xfrm>
            <a:off x="2566527" y="214702"/>
            <a:ext cx="4334520"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Inglés – Bogotá (GR)</a:t>
            </a:r>
          </a:p>
        </p:txBody>
      </p:sp>
      <p:pic>
        <p:nvPicPr>
          <p:cNvPr id="3" name="Imagen 2">
            <a:extLst>
              <a:ext uri="{FF2B5EF4-FFF2-40B4-BE49-F238E27FC236}">
                <a16:creationId xmlns:a16="http://schemas.microsoft.com/office/drawing/2014/main" id="{356E7D2A-9A85-47A1-ACC2-C05AC5D67032}"/>
              </a:ext>
            </a:extLst>
          </p:cNvPr>
          <p:cNvPicPr>
            <a:picLocks noChangeAspect="1"/>
          </p:cNvPicPr>
          <p:nvPr/>
        </p:nvPicPr>
        <p:blipFill>
          <a:blip r:embed="rId4"/>
          <a:stretch>
            <a:fillRect/>
          </a:stretch>
        </p:blipFill>
        <p:spPr>
          <a:xfrm>
            <a:off x="398961" y="620688"/>
            <a:ext cx="8565527" cy="6219825"/>
          </a:xfrm>
          <a:prstGeom prst="rect">
            <a:avLst/>
          </a:prstGeom>
        </p:spPr>
      </p:pic>
    </p:spTree>
    <p:extLst>
      <p:ext uri="{BB962C8B-B14F-4D97-AF65-F5344CB8AC3E}">
        <p14:creationId xmlns:p14="http://schemas.microsoft.com/office/powerpoint/2010/main" val="2546261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6" y="214702"/>
            <a:ext cx="9043434" cy="374905"/>
          </a:xfrm>
          <a:prstGeom prst="rect">
            <a:avLst/>
          </a:prstGeom>
        </p:spPr>
      </p:pic>
      <p:sp>
        <p:nvSpPr>
          <p:cNvPr id="5" name="CuadroTexto 4"/>
          <p:cNvSpPr txBox="1"/>
          <p:nvPr/>
        </p:nvSpPr>
        <p:spPr>
          <a:xfrm>
            <a:off x="2566527" y="214702"/>
            <a:ext cx="4522072"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Inglés – Bogotá (NBC)</a:t>
            </a:r>
          </a:p>
        </p:txBody>
      </p:sp>
      <p:sp>
        <p:nvSpPr>
          <p:cNvPr id="7" name="Rectángulo 6"/>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7188782C-4AC4-465E-8E2E-4A334ADE7F99}"/>
              </a:ext>
            </a:extLst>
          </p:cNvPr>
          <p:cNvPicPr>
            <a:picLocks noChangeAspect="1"/>
          </p:cNvPicPr>
          <p:nvPr/>
        </p:nvPicPr>
        <p:blipFill>
          <a:blip r:embed="rId3"/>
          <a:stretch>
            <a:fillRect/>
          </a:stretch>
        </p:blipFill>
        <p:spPr>
          <a:xfrm>
            <a:off x="320796" y="733425"/>
            <a:ext cx="8502407" cy="6007943"/>
          </a:xfrm>
          <a:prstGeom prst="rect">
            <a:avLst/>
          </a:prstGeom>
        </p:spPr>
      </p:pic>
    </p:spTree>
    <p:extLst>
      <p:ext uri="{BB962C8B-B14F-4D97-AF65-F5344CB8AC3E}">
        <p14:creationId xmlns:p14="http://schemas.microsoft.com/office/powerpoint/2010/main" val="961079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988840"/>
            <a:ext cx="6791067" cy="1368152"/>
          </a:xfrm>
          <a:prstGeom prst="rect">
            <a:avLst/>
          </a:prstGeom>
        </p:spPr>
      </p:pic>
    </p:spTree>
    <p:extLst>
      <p:ext uri="{BB962C8B-B14F-4D97-AF65-F5344CB8AC3E}">
        <p14:creationId xmlns:p14="http://schemas.microsoft.com/office/powerpoint/2010/main" val="2863065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60648"/>
            <a:ext cx="5715784" cy="64807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052736"/>
            <a:ext cx="6676709" cy="280673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125" y="3967388"/>
            <a:ext cx="6631208" cy="1333820"/>
          </a:xfrm>
          <a:prstGeom prst="rect">
            <a:avLst/>
          </a:prstGeom>
        </p:spPr>
      </p:pic>
    </p:spTree>
    <p:extLst>
      <p:ext uri="{BB962C8B-B14F-4D97-AF65-F5344CB8AC3E}">
        <p14:creationId xmlns:p14="http://schemas.microsoft.com/office/powerpoint/2010/main" val="254440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Título 1"/>
          <p:cNvSpPr>
            <a:spLocks noGrp="1"/>
          </p:cNvSpPr>
          <p:nvPr>
            <p:ph type="title"/>
          </p:nvPr>
        </p:nvSpPr>
        <p:spPr>
          <a:xfrm>
            <a:off x="5220072" y="3429000"/>
            <a:ext cx="2304256" cy="1224136"/>
          </a:xfrm>
        </p:spPr>
        <p:txBody>
          <a:bodyPr/>
          <a:lstStyle/>
          <a:p>
            <a:pPr eaLnBrk="1" hangingPunct="1"/>
            <a:r>
              <a:rPr lang="es-ES" altLang="es-CO" sz="4000" b="0" cap="none" dirty="0"/>
              <a:t>Transición a NBC</a:t>
            </a:r>
          </a:p>
        </p:txBody>
      </p:sp>
    </p:spTree>
    <p:extLst>
      <p:ext uri="{BB962C8B-B14F-4D97-AF65-F5344CB8AC3E}">
        <p14:creationId xmlns:p14="http://schemas.microsoft.com/office/powerpoint/2010/main" val="2797768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9 CuadroTexto"/>
          <p:cNvSpPr txBox="1">
            <a:spLocks noChangeArrowheads="1"/>
          </p:cNvSpPr>
          <p:nvPr/>
        </p:nvSpPr>
        <p:spPr bwMode="auto">
          <a:xfrm>
            <a:off x="3313113" y="4292600"/>
            <a:ext cx="4510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1" eaLnBrk="1" hangingPunct="1"/>
            <a:endParaRPr lang="es-CO" altLang="es-CO" sz="2400" dirty="0"/>
          </a:p>
          <a:p>
            <a:pPr eaLnBrk="1" hangingPunct="1"/>
            <a:endParaRPr lang="es-CO" altLang="es-CO" sz="2400"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60648"/>
            <a:ext cx="5715784" cy="64807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92" y="1313683"/>
            <a:ext cx="8001016" cy="4230633"/>
          </a:xfrm>
          <a:prstGeom prst="rect">
            <a:avLst/>
          </a:prstGeom>
        </p:spPr>
      </p:pic>
    </p:spTree>
    <p:extLst>
      <p:ext uri="{BB962C8B-B14F-4D97-AF65-F5344CB8AC3E}">
        <p14:creationId xmlns:p14="http://schemas.microsoft.com/office/powerpoint/2010/main" val="3113462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581" y="332656"/>
            <a:ext cx="5976664" cy="682769"/>
          </a:xfrm>
          <a:prstGeom prst="rect">
            <a:avLst/>
          </a:prstGeom>
        </p:spPr>
      </p:pic>
      <p:sp>
        <p:nvSpPr>
          <p:cNvPr id="5" name="CuadroTexto 4"/>
          <p:cNvSpPr txBox="1"/>
          <p:nvPr/>
        </p:nvSpPr>
        <p:spPr>
          <a:xfrm>
            <a:off x="2123728" y="292586"/>
            <a:ext cx="5317289"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Número estudiantes módulos específicos</a:t>
            </a:r>
          </a:p>
        </p:txBody>
      </p:sp>
      <p:sp>
        <p:nvSpPr>
          <p:cNvPr id="6" name="CuadroTexto 5"/>
          <p:cNvSpPr txBox="1"/>
          <p:nvPr/>
        </p:nvSpPr>
        <p:spPr>
          <a:xfrm>
            <a:off x="6464677" y="620688"/>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
        <p:nvSpPr>
          <p:cNvPr id="7" name="Rectángulo 6"/>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3"/>
          <a:stretch>
            <a:fillRect/>
          </a:stretch>
        </p:blipFill>
        <p:spPr>
          <a:xfrm>
            <a:off x="561975" y="1368127"/>
            <a:ext cx="8020050" cy="5229225"/>
          </a:xfrm>
          <a:prstGeom prst="rect">
            <a:avLst/>
          </a:prstGeom>
        </p:spPr>
      </p:pic>
    </p:spTree>
    <p:extLst>
      <p:ext uri="{BB962C8B-B14F-4D97-AF65-F5344CB8AC3E}">
        <p14:creationId xmlns:p14="http://schemas.microsoft.com/office/powerpoint/2010/main" val="3619682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4788024" y="3429000"/>
            <a:ext cx="3240360" cy="1152128"/>
          </a:xfrm>
          <a:prstGeom prst="rect">
            <a:avLst/>
          </a:prstGeom>
        </p:spPr>
        <p:txBody>
          <a:bodyPr/>
          <a:lstStyle/>
          <a:p>
            <a:pPr algn="ctr"/>
            <a:r>
              <a:rPr lang="es-CO" sz="3600" b="0" dirty="0">
                <a:solidFill>
                  <a:schemeClr val="bg1"/>
                </a:solidFill>
                <a:latin typeface="+mn-lt"/>
              </a:rPr>
              <a:t>Gestión financiera</a:t>
            </a:r>
            <a:endParaRPr lang="es-CO" b="0" dirty="0">
              <a:solidFill>
                <a:schemeClr val="bg1"/>
              </a:solidFill>
              <a:latin typeface="+mn-lt"/>
            </a:endParaRPr>
          </a:p>
        </p:txBody>
      </p:sp>
    </p:spTree>
    <p:extLst>
      <p:ext uri="{BB962C8B-B14F-4D97-AF65-F5344CB8AC3E}">
        <p14:creationId xmlns:p14="http://schemas.microsoft.com/office/powerpoint/2010/main" val="2839272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251520" y="188640"/>
            <a:ext cx="8640960" cy="5760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dirty="0">
                <a:solidFill>
                  <a:srgbClr val="C5136B"/>
                </a:solidFill>
                <a:latin typeface="+mn-lt"/>
              </a:rPr>
              <a:t>Gestión financiera</a:t>
            </a:r>
            <a:endParaRPr lang="es-CO" dirty="0">
              <a:solidFill>
                <a:srgbClr val="C5136B"/>
              </a:solidFill>
              <a:latin typeface="+mn-lt"/>
            </a:endParaRPr>
          </a:p>
        </p:txBody>
      </p:sp>
      <p:sp>
        <p:nvSpPr>
          <p:cNvPr id="3" name="Rectángulo 2"/>
          <p:cNvSpPr/>
          <p:nvPr/>
        </p:nvSpPr>
        <p:spPr>
          <a:xfrm>
            <a:off x="16215" y="4941168"/>
            <a:ext cx="9144000"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4BEF4E2-72D1-416D-9C72-5EAB44CA93E5}"/>
              </a:ext>
            </a:extLst>
          </p:cNvPr>
          <p:cNvPicPr>
            <a:picLocks noChangeAspect="1"/>
          </p:cNvPicPr>
          <p:nvPr/>
        </p:nvPicPr>
        <p:blipFill>
          <a:blip r:embed="rId2"/>
          <a:stretch>
            <a:fillRect/>
          </a:stretch>
        </p:blipFill>
        <p:spPr>
          <a:xfrm>
            <a:off x="903188" y="671425"/>
            <a:ext cx="7337623" cy="6079443"/>
          </a:xfrm>
          <a:prstGeom prst="rect">
            <a:avLst/>
          </a:prstGeom>
        </p:spPr>
      </p:pic>
    </p:spTree>
    <p:extLst>
      <p:ext uri="{BB962C8B-B14F-4D97-AF65-F5344CB8AC3E}">
        <p14:creationId xmlns:p14="http://schemas.microsoft.com/office/powerpoint/2010/main" val="502773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Imagen 2"/>
          <p:cNvPicPr>
            <a:picLocks noChangeAspect="1"/>
          </p:cNvPicPr>
          <p:nvPr/>
        </p:nvPicPr>
        <p:blipFill>
          <a:blip r:embed="rId3"/>
          <a:stretch>
            <a:fillRect/>
          </a:stretch>
        </p:blipFill>
        <p:spPr>
          <a:xfrm>
            <a:off x="246425" y="694048"/>
            <a:ext cx="8646055" cy="5949864"/>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b="47267"/>
          <a:stretch/>
        </p:blipFill>
        <p:spPr>
          <a:xfrm>
            <a:off x="1691680" y="260649"/>
            <a:ext cx="5976664" cy="360040"/>
          </a:xfrm>
          <a:prstGeom prst="rect">
            <a:avLst/>
          </a:prstGeom>
        </p:spPr>
      </p:pic>
      <p:sp>
        <p:nvSpPr>
          <p:cNvPr id="8" name="CuadroTexto 7"/>
          <p:cNvSpPr txBox="1"/>
          <p:nvPr/>
        </p:nvSpPr>
        <p:spPr>
          <a:xfrm>
            <a:off x="2123827" y="220578"/>
            <a:ext cx="5267468"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Gestión Financiera - Bogotá</a:t>
            </a:r>
          </a:p>
        </p:txBody>
      </p:sp>
    </p:spTree>
    <p:extLst>
      <p:ext uri="{BB962C8B-B14F-4D97-AF65-F5344CB8AC3E}">
        <p14:creationId xmlns:p14="http://schemas.microsoft.com/office/powerpoint/2010/main" val="3587483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p:cNvPicPr>
            <a:picLocks noChangeAspect="1"/>
          </p:cNvPicPr>
          <p:nvPr/>
        </p:nvPicPr>
        <p:blipFill>
          <a:blip r:embed="rId3"/>
          <a:stretch>
            <a:fillRect/>
          </a:stretch>
        </p:blipFill>
        <p:spPr>
          <a:xfrm>
            <a:off x="0" y="1106921"/>
            <a:ext cx="9144000" cy="505838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268014"/>
            <a:ext cx="5976664" cy="682769"/>
          </a:xfrm>
          <a:prstGeom prst="rect">
            <a:avLst/>
          </a:prstGeom>
        </p:spPr>
      </p:pic>
      <p:sp>
        <p:nvSpPr>
          <p:cNvPr id="8" name="CuadroTexto 7"/>
          <p:cNvSpPr txBox="1"/>
          <p:nvPr/>
        </p:nvSpPr>
        <p:spPr>
          <a:xfrm>
            <a:off x="1886674" y="227944"/>
            <a:ext cx="5597623"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Niveles de desempeño – Gestión Financiera</a:t>
            </a:r>
          </a:p>
        </p:txBody>
      </p:sp>
      <p:sp>
        <p:nvSpPr>
          <p:cNvPr id="9" name="CuadroTexto 8"/>
          <p:cNvSpPr txBox="1"/>
          <p:nvPr/>
        </p:nvSpPr>
        <p:spPr>
          <a:xfrm>
            <a:off x="6507957" y="572813"/>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Tree>
    <p:extLst>
      <p:ext uri="{BB962C8B-B14F-4D97-AF65-F5344CB8AC3E}">
        <p14:creationId xmlns:p14="http://schemas.microsoft.com/office/powerpoint/2010/main" val="1339830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14562"/>
            <a:ext cx="5976664" cy="682769"/>
          </a:xfrm>
          <a:prstGeom prst="rect">
            <a:avLst/>
          </a:prstGeom>
        </p:spPr>
      </p:pic>
      <p:sp>
        <p:nvSpPr>
          <p:cNvPr id="6" name="CuadroTexto 5"/>
          <p:cNvSpPr txBox="1"/>
          <p:nvPr/>
        </p:nvSpPr>
        <p:spPr>
          <a:xfrm>
            <a:off x="2575081" y="188640"/>
            <a:ext cx="4445191"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Afirmaciones – Gestión Financiera</a:t>
            </a:r>
          </a:p>
        </p:txBody>
      </p:sp>
      <p:sp>
        <p:nvSpPr>
          <p:cNvPr id="7" name="CuadroTexto 6"/>
          <p:cNvSpPr txBox="1"/>
          <p:nvPr/>
        </p:nvSpPr>
        <p:spPr>
          <a:xfrm>
            <a:off x="6084168" y="502594"/>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
        <p:nvSpPr>
          <p:cNvPr id="8" name="Rectángulo 7"/>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934AE45-B482-4429-ADFC-10E90E8A6D58}"/>
              </a:ext>
            </a:extLst>
          </p:cNvPr>
          <p:cNvPicPr>
            <a:picLocks noChangeAspect="1"/>
          </p:cNvPicPr>
          <p:nvPr/>
        </p:nvPicPr>
        <p:blipFill>
          <a:blip r:embed="rId3"/>
          <a:stretch>
            <a:fillRect/>
          </a:stretch>
        </p:blipFill>
        <p:spPr>
          <a:xfrm>
            <a:off x="0" y="1087746"/>
            <a:ext cx="9144000" cy="5293582"/>
          </a:xfrm>
          <a:prstGeom prst="rect">
            <a:avLst/>
          </a:prstGeom>
        </p:spPr>
      </p:pic>
    </p:spTree>
    <p:extLst>
      <p:ext uri="{BB962C8B-B14F-4D97-AF65-F5344CB8AC3E}">
        <p14:creationId xmlns:p14="http://schemas.microsoft.com/office/powerpoint/2010/main" val="4271756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4716016" y="3356992"/>
            <a:ext cx="3240360" cy="1152128"/>
          </a:xfrm>
          <a:prstGeom prst="rect">
            <a:avLst/>
          </a:prstGeom>
        </p:spPr>
        <p:txBody>
          <a:bodyPr/>
          <a:lstStyle/>
          <a:p>
            <a:pPr algn="ctr"/>
            <a:r>
              <a:rPr lang="es-CO" sz="3600" b="0" dirty="0">
                <a:solidFill>
                  <a:schemeClr val="bg1"/>
                </a:solidFill>
                <a:latin typeface="+mn-lt"/>
              </a:rPr>
              <a:t>Gestión de organizaciones</a:t>
            </a:r>
            <a:endParaRPr lang="es-CO" b="0" dirty="0">
              <a:solidFill>
                <a:schemeClr val="bg1"/>
              </a:solidFill>
              <a:latin typeface="+mn-lt"/>
            </a:endParaRPr>
          </a:p>
        </p:txBody>
      </p:sp>
    </p:spTree>
    <p:extLst>
      <p:ext uri="{BB962C8B-B14F-4D97-AF65-F5344CB8AC3E}">
        <p14:creationId xmlns:p14="http://schemas.microsoft.com/office/powerpoint/2010/main" val="2779782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251520" y="116632"/>
            <a:ext cx="8640960" cy="57606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rgbClr val="C5136B"/>
                </a:solidFill>
                <a:latin typeface="+mn-lt"/>
              </a:rPr>
              <a:t>Gestión de organizaciones</a:t>
            </a:r>
          </a:p>
        </p:txBody>
      </p:sp>
      <p:sp>
        <p:nvSpPr>
          <p:cNvPr id="3" name="Rectángulo 2"/>
          <p:cNvSpPr/>
          <p:nvPr/>
        </p:nvSpPr>
        <p:spPr>
          <a:xfrm>
            <a:off x="16215" y="4941168"/>
            <a:ext cx="9144000"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C5422F99-5414-4429-98EB-6DA651657F6D}"/>
              </a:ext>
            </a:extLst>
          </p:cNvPr>
          <p:cNvPicPr>
            <a:picLocks noChangeAspect="1"/>
          </p:cNvPicPr>
          <p:nvPr/>
        </p:nvPicPr>
        <p:blipFill>
          <a:blip r:embed="rId2"/>
          <a:stretch>
            <a:fillRect/>
          </a:stretch>
        </p:blipFill>
        <p:spPr>
          <a:xfrm>
            <a:off x="1043608" y="620688"/>
            <a:ext cx="6984776" cy="6025404"/>
          </a:xfrm>
          <a:prstGeom prst="rect">
            <a:avLst/>
          </a:prstGeom>
        </p:spPr>
      </p:pic>
    </p:spTree>
    <p:extLst>
      <p:ext uri="{BB962C8B-B14F-4D97-AF65-F5344CB8AC3E}">
        <p14:creationId xmlns:p14="http://schemas.microsoft.com/office/powerpoint/2010/main" val="3218612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p:cNvPicPr>
            <a:picLocks noChangeAspect="1"/>
          </p:cNvPicPr>
          <p:nvPr/>
        </p:nvPicPr>
        <p:blipFill>
          <a:blip r:embed="rId3"/>
          <a:stretch>
            <a:fillRect/>
          </a:stretch>
        </p:blipFill>
        <p:spPr>
          <a:xfrm>
            <a:off x="351342" y="1103231"/>
            <a:ext cx="8096250" cy="550545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228710"/>
            <a:ext cx="5976664" cy="682769"/>
          </a:xfrm>
          <a:prstGeom prst="rect">
            <a:avLst/>
          </a:prstGeom>
        </p:spPr>
      </p:pic>
      <p:sp>
        <p:nvSpPr>
          <p:cNvPr id="7" name="CuadroTexto 6"/>
          <p:cNvSpPr txBox="1"/>
          <p:nvPr/>
        </p:nvSpPr>
        <p:spPr>
          <a:xfrm>
            <a:off x="2051819" y="188640"/>
            <a:ext cx="5123390"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Gestión de organizaciones</a:t>
            </a:r>
          </a:p>
        </p:txBody>
      </p:sp>
      <p:sp>
        <p:nvSpPr>
          <p:cNvPr id="8" name="CuadroTexto 7"/>
          <p:cNvSpPr txBox="1"/>
          <p:nvPr/>
        </p:nvSpPr>
        <p:spPr>
          <a:xfrm>
            <a:off x="6259991" y="516742"/>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Tree>
    <p:extLst>
      <p:ext uri="{BB962C8B-B14F-4D97-AF65-F5344CB8AC3E}">
        <p14:creationId xmlns:p14="http://schemas.microsoft.com/office/powerpoint/2010/main" val="2353032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60648"/>
            <a:ext cx="7888240" cy="5004826"/>
          </a:xfrm>
          <a:prstGeom prst="rect">
            <a:avLst/>
          </a:prstGeom>
        </p:spPr>
      </p:pic>
    </p:spTree>
    <p:extLst>
      <p:ext uri="{BB962C8B-B14F-4D97-AF65-F5344CB8AC3E}">
        <p14:creationId xmlns:p14="http://schemas.microsoft.com/office/powerpoint/2010/main" val="3111170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p:cNvPicPr>
            <a:picLocks noChangeAspect="1"/>
          </p:cNvPicPr>
          <p:nvPr/>
        </p:nvPicPr>
        <p:blipFill>
          <a:blip r:embed="rId3"/>
          <a:stretch>
            <a:fillRect/>
          </a:stretch>
        </p:blipFill>
        <p:spPr>
          <a:xfrm>
            <a:off x="78987" y="1196752"/>
            <a:ext cx="8927728" cy="4887567"/>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736" y="332656"/>
            <a:ext cx="6703632" cy="682769"/>
          </a:xfrm>
          <a:prstGeom prst="rect">
            <a:avLst/>
          </a:prstGeom>
        </p:spPr>
      </p:pic>
      <p:sp>
        <p:nvSpPr>
          <p:cNvPr id="7" name="CuadroTexto 6"/>
          <p:cNvSpPr txBox="1"/>
          <p:nvPr/>
        </p:nvSpPr>
        <p:spPr>
          <a:xfrm>
            <a:off x="1324752" y="292586"/>
            <a:ext cx="6559616"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Niveles de desempeño – Gestión de organizaciones</a:t>
            </a:r>
          </a:p>
        </p:txBody>
      </p:sp>
      <p:sp>
        <p:nvSpPr>
          <p:cNvPr id="8" name="CuadroTexto 7"/>
          <p:cNvSpPr txBox="1"/>
          <p:nvPr/>
        </p:nvSpPr>
        <p:spPr>
          <a:xfrm>
            <a:off x="6660232" y="620688"/>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Tree>
    <p:extLst>
      <p:ext uri="{BB962C8B-B14F-4D97-AF65-F5344CB8AC3E}">
        <p14:creationId xmlns:p14="http://schemas.microsoft.com/office/powerpoint/2010/main" val="112874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25951"/>
            <a:ext cx="5976664" cy="682769"/>
          </a:xfrm>
          <a:prstGeom prst="rect">
            <a:avLst/>
          </a:prstGeom>
        </p:spPr>
      </p:pic>
      <p:sp>
        <p:nvSpPr>
          <p:cNvPr id="5" name="CuadroTexto 4"/>
          <p:cNvSpPr txBox="1"/>
          <p:nvPr/>
        </p:nvSpPr>
        <p:spPr>
          <a:xfrm>
            <a:off x="2045858" y="185881"/>
            <a:ext cx="5407186"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Afirmaciones – Gestión de organizaciones</a:t>
            </a:r>
          </a:p>
        </p:txBody>
      </p:sp>
      <p:sp>
        <p:nvSpPr>
          <p:cNvPr id="6" name="CuadroTexto 5"/>
          <p:cNvSpPr txBox="1"/>
          <p:nvPr/>
        </p:nvSpPr>
        <p:spPr>
          <a:xfrm>
            <a:off x="6516940" y="513983"/>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
        <p:nvSpPr>
          <p:cNvPr id="7" name="Rectángulo 6"/>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3"/>
          <a:stretch>
            <a:fillRect/>
          </a:stretch>
        </p:blipFill>
        <p:spPr>
          <a:xfrm>
            <a:off x="0" y="1232719"/>
            <a:ext cx="9042975" cy="5076601"/>
          </a:xfrm>
          <a:prstGeom prst="rect">
            <a:avLst/>
          </a:prstGeom>
        </p:spPr>
      </p:pic>
    </p:spTree>
    <p:extLst>
      <p:ext uri="{BB962C8B-B14F-4D97-AF65-F5344CB8AC3E}">
        <p14:creationId xmlns:p14="http://schemas.microsoft.com/office/powerpoint/2010/main" val="3247143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ctrTitle" idx="4294967295"/>
          </p:nvPr>
        </p:nvSpPr>
        <p:spPr>
          <a:xfrm>
            <a:off x="4788024" y="3284984"/>
            <a:ext cx="3240360" cy="1152128"/>
          </a:xfrm>
          <a:prstGeom prst="rect">
            <a:avLst/>
          </a:prstGeom>
        </p:spPr>
        <p:txBody>
          <a:bodyPr>
            <a:normAutofit fontScale="90000"/>
          </a:bodyPr>
          <a:lstStyle/>
          <a:p>
            <a:pPr algn="ctr"/>
            <a:r>
              <a:rPr lang="es-CO" sz="3600" b="0" dirty="0">
                <a:solidFill>
                  <a:schemeClr val="bg1"/>
                </a:solidFill>
                <a:latin typeface="+mn-lt"/>
              </a:rPr>
              <a:t>Formulación de proyectos de ingeniería</a:t>
            </a:r>
            <a:endParaRPr lang="es-CO" b="0" dirty="0">
              <a:solidFill>
                <a:schemeClr val="bg1"/>
              </a:solidFill>
              <a:latin typeface="+mn-lt"/>
            </a:endParaRPr>
          </a:p>
        </p:txBody>
      </p:sp>
    </p:spTree>
    <p:extLst>
      <p:ext uri="{BB962C8B-B14F-4D97-AF65-F5344CB8AC3E}">
        <p14:creationId xmlns:p14="http://schemas.microsoft.com/office/powerpoint/2010/main" val="164448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251520" y="211908"/>
            <a:ext cx="8640960" cy="5760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dirty="0">
                <a:solidFill>
                  <a:srgbClr val="C5136B"/>
                </a:solidFill>
                <a:latin typeface="+mn-lt"/>
              </a:rPr>
              <a:t>Formulación de proyectos de ingeniería</a:t>
            </a:r>
            <a:endParaRPr lang="es-CO" dirty="0">
              <a:solidFill>
                <a:srgbClr val="C5136B"/>
              </a:solidFill>
              <a:latin typeface="+mn-lt"/>
            </a:endParaRPr>
          </a:p>
        </p:txBody>
      </p:sp>
      <p:sp>
        <p:nvSpPr>
          <p:cNvPr id="3" name="Rectángulo 2"/>
          <p:cNvSpPr/>
          <p:nvPr/>
        </p:nvSpPr>
        <p:spPr>
          <a:xfrm>
            <a:off x="16215" y="4941168"/>
            <a:ext cx="9144000"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rotWithShape="1">
          <a:blip r:embed="rId2"/>
          <a:srcRect l="24542" t="11610" r="21222" b="6688"/>
          <a:stretch/>
        </p:blipFill>
        <p:spPr>
          <a:xfrm>
            <a:off x="1220054" y="787972"/>
            <a:ext cx="6703891" cy="5677832"/>
          </a:xfrm>
          <a:prstGeom prst="rect">
            <a:avLst/>
          </a:prstGeom>
        </p:spPr>
      </p:pic>
    </p:spTree>
    <p:extLst>
      <p:ext uri="{BB962C8B-B14F-4D97-AF65-F5344CB8AC3E}">
        <p14:creationId xmlns:p14="http://schemas.microsoft.com/office/powerpoint/2010/main" val="1276218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p:cNvPicPr>
            <a:picLocks noChangeAspect="1"/>
          </p:cNvPicPr>
          <p:nvPr/>
        </p:nvPicPr>
        <p:blipFill>
          <a:blip r:embed="rId3"/>
          <a:stretch>
            <a:fillRect/>
          </a:stretch>
        </p:blipFill>
        <p:spPr>
          <a:xfrm>
            <a:off x="550053" y="1147653"/>
            <a:ext cx="8067675" cy="555307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28710"/>
            <a:ext cx="6869575" cy="682769"/>
          </a:xfrm>
          <a:prstGeom prst="rect">
            <a:avLst/>
          </a:prstGeom>
        </p:spPr>
      </p:pic>
      <p:sp>
        <p:nvSpPr>
          <p:cNvPr id="7" name="CuadroTexto 6"/>
          <p:cNvSpPr txBox="1"/>
          <p:nvPr/>
        </p:nvSpPr>
        <p:spPr>
          <a:xfrm>
            <a:off x="1302825" y="188640"/>
            <a:ext cx="6725559"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Promedio en Formulación de proyectos de ingeniería</a:t>
            </a:r>
          </a:p>
        </p:txBody>
      </p:sp>
      <p:sp>
        <p:nvSpPr>
          <p:cNvPr id="8" name="CuadroTexto 7"/>
          <p:cNvSpPr txBox="1"/>
          <p:nvPr/>
        </p:nvSpPr>
        <p:spPr>
          <a:xfrm>
            <a:off x="6948264" y="542147"/>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Tree>
    <p:extLst>
      <p:ext uri="{BB962C8B-B14F-4D97-AF65-F5344CB8AC3E}">
        <p14:creationId xmlns:p14="http://schemas.microsoft.com/office/powerpoint/2010/main" val="1998403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p:cNvPicPr>
            <a:picLocks noChangeAspect="1"/>
          </p:cNvPicPr>
          <p:nvPr/>
        </p:nvPicPr>
        <p:blipFill>
          <a:blip r:embed="rId3"/>
          <a:stretch>
            <a:fillRect/>
          </a:stretch>
        </p:blipFill>
        <p:spPr>
          <a:xfrm>
            <a:off x="77250" y="1625775"/>
            <a:ext cx="8737913" cy="475555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14" y="437380"/>
            <a:ext cx="8291042" cy="682769"/>
          </a:xfrm>
          <a:prstGeom prst="rect">
            <a:avLst/>
          </a:prstGeom>
        </p:spPr>
      </p:pic>
      <p:sp>
        <p:nvSpPr>
          <p:cNvPr id="7" name="CuadroTexto 6"/>
          <p:cNvSpPr txBox="1"/>
          <p:nvPr/>
        </p:nvSpPr>
        <p:spPr>
          <a:xfrm>
            <a:off x="514670" y="404664"/>
            <a:ext cx="8161786"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Niveles de desempeño – Formulación de proyectos de ingeniería</a:t>
            </a:r>
          </a:p>
        </p:txBody>
      </p:sp>
      <p:sp>
        <p:nvSpPr>
          <p:cNvPr id="8" name="CuadroTexto 7"/>
          <p:cNvSpPr txBox="1"/>
          <p:nvPr/>
        </p:nvSpPr>
        <p:spPr>
          <a:xfrm>
            <a:off x="7556100" y="755412"/>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Tree>
    <p:extLst>
      <p:ext uri="{BB962C8B-B14F-4D97-AF65-F5344CB8AC3E}">
        <p14:creationId xmlns:p14="http://schemas.microsoft.com/office/powerpoint/2010/main" val="3580270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321521"/>
            <a:ext cx="7272909" cy="682769"/>
          </a:xfrm>
          <a:prstGeom prst="rect">
            <a:avLst/>
          </a:prstGeom>
        </p:spPr>
      </p:pic>
      <p:sp>
        <p:nvSpPr>
          <p:cNvPr id="5" name="CuadroTexto 4"/>
          <p:cNvSpPr txBox="1"/>
          <p:nvPr/>
        </p:nvSpPr>
        <p:spPr>
          <a:xfrm>
            <a:off x="1235154" y="292586"/>
            <a:ext cx="7009355" cy="400110"/>
          </a:xfrm>
          <a:prstGeom prst="rect">
            <a:avLst/>
          </a:prstGeom>
          <a:noFill/>
        </p:spPr>
        <p:txBody>
          <a:bodyPr wrap="none" rtlCol="0">
            <a:spAutoFit/>
          </a:bodyPr>
          <a:lstStyle/>
          <a:p>
            <a:r>
              <a:rPr lang="es-CO" sz="2000" dirty="0">
                <a:solidFill>
                  <a:schemeClr val="bg1"/>
                </a:solidFill>
                <a:latin typeface="Arial Rounded MT Bold" panose="020F0704030504030204" pitchFamily="34" charset="0"/>
                <a:cs typeface="Arial" panose="020B0604020202020204" pitchFamily="34" charset="0"/>
              </a:rPr>
              <a:t>Afirmaciones – Formulación de proyectos de ingeniería</a:t>
            </a:r>
          </a:p>
        </p:txBody>
      </p:sp>
      <p:sp>
        <p:nvSpPr>
          <p:cNvPr id="6" name="CuadroTexto 5"/>
          <p:cNvSpPr txBox="1"/>
          <p:nvPr/>
        </p:nvSpPr>
        <p:spPr>
          <a:xfrm>
            <a:off x="7236397" y="620688"/>
            <a:ext cx="976340" cy="369332"/>
          </a:xfrm>
          <a:prstGeom prst="rect">
            <a:avLst/>
          </a:prstGeom>
          <a:noFill/>
        </p:spPr>
        <p:txBody>
          <a:bodyPr wrap="square" rtlCol="0">
            <a:spAutoFit/>
          </a:bodyPr>
          <a:lstStyle/>
          <a:p>
            <a:r>
              <a:rPr lang="es-CO" dirty="0">
                <a:solidFill>
                  <a:srgbClr val="8A2657"/>
                </a:solidFill>
                <a:latin typeface="Arial" panose="020B0604020202020204" pitchFamily="34" charset="0"/>
                <a:cs typeface="Arial" panose="020B0604020202020204" pitchFamily="34" charset="0"/>
              </a:rPr>
              <a:t>Bogotá</a:t>
            </a:r>
          </a:p>
        </p:txBody>
      </p:sp>
      <p:sp>
        <p:nvSpPr>
          <p:cNvPr id="7" name="Rectángulo 6"/>
          <p:cNvSpPr/>
          <p:nvPr/>
        </p:nvSpPr>
        <p:spPr>
          <a:xfrm>
            <a:off x="0" y="5733256"/>
            <a:ext cx="91440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3"/>
          <a:stretch>
            <a:fillRect/>
          </a:stretch>
        </p:blipFill>
        <p:spPr>
          <a:xfrm>
            <a:off x="251520" y="1295202"/>
            <a:ext cx="8618968" cy="4870102"/>
          </a:xfrm>
          <a:prstGeom prst="rect">
            <a:avLst/>
          </a:prstGeom>
        </p:spPr>
      </p:pic>
    </p:spTree>
    <p:extLst>
      <p:ext uri="{BB962C8B-B14F-4D97-AF65-F5344CB8AC3E}">
        <p14:creationId xmlns:p14="http://schemas.microsoft.com/office/powerpoint/2010/main" val="2847525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114" name="Título 1"/>
          <p:cNvSpPr>
            <a:spLocks noGrp="1"/>
          </p:cNvSpPr>
          <p:nvPr>
            <p:ph type="title"/>
          </p:nvPr>
        </p:nvSpPr>
        <p:spPr>
          <a:xfrm>
            <a:off x="4283968" y="2996952"/>
            <a:ext cx="4320481" cy="1944216"/>
          </a:xfrm>
        </p:spPr>
        <p:txBody>
          <a:bodyPr/>
          <a:lstStyle/>
          <a:p>
            <a:pPr eaLnBrk="1" hangingPunct="1"/>
            <a:r>
              <a:rPr lang="es-ES" altLang="es-CO" sz="3600" b="0" cap="none" dirty="0"/>
              <a:t>Taller de uso e interpretación de resultados </a:t>
            </a:r>
            <a:br>
              <a:rPr lang="es-ES" altLang="es-CO" sz="3600" b="0" cap="none" dirty="0"/>
            </a:br>
            <a:r>
              <a:rPr lang="es-ES" altLang="es-CO" sz="3600" b="0" cap="none" dirty="0"/>
              <a:t>Saber Pro</a:t>
            </a:r>
          </a:p>
        </p:txBody>
      </p:sp>
    </p:spTree>
    <p:extLst>
      <p:ext uri="{BB962C8B-B14F-4D97-AF65-F5344CB8AC3E}">
        <p14:creationId xmlns:p14="http://schemas.microsoft.com/office/powerpoint/2010/main" val="664851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561" t="24805" r="17348" b="19485"/>
          <a:stretch/>
        </p:blipFill>
        <p:spPr>
          <a:xfrm>
            <a:off x="323528" y="764704"/>
            <a:ext cx="8499001" cy="4219383"/>
          </a:xfrm>
          <a:prstGeom prst="rect">
            <a:avLst/>
          </a:prstGeom>
        </p:spPr>
      </p:pic>
    </p:spTree>
    <p:extLst>
      <p:ext uri="{BB962C8B-B14F-4D97-AF65-F5344CB8AC3E}">
        <p14:creationId xmlns:p14="http://schemas.microsoft.com/office/powerpoint/2010/main" val="3887258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562" t="24407" r="17347" b="12594"/>
          <a:stretch/>
        </p:blipFill>
        <p:spPr>
          <a:xfrm>
            <a:off x="395536" y="836712"/>
            <a:ext cx="8337176" cy="4680520"/>
          </a:xfrm>
          <a:prstGeom prst="rect">
            <a:avLst/>
          </a:prstGeom>
        </p:spPr>
      </p:pic>
      <p:sp>
        <p:nvSpPr>
          <p:cNvPr id="3" name="Rectángulo 2"/>
          <p:cNvSpPr/>
          <p:nvPr/>
        </p:nvSpPr>
        <p:spPr>
          <a:xfrm>
            <a:off x="7020272" y="5733256"/>
            <a:ext cx="212372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660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024" y="1412776"/>
            <a:ext cx="7556392" cy="2994893"/>
          </a:xfrm>
          <a:prstGeom prst="rect">
            <a:avLst/>
          </a:prstGeom>
        </p:spPr>
      </p:pic>
    </p:spTree>
    <p:extLst>
      <p:ext uri="{BB962C8B-B14F-4D97-AF65-F5344CB8AC3E}">
        <p14:creationId xmlns:p14="http://schemas.microsoft.com/office/powerpoint/2010/main" val="581017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020272" y="5733256"/>
            <a:ext cx="212372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rotWithShape="1">
          <a:blip r:embed="rId2"/>
          <a:srcRect l="27309" t="21454" r="25649" b="9641"/>
          <a:stretch/>
        </p:blipFill>
        <p:spPr>
          <a:xfrm>
            <a:off x="971600" y="163225"/>
            <a:ext cx="7200800" cy="5930071"/>
          </a:xfrm>
          <a:prstGeom prst="rect">
            <a:avLst/>
          </a:prstGeom>
        </p:spPr>
      </p:pic>
    </p:spTree>
    <p:extLst>
      <p:ext uri="{BB962C8B-B14F-4D97-AF65-F5344CB8AC3E}">
        <p14:creationId xmlns:p14="http://schemas.microsoft.com/office/powerpoint/2010/main" val="1184387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561" t="44094" r="17901" b="23422"/>
          <a:stretch/>
        </p:blipFill>
        <p:spPr>
          <a:xfrm>
            <a:off x="755576" y="188640"/>
            <a:ext cx="7776864" cy="2271120"/>
          </a:xfrm>
          <a:prstGeom prst="rect">
            <a:avLst/>
          </a:prstGeom>
        </p:spPr>
      </p:pic>
      <p:sp>
        <p:nvSpPr>
          <p:cNvPr id="4" name="Rectángulo 3"/>
          <p:cNvSpPr/>
          <p:nvPr/>
        </p:nvSpPr>
        <p:spPr>
          <a:xfrm>
            <a:off x="7020272" y="5733256"/>
            <a:ext cx="212372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rotWithShape="1">
          <a:blip r:embed="rId3"/>
          <a:srcRect l="19561" t="27360" r="17901" b="21453"/>
          <a:stretch/>
        </p:blipFill>
        <p:spPr>
          <a:xfrm>
            <a:off x="755577" y="2459760"/>
            <a:ext cx="7776864" cy="3578734"/>
          </a:xfrm>
          <a:prstGeom prst="rect">
            <a:avLst/>
          </a:prstGeom>
        </p:spPr>
      </p:pic>
    </p:spTree>
    <p:extLst>
      <p:ext uri="{BB962C8B-B14F-4D97-AF65-F5344CB8AC3E}">
        <p14:creationId xmlns:p14="http://schemas.microsoft.com/office/powerpoint/2010/main" val="3113540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561" t="16532" r="17901" b="9247"/>
          <a:stretch/>
        </p:blipFill>
        <p:spPr>
          <a:xfrm>
            <a:off x="539552" y="332656"/>
            <a:ext cx="8136904" cy="5429466"/>
          </a:xfrm>
          <a:prstGeom prst="rect">
            <a:avLst/>
          </a:prstGeom>
        </p:spPr>
      </p:pic>
    </p:spTree>
    <p:extLst>
      <p:ext uri="{BB962C8B-B14F-4D97-AF65-F5344CB8AC3E}">
        <p14:creationId xmlns:p14="http://schemas.microsoft.com/office/powerpoint/2010/main" val="2841664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3989" t="23422" r="22329" b="7673"/>
          <a:stretch/>
        </p:blipFill>
        <p:spPr>
          <a:xfrm>
            <a:off x="1250034" y="188640"/>
            <a:ext cx="6490318" cy="4683735"/>
          </a:xfrm>
          <a:prstGeom prst="rect">
            <a:avLst/>
          </a:prstGeom>
        </p:spPr>
      </p:pic>
      <p:pic>
        <p:nvPicPr>
          <p:cNvPr id="4" name="Imagen 3"/>
          <p:cNvPicPr>
            <a:picLocks noChangeAspect="1"/>
          </p:cNvPicPr>
          <p:nvPr/>
        </p:nvPicPr>
        <p:blipFill rotWithShape="1">
          <a:blip r:embed="rId3"/>
          <a:srcRect l="23989" t="48031" r="22329" b="25391"/>
          <a:stretch/>
        </p:blipFill>
        <p:spPr>
          <a:xfrm>
            <a:off x="1250034" y="4872375"/>
            <a:ext cx="6490318" cy="1806583"/>
          </a:xfrm>
          <a:prstGeom prst="rect">
            <a:avLst/>
          </a:prstGeom>
        </p:spPr>
      </p:pic>
    </p:spTree>
    <p:extLst>
      <p:ext uri="{BB962C8B-B14F-4D97-AF65-F5344CB8AC3E}">
        <p14:creationId xmlns:p14="http://schemas.microsoft.com/office/powerpoint/2010/main" val="846201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Título 1"/>
          <p:cNvSpPr>
            <a:spLocks noGrp="1"/>
          </p:cNvSpPr>
          <p:nvPr>
            <p:ph type="title" idx="4294967295"/>
          </p:nvPr>
        </p:nvSpPr>
        <p:spPr>
          <a:xfrm>
            <a:off x="4860032" y="3356993"/>
            <a:ext cx="3024336" cy="1224136"/>
          </a:xfrm>
          <a:prstGeom prst="rect">
            <a:avLst/>
          </a:prstGeom>
        </p:spPr>
        <p:txBody>
          <a:bodyPr/>
          <a:lstStyle/>
          <a:p>
            <a:pPr algn="ctr" eaLnBrk="1" hangingPunct="1"/>
            <a:r>
              <a:rPr lang="es-ES" altLang="es-CO" sz="3600" b="0" cap="none" dirty="0">
                <a:solidFill>
                  <a:schemeClr val="bg1"/>
                </a:solidFill>
              </a:rPr>
              <a:t>Reportes de</a:t>
            </a:r>
            <a:br>
              <a:rPr lang="es-ES" altLang="es-CO" sz="3600" b="0" cap="none" dirty="0">
                <a:solidFill>
                  <a:schemeClr val="bg1"/>
                </a:solidFill>
              </a:rPr>
            </a:br>
            <a:r>
              <a:rPr lang="es-ES" altLang="es-CO" sz="3600" b="0" cap="none" dirty="0">
                <a:solidFill>
                  <a:schemeClr val="bg1"/>
                </a:solidFill>
              </a:rPr>
              <a:t>Aporte Relativo</a:t>
            </a:r>
          </a:p>
        </p:txBody>
      </p:sp>
    </p:spTree>
    <p:extLst>
      <p:ext uri="{BB962C8B-B14F-4D97-AF65-F5344CB8AC3E}">
        <p14:creationId xmlns:p14="http://schemas.microsoft.com/office/powerpoint/2010/main" val="3207203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6" y="980728"/>
            <a:ext cx="9058674" cy="3145542"/>
          </a:xfrm>
          <a:prstGeom prst="rect">
            <a:avLst/>
          </a:prstGeom>
        </p:spPr>
      </p:pic>
    </p:spTree>
    <p:extLst>
      <p:ext uri="{BB962C8B-B14F-4D97-AF65-F5344CB8AC3E}">
        <p14:creationId xmlns:p14="http://schemas.microsoft.com/office/powerpoint/2010/main" val="4189690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2" name="Imagen 1">
            <a:extLst>
              <a:ext uri="{FF2B5EF4-FFF2-40B4-BE49-F238E27FC236}">
                <a16:creationId xmlns:a16="http://schemas.microsoft.com/office/drawing/2014/main" id="{E535ED04-9012-41FD-81A6-17B39E999AE3}"/>
              </a:ext>
            </a:extLst>
          </p:cNvPr>
          <p:cNvPicPr>
            <a:picLocks noChangeAspect="1"/>
          </p:cNvPicPr>
          <p:nvPr/>
        </p:nvPicPr>
        <p:blipFill rotWithShape="1">
          <a:blip r:embed="rId3"/>
          <a:srcRect t="9696"/>
          <a:stretch/>
        </p:blipFill>
        <p:spPr>
          <a:xfrm>
            <a:off x="495634" y="1052736"/>
            <a:ext cx="8152732" cy="4678855"/>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16632"/>
            <a:ext cx="5876556" cy="798578"/>
          </a:xfrm>
          <a:prstGeom prst="rect">
            <a:avLst/>
          </a:prstGeom>
        </p:spPr>
      </p:pic>
    </p:spTree>
    <p:extLst>
      <p:ext uri="{BB962C8B-B14F-4D97-AF65-F5344CB8AC3E}">
        <p14:creationId xmlns:p14="http://schemas.microsoft.com/office/powerpoint/2010/main" val="3098536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10"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4986"/>
          <a:stretch/>
        </p:blipFill>
        <p:spPr>
          <a:xfrm>
            <a:off x="1136359" y="1268760"/>
            <a:ext cx="6914926" cy="4392488"/>
          </a:xfr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340" y="260648"/>
            <a:ext cx="5428964" cy="57260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2" y="523355"/>
            <a:ext cx="9073914" cy="1761748"/>
          </a:xfrm>
          <a:prstGeom prst="rect">
            <a:avLst/>
          </a:prstGeom>
        </p:spPr>
      </p:pic>
    </p:spTree>
    <p:extLst>
      <p:ext uri="{BB962C8B-B14F-4D97-AF65-F5344CB8AC3E}">
        <p14:creationId xmlns:p14="http://schemas.microsoft.com/office/powerpoint/2010/main" val="3357401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7" y="188640"/>
            <a:ext cx="9141127" cy="5328592"/>
          </a:xfrm>
          <a:prstGeom prst="rect">
            <a:avLst/>
          </a:prstGeom>
        </p:spPr>
      </p:pic>
    </p:spTree>
    <p:extLst>
      <p:ext uri="{BB962C8B-B14F-4D97-AF65-F5344CB8AC3E}">
        <p14:creationId xmlns:p14="http://schemas.microsoft.com/office/powerpoint/2010/main" val="3066997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80528" y="2417776"/>
            <a:ext cx="4622037" cy="3666186"/>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155163"/>
            <a:ext cx="9073914" cy="1999492"/>
          </a:xfrm>
          <a:prstGeom prst="rect">
            <a:avLst/>
          </a:prstGeom>
        </p:spPr>
      </p:pic>
      <p:sp>
        <p:nvSpPr>
          <p:cNvPr id="6" name="Rectángulo 5"/>
          <p:cNvSpPr/>
          <p:nvPr/>
        </p:nvSpPr>
        <p:spPr>
          <a:xfrm>
            <a:off x="7020272" y="5733256"/>
            <a:ext cx="212372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rotWithShape="1">
          <a:blip r:embed="rId5"/>
          <a:srcRect l="34486" t="10789"/>
          <a:stretch/>
        </p:blipFill>
        <p:spPr>
          <a:xfrm>
            <a:off x="4716016" y="2493082"/>
            <a:ext cx="4162939" cy="3515573"/>
          </a:xfrm>
          <a:prstGeom prst="rect">
            <a:avLst/>
          </a:prstGeom>
        </p:spPr>
      </p:pic>
    </p:spTree>
    <p:extLst>
      <p:ext uri="{BB962C8B-B14F-4D97-AF65-F5344CB8AC3E}">
        <p14:creationId xmlns:p14="http://schemas.microsoft.com/office/powerpoint/2010/main" val="194865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61000"/>
            <a:ext cx="8136904" cy="5500248"/>
          </a:xfrm>
          <a:prstGeom prst="rect">
            <a:avLst/>
          </a:prstGeom>
        </p:spPr>
      </p:pic>
    </p:spTree>
    <p:extLst>
      <p:ext uri="{BB962C8B-B14F-4D97-AF65-F5344CB8AC3E}">
        <p14:creationId xmlns:p14="http://schemas.microsoft.com/office/powerpoint/2010/main" val="4192837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211" t="34667" r="1969"/>
          <a:stretch/>
        </p:blipFill>
        <p:spPr>
          <a:xfrm>
            <a:off x="755576" y="904528"/>
            <a:ext cx="3672106" cy="3748608"/>
          </a:xfrm>
        </p:spPr>
      </p:pic>
      <p:pic>
        <p:nvPicPr>
          <p:cNvPr id="6"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r="49905" b="32155"/>
          <a:stretch/>
        </p:blipFill>
        <p:spPr>
          <a:xfrm>
            <a:off x="4493405" y="692696"/>
            <a:ext cx="3913713" cy="3960440"/>
          </a:xfrm>
          <a:prstGeom prst="rect">
            <a:avLst/>
          </a:prstGeom>
        </p:spPr>
      </p:pic>
      <p:sp>
        <p:nvSpPr>
          <p:cNvPr id="7" name="CuadroTexto 6"/>
          <p:cNvSpPr txBox="1"/>
          <p:nvPr/>
        </p:nvSpPr>
        <p:spPr>
          <a:xfrm>
            <a:off x="544561" y="4734401"/>
            <a:ext cx="8008567" cy="1200329"/>
          </a:xfrm>
          <a:prstGeom prst="rect">
            <a:avLst/>
          </a:prstGeom>
          <a:noFill/>
        </p:spPr>
        <p:txBody>
          <a:bodyPr wrap="square" rtlCol="0">
            <a:spAutoFit/>
          </a:bodyPr>
          <a:lstStyle/>
          <a:p>
            <a:pPr algn="just"/>
            <a:r>
              <a:rPr lang="es-CO" dirty="0"/>
              <a:t>A partir del índice global de Saber 11 de la cohorte de estudiantes en el grupo de referencia de la institución, obtenemos las instituciones (máximo 15) que tienen un índice global que se ubican en un rango de hasta 0.3 desviaciones estándar por encima o por debajo.</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 y="142526"/>
            <a:ext cx="8921514" cy="762002"/>
          </a:xfrm>
          <a:prstGeom prst="rect">
            <a:avLst/>
          </a:prstGeom>
        </p:spPr>
      </p:pic>
    </p:spTree>
    <p:extLst>
      <p:ext uri="{BB962C8B-B14F-4D97-AF65-F5344CB8AC3E}">
        <p14:creationId xmlns:p14="http://schemas.microsoft.com/office/powerpoint/2010/main" val="972516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12" t="3868" r="20703" b="51008"/>
          <a:stretch/>
        </p:blipFill>
        <p:spPr>
          <a:xfrm>
            <a:off x="179512" y="1196752"/>
            <a:ext cx="5832648" cy="2520280"/>
          </a:xfrm>
        </p:spPr>
      </p:pic>
      <p:sp>
        <p:nvSpPr>
          <p:cNvPr id="7" name="Rectángulo 6"/>
          <p:cNvSpPr/>
          <p:nvPr/>
        </p:nvSpPr>
        <p:spPr>
          <a:xfrm>
            <a:off x="6026016" y="1240299"/>
            <a:ext cx="2952328" cy="3893374"/>
          </a:xfrm>
          <a:prstGeom prst="rect">
            <a:avLst/>
          </a:prstGeom>
        </p:spPr>
        <p:txBody>
          <a:bodyPr wrap="square">
            <a:spAutoFit/>
          </a:bodyPr>
          <a:lstStyle/>
          <a:p>
            <a:r>
              <a:rPr lang="es-CO" sz="1900" dirty="0"/>
              <a:t>Muestra el Valor Agregado generado por la institución de referencia en términos relativos a las otras IES de la vecindad de comparación.</a:t>
            </a:r>
            <a:r>
              <a:rPr lang="es-ES_tradnl" sz="1900" dirty="0"/>
              <a:t> </a:t>
            </a:r>
          </a:p>
          <a:p>
            <a:endParaRPr lang="es-ES_tradnl" sz="1900" dirty="0">
              <a:latin typeface="Calibri" pitchFamily="34" charset="0"/>
              <a:ea typeface="Geneva" pitchFamily="-107" charset="0"/>
              <a:cs typeface="Calibri" pitchFamily="34" charset="0"/>
            </a:endParaRPr>
          </a:p>
          <a:p>
            <a:r>
              <a:rPr lang="es-CO" sz="1900" dirty="0">
                <a:latin typeface="Calibri" pitchFamily="34" charset="0"/>
                <a:ea typeface="Geneva" pitchFamily="-107" charset="0"/>
                <a:cs typeface="Calibri" pitchFamily="34" charset="0"/>
              </a:rPr>
              <a:t>Al usar las características de los estudiantes que ingresan a las instituciones, aísla la parte del Valor Agregado que se debe solo a la efectividad de las prácticas educativas</a:t>
            </a:r>
            <a:r>
              <a:rPr lang="es-CO" dirty="0">
                <a:latin typeface="Calibri" pitchFamily="34" charset="0"/>
                <a:ea typeface="Geneva" pitchFamily="-107" charset="0"/>
                <a:cs typeface="Calibri" pitchFamily="34" charset="0"/>
              </a:rPr>
              <a:t>.</a:t>
            </a:r>
          </a:p>
        </p:txBody>
      </p:sp>
      <p:pic>
        <p:nvPicPr>
          <p:cNvPr id="8" name="Marcador de contenido 3"/>
          <p:cNvPicPr>
            <a:picLocks noChangeAspect="1"/>
          </p:cNvPicPr>
          <p:nvPr/>
        </p:nvPicPr>
        <p:blipFill rotWithShape="1">
          <a:blip r:embed="rId3" cstate="print">
            <a:extLst>
              <a:ext uri="{28A0092B-C50C-407E-A947-70E740481C1C}">
                <a14:useLocalDpi xmlns:a14="http://schemas.microsoft.com/office/drawing/2010/main" val="0"/>
              </a:ext>
            </a:extLst>
          </a:blip>
          <a:srcRect l="19570" t="50132"/>
          <a:stretch/>
        </p:blipFill>
        <p:spPr>
          <a:xfrm>
            <a:off x="84189" y="3836583"/>
            <a:ext cx="5927972" cy="278523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143750"/>
            <a:ext cx="6096012" cy="838202"/>
          </a:xfrm>
          <a:prstGeom prst="rect">
            <a:avLst/>
          </a:prstGeom>
        </p:spPr>
      </p:pic>
    </p:spTree>
    <p:extLst>
      <p:ext uri="{BB962C8B-B14F-4D97-AF65-F5344CB8AC3E}">
        <p14:creationId xmlns:p14="http://schemas.microsoft.com/office/powerpoint/2010/main" val="1916212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103E58F-07CE-4221-9C63-49BCE46DE653}"/>
              </a:ext>
            </a:extLst>
          </p:cNvPr>
          <p:cNvPicPr>
            <a:picLocks noChangeAspect="1"/>
          </p:cNvPicPr>
          <p:nvPr/>
        </p:nvPicPr>
        <p:blipFill>
          <a:blip r:embed="rId3"/>
          <a:stretch>
            <a:fillRect/>
          </a:stretch>
        </p:blipFill>
        <p:spPr>
          <a:xfrm>
            <a:off x="2259422" y="974746"/>
            <a:ext cx="4104455" cy="3561489"/>
          </a:xfrm>
          <a:prstGeom prst="rect">
            <a:avLst/>
          </a:prstGeom>
        </p:spPr>
      </p:pic>
      <p:sp>
        <p:nvSpPr>
          <p:cNvPr id="6" name="Rectángulo 5"/>
          <p:cNvSpPr/>
          <p:nvPr/>
        </p:nvSpPr>
        <p:spPr>
          <a:xfrm>
            <a:off x="539552" y="764704"/>
            <a:ext cx="792088" cy="2880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Rectángulo 6"/>
          <p:cNvSpPr/>
          <p:nvPr/>
        </p:nvSpPr>
        <p:spPr>
          <a:xfrm>
            <a:off x="4311650" y="2611475"/>
            <a:ext cx="792088" cy="2880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8" name="Rectángulo 7"/>
          <p:cNvSpPr/>
          <p:nvPr/>
        </p:nvSpPr>
        <p:spPr>
          <a:xfrm>
            <a:off x="7020272" y="5733256"/>
            <a:ext cx="212372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323528" y="4524125"/>
            <a:ext cx="8424936" cy="1477328"/>
          </a:xfrm>
          <a:prstGeom prst="rect">
            <a:avLst/>
          </a:prstGeom>
        </p:spPr>
        <p:txBody>
          <a:bodyPr wrap="square">
            <a:spAutoFit/>
          </a:bodyPr>
          <a:lstStyle/>
          <a:p>
            <a:pPr marL="285750" indent="-285750">
              <a:buFont typeface="Arial" charset="0"/>
              <a:buChar char="•"/>
            </a:pPr>
            <a:r>
              <a:rPr lang="es-ES_tradnl" dirty="0"/>
              <a:t>La medida de aporte relativo de cada grupo de referencia de cada universidad siempre va a estar centrada en cero, por lo tanto los n</a:t>
            </a:r>
            <a:r>
              <a:rPr lang="es-ES" dirty="0" err="1"/>
              <a:t>úmeros</a:t>
            </a:r>
            <a:r>
              <a:rPr lang="es-ES" dirty="0"/>
              <a:t> negativos o positivos no tienen un significado de agregación o desagregación de valor.</a:t>
            </a:r>
            <a:endParaRPr lang="es-ES_tradnl" dirty="0"/>
          </a:p>
          <a:p>
            <a:pPr marL="285750" indent="-285750">
              <a:buFont typeface="Arial" charset="0"/>
              <a:buChar char="•"/>
            </a:pPr>
            <a:r>
              <a:rPr lang="es-ES" dirty="0"/>
              <a:t>Los triángulos indican si las instituciones agregaron más o menos valor a la de referencia</a:t>
            </a:r>
            <a:endParaRPr lang="es-ES_tradnl" dirty="0"/>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69272"/>
            <a:ext cx="8610618" cy="667513"/>
          </a:xfrm>
          <a:prstGeom prst="rect">
            <a:avLst/>
          </a:prstGeom>
        </p:spPr>
      </p:pic>
    </p:spTree>
    <p:extLst>
      <p:ext uri="{BB962C8B-B14F-4D97-AF65-F5344CB8AC3E}">
        <p14:creationId xmlns:p14="http://schemas.microsoft.com/office/powerpoint/2010/main" val="3365478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385" y="273531"/>
            <a:ext cx="5876556" cy="798578"/>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3" y="1230976"/>
            <a:ext cx="9058674" cy="4142240"/>
          </a:xfrm>
          <a:prstGeom prst="rect">
            <a:avLst/>
          </a:prstGeom>
        </p:spPr>
      </p:pic>
    </p:spTree>
    <p:extLst>
      <p:ext uri="{BB962C8B-B14F-4D97-AF65-F5344CB8AC3E}">
        <p14:creationId xmlns:p14="http://schemas.microsoft.com/office/powerpoint/2010/main" val="1367690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980728"/>
            <a:ext cx="8711202" cy="4764034"/>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385" y="273531"/>
            <a:ext cx="5876556" cy="798578"/>
          </a:xfrm>
          <a:prstGeom prst="rect">
            <a:avLst/>
          </a:prstGeom>
        </p:spPr>
      </p:pic>
      <p:sp>
        <p:nvSpPr>
          <p:cNvPr id="3" name="Rectángulo 2"/>
          <p:cNvSpPr/>
          <p:nvPr/>
        </p:nvSpPr>
        <p:spPr>
          <a:xfrm>
            <a:off x="1440160" y="3358733"/>
            <a:ext cx="6876256" cy="646331"/>
          </a:xfrm>
          <a:prstGeom prst="rect">
            <a:avLst/>
          </a:prstGeom>
        </p:spPr>
        <p:txBody>
          <a:bodyPr wrap="square">
            <a:spAutoFit/>
          </a:bodyPr>
          <a:lstStyle/>
          <a:p>
            <a:r>
              <a:rPr lang="es-CO" dirty="0">
                <a:hlinkClick r:id="rId5"/>
              </a:rPr>
              <a:t>http://www.icfes.gov.co/instituciones-educativas-y-secretarias/saber-pro/resultados-ies/reporte-aporte-relativo</a:t>
            </a:r>
            <a:endParaRPr lang="es-CO" dirty="0"/>
          </a:p>
        </p:txBody>
      </p:sp>
      <p:sp>
        <p:nvSpPr>
          <p:cNvPr id="5" name="Rectángulo 4"/>
          <p:cNvSpPr/>
          <p:nvPr/>
        </p:nvSpPr>
        <p:spPr>
          <a:xfrm>
            <a:off x="2555776" y="4725144"/>
            <a:ext cx="3653564" cy="369332"/>
          </a:xfrm>
          <a:prstGeom prst="rect">
            <a:avLst/>
          </a:prstGeom>
        </p:spPr>
        <p:txBody>
          <a:bodyPr wrap="none">
            <a:spAutoFit/>
          </a:bodyPr>
          <a:lstStyle/>
          <a:p>
            <a:r>
              <a:rPr lang="es-CO" dirty="0">
                <a:solidFill>
                  <a:srgbClr val="82067A"/>
                </a:solidFill>
              </a:rPr>
              <a:t> proyectosinvestigacion@icfes.gov.co</a:t>
            </a:r>
          </a:p>
        </p:txBody>
      </p:sp>
    </p:spTree>
    <p:extLst>
      <p:ext uri="{BB962C8B-B14F-4D97-AF65-F5344CB8AC3E}">
        <p14:creationId xmlns:p14="http://schemas.microsoft.com/office/powerpoint/2010/main" val="564138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Título 1"/>
          <p:cNvSpPr>
            <a:spLocks noGrp="1"/>
          </p:cNvSpPr>
          <p:nvPr>
            <p:ph type="title"/>
          </p:nvPr>
        </p:nvSpPr>
        <p:spPr>
          <a:xfrm>
            <a:off x="4644008" y="3140968"/>
            <a:ext cx="3528392" cy="1584176"/>
          </a:xfrm>
        </p:spPr>
        <p:txBody>
          <a:bodyPr/>
          <a:lstStyle/>
          <a:p>
            <a:pPr eaLnBrk="1" hangingPunct="1"/>
            <a:r>
              <a:rPr lang="es-ES" altLang="es-CO" sz="3600" b="0" cap="none" dirty="0"/>
              <a:t>¿Dónde encontrar información importante? </a:t>
            </a:r>
          </a:p>
        </p:txBody>
      </p:sp>
    </p:spTree>
    <p:extLst>
      <p:ext uri="{BB962C8B-B14F-4D97-AF65-F5344CB8AC3E}">
        <p14:creationId xmlns:p14="http://schemas.microsoft.com/office/powerpoint/2010/main" val="10770112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2708920"/>
            <a:ext cx="8324850" cy="1790700"/>
          </a:xfrm>
          <a:prstGeom prst="rect">
            <a:avLst/>
          </a:prstGeom>
        </p:spPr>
      </p:pic>
      <p:sp>
        <p:nvSpPr>
          <p:cNvPr id="5" name="CuadroTexto 4"/>
          <p:cNvSpPr txBox="1"/>
          <p:nvPr/>
        </p:nvSpPr>
        <p:spPr>
          <a:xfrm>
            <a:off x="1979712" y="2094954"/>
            <a:ext cx="4608512" cy="461665"/>
          </a:xfrm>
          <a:prstGeom prst="rect">
            <a:avLst/>
          </a:prstGeom>
          <a:noFill/>
        </p:spPr>
        <p:txBody>
          <a:bodyPr wrap="square" rtlCol="0">
            <a:spAutoFit/>
          </a:bodyPr>
          <a:lstStyle/>
          <a:p>
            <a:pPr algn="ctr"/>
            <a:r>
              <a:rPr lang="es-CO" sz="2400" b="1" u="sng" dirty="0">
                <a:solidFill>
                  <a:schemeClr val="accent1"/>
                </a:solidFill>
              </a:rPr>
              <a:t>www.icfesinteractivo.gov.co</a:t>
            </a:r>
          </a:p>
        </p:txBody>
      </p:sp>
      <p:sp>
        <p:nvSpPr>
          <p:cNvPr id="6" name="Elipse 5"/>
          <p:cNvSpPr/>
          <p:nvPr/>
        </p:nvSpPr>
        <p:spPr>
          <a:xfrm>
            <a:off x="5292080" y="3604270"/>
            <a:ext cx="1728192" cy="971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04" y="147481"/>
            <a:ext cx="8476505" cy="1411227"/>
          </a:xfrm>
          <a:prstGeom prst="rect">
            <a:avLst/>
          </a:prstGeom>
        </p:spPr>
      </p:pic>
    </p:spTree>
    <p:extLst>
      <p:ext uri="{BB962C8B-B14F-4D97-AF65-F5344CB8AC3E}">
        <p14:creationId xmlns:p14="http://schemas.microsoft.com/office/powerpoint/2010/main" val="2803036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3759" y="620688"/>
            <a:ext cx="1905000" cy="4524375"/>
          </a:xfrm>
          <a:prstGeom prst="rect">
            <a:avLst/>
          </a:prstGeom>
        </p:spPr>
      </p:pic>
      <p:pic>
        <p:nvPicPr>
          <p:cNvPr id="6" name="Imagen 5"/>
          <p:cNvPicPr>
            <a:picLocks noChangeAspect="1"/>
          </p:cNvPicPr>
          <p:nvPr/>
        </p:nvPicPr>
        <p:blipFill rotWithShape="1">
          <a:blip r:embed="rId3"/>
          <a:srcRect l="3092" r="3118"/>
          <a:stretch/>
        </p:blipFill>
        <p:spPr>
          <a:xfrm>
            <a:off x="1938759" y="722772"/>
            <a:ext cx="6885530" cy="4307780"/>
          </a:xfrm>
          <a:prstGeom prst="rect">
            <a:avLst/>
          </a:prstGeom>
        </p:spPr>
      </p:pic>
      <p:sp>
        <p:nvSpPr>
          <p:cNvPr id="7" name="Elipse 6"/>
          <p:cNvSpPr/>
          <p:nvPr/>
        </p:nvSpPr>
        <p:spPr>
          <a:xfrm>
            <a:off x="33759" y="2636912"/>
            <a:ext cx="1369889" cy="239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p:cNvSpPr/>
          <p:nvPr/>
        </p:nvSpPr>
        <p:spPr>
          <a:xfrm>
            <a:off x="0" y="4005064"/>
            <a:ext cx="1369889" cy="239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61163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091011" y="1607291"/>
            <a:ext cx="4608512" cy="461665"/>
          </a:xfrm>
          <a:prstGeom prst="rect">
            <a:avLst/>
          </a:prstGeom>
          <a:noFill/>
        </p:spPr>
        <p:txBody>
          <a:bodyPr wrap="square" rtlCol="0">
            <a:spAutoFit/>
          </a:bodyPr>
          <a:lstStyle/>
          <a:p>
            <a:pPr algn="ctr"/>
            <a:r>
              <a:rPr lang="es-CO" sz="2400" b="1" u="sng" dirty="0">
                <a:solidFill>
                  <a:schemeClr val="accent1"/>
                </a:solidFill>
              </a:rPr>
              <a:t>www.icfes.gov.co</a:t>
            </a:r>
          </a:p>
        </p:txBody>
      </p:sp>
      <p:pic>
        <p:nvPicPr>
          <p:cNvPr id="3" name="Imagen 2"/>
          <p:cNvPicPr>
            <a:picLocks noChangeAspect="1"/>
          </p:cNvPicPr>
          <p:nvPr/>
        </p:nvPicPr>
        <p:blipFill>
          <a:blip r:embed="rId2"/>
          <a:stretch>
            <a:fillRect/>
          </a:stretch>
        </p:blipFill>
        <p:spPr>
          <a:xfrm>
            <a:off x="323528" y="2492896"/>
            <a:ext cx="8405390" cy="1695760"/>
          </a:xfrm>
          <a:prstGeom prst="rect">
            <a:avLst/>
          </a:prstGeom>
        </p:spPr>
      </p:pic>
      <p:sp>
        <p:nvSpPr>
          <p:cNvPr id="6" name="Elipse 5"/>
          <p:cNvSpPr/>
          <p:nvPr/>
        </p:nvSpPr>
        <p:spPr>
          <a:xfrm>
            <a:off x="2667075" y="3340776"/>
            <a:ext cx="1728192" cy="971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733" y="63368"/>
            <a:ext cx="9368340" cy="773344"/>
          </a:xfrm>
          <a:prstGeom prst="rect">
            <a:avLst/>
          </a:prstGeom>
        </p:spPr>
      </p:pic>
    </p:spTree>
    <p:extLst>
      <p:ext uri="{BB962C8B-B14F-4D97-AF65-F5344CB8AC3E}">
        <p14:creationId xmlns:p14="http://schemas.microsoft.com/office/powerpoint/2010/main" val="494035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4C710439-48C8-49AA-A2B7-22BF9296ECA2}"/>
              </a:ext>
            </a:extLst>
          </p:cNvPr>
          <p:cNvGrpSpPr/>
          <p:nvPr/>
        </p:nvGrpSpPr>
        <p:grpSpPr>
          <a:xfrm>
            <a:off x="683568" y="271812"/>
            <a:ext cx="7920880" cy="5965500"/>
            <a:chOff x="683568" y="271812"/>
            <a:chExt cx="7704856" cy="6139808"/>
          </a:xfrm>
        </p:grpSpPr>
        <p:pic>
          <p:nvPicPr>
            <p:cNvPr id="10" name="Imagen 9">
              <a:extLst>
                <a:ext uri="{FF2B5EF4-FFF2-40B4-BE49-F238E27FC236}">
                  <a16:creationId xmlns:a16="http://schemas.microsoft.com/office/drawing/2014/main" id="{09E28FB1-2E64-46CB-AC71-4470B00DF9F8}"/>
                </a:ext>
              </a:extLst>
            </p:cNvPr>
            <p:cNvPicPr>
              <a:picLocks noChangeAspect="1"/>
            </p:cNvPicPr>
            <p:nvPr/>
          </p:nvPicPr>
          <p:blipFill rotWithShape="1">
            <a:blip r:embed="rId2"/>
            <a:srcRect l="23553" t="61445" r="51654"/>
            <a:stretch/>
          </p:blipFill>
          <p:spPr>
            <a:xfrm>
              <a:off x="1115616" y="271812"/>
              <a:ext cx="2807742" cy="903672"/>
            </a:xfrm>
            <a:prstGeom prst="rect">
              <a:avLst/>
            </a:prstGeom>
          </p:spPr>
        </p:pic>
        <p:pic>
          <p:nvPicPr>
            <p:cNvPr id="11" name="Imagen 10">
              <a:extLst>
                <a:ext uri="{FF2B5EF4-FFF2-40B4-BE49-F238E27FC236}">
                  <a16:creationId xmlns:a16="http://schemas.microsoft.com/office/drawing/2014/main" id="{877E6A5E-83EE-4F48-A0AA-ACC07FF9C8B9}"/>
                </a:ext>
              </a:extLst>
            </p:cNvPr>
            <p:cNvPicPr>
              <a:picLocks noChangeAspect="1"/>
            </p:cNvPicPr>
            <p:nvPr/>
          </p:nvPicPr>
          <p:blipFill rotWithShape="1">
            <a:blip r:embed="rId3"/>
            <a:srcRect l="24806" t="17849" r="19676" b="14951"/>
            <a:stretch/>
          </p:blipFill>
          <p:spPr>
            <a:xfrm>
              <a:off x="683568" y="1165760"/>
              <a:ext cx="7704856" cy="5245860"/>
            </a:xfrm>
            <a:prstGeom prst="rect">
              <a:avLst/>
            </a:prstGeom>
          </p:spPr>
        </p:pic>
        <p:sp>
          <p:nvSpPr>
            <p:cNvPr id="12" name="Elipse 11">
              <a:extLst>
                <a:ext uri="{FF2B5EF4-FFF2-40B4-BE49-F238E27FC236}">
                  <a16:creationId xmlns:a16="http://schemas.microsoft.com/office/drawing/2014/main" id="{FEB19FEB-3345-4760-B9A7-84A6879CFF82}"/>
                </a:ext>
              </a:extLst>
            </p:cNvPr>
            <p:cNvSpPr/>
            <p:nvPr/>
          </p:nvSpPr>
          <p:spPr>
            <a:xfrm>
              <a:off x="971600" y="2833831"/>
              <a:ext cx="1728192" cy="3791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B0252954-E092-48CF-BF54-BBD5E71B7AB6}"/>
                </a:ext>
              </a:extLst>
            </p:cNvPr>
            <p:cNvSpPr/>
            <p:nvPr/>
          </p:nvSpPr>
          <p:spPr>
            <a:xfrm>
              <a:off x="3707904" y="4581129"/>
              <a:ext cx="191403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EE9F7490-0DED-4602-AE7E-675C1ED4442F}"/>
                </a:ext>
              </a:extLst>
            </p:cNvPr>
            <p:cNvSpPr/>
            <p:nvPr/>
          </p:nvSpPr>
          <p:spPr>
            <a:xfrm>
              <a:off x="5868144" y="4581129"/>
              <a:ext cx="1872208" cy="3791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392FAB07-88B9-4BF9-B6AA-C70570BED1AE}"/>
                </a:ext>
              </a:extLst>
            </p:cNvPr>
            <p:cNvPicPr>
              <a:picLocks noChangeAspect="1"/>
            </p:cNvPicPr>
            <p:nvPr/>
          </p:nvPicPr>
          <p:blipFill rotWithShape="1">
            <a:blip r:embed="rId3"/>
            <a:srcRect l="24806" t="17849" r="19676" b="14951"/>
            <a:stretch/>
          </p:blipFill>
          <p:spPr>
            <a:xfrm>
              <a:off x="683568" y="1160824"/>
              <a:ext cx="7704856" cy="5245860"/>
            </a:xfrm>
            <a:prstGeom prst="rect">
              <a:avLst/>
            </a:prstGeom>
          </p:spPr>
        </p:pic>
      </p:grpSp>
      <p:grpSp>
        <p:nvGrpSpPr>
          <p:cNvPr id="3" name="Grupo 2">
            <a:extLst>
              <a:ext uri="{FF2B5EF4-FFF2-40B4-BE49-F238E27FC236}">
                <a16:creationId xmlns:a16="http://schemas.microsoft.com/office/drawing/2014/main" id="{A71F39F5-F478-41C6-8D5D-DB37701AB50C}"/>
              </a:ext>
            </a:extLst>
          </p:cNvPr>
          <p:cNvGrpSpPr/>
          <p:nvPr/>
        </p:nvGrpSpPr>
        <p:grpSpPr>
          <a:xfrm>
            <a:off x="387460" y="692696"/>
            <a:ext cx="8655766" cy="5723859"/>
            <a:chOff x="387460" y="692696"/>
            <a:chExt cx="8655766" cy="5723859"/>
          </a:xfrm>
        </p:grpSpPr>
        <p:sp>
          <p:nvSpPr>
            <p:cNvPr id="2" name="Rectángulo 1">
              <a:extLst>
                <a:ext uri="{FF2B5EF4-FFF2-40B4-BE49-F238E27FC236}">
                  <a16:creationId xmlns:a16="http://schemas.microsoft.com/office/drawing/2014/main" id="{3584111E-F0E8-4AE6-8287-946A8C28E4EE}"/>
                </a:ext>
              </a:extLst>
            </p:cNvPr>
            <p:cNvSpPr/>
            <p:nvPr/>
          </p:nvSpPr>
          <p:spPr>
            <a:xfrm>
              <a:off x="6156176" y="692696"/>
              <a:ext cx="2744380" cy="3888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E720EDD1-9EFD-4B18-BD5C-4EAA14B04C1D}"/>
                </a:ext>
              </a:extLst>
            </p:cNvPr>
            <p:cNvSpPr/>
            <p:nvPr/>
          </p:nvSpPr>
          <p:spPr>
            <a:xfrm>
              <a:off x="4014193" y="1155888"/>
              <a:ext cx="2691656" cy="1553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Rectángulo 16">
              <a:extLst>
                <a:ext uri="{FF2B5EF4-FFF2-40B4-BE49-F238E27FC236}">
                  <a16:creationId xmlns:a16="http://schemas.microsoft.com/office/drawing/2014/main" id="{F175CBB0-9615-48C5-BB98-FF01BAB4BFE9}"/>
                </a:ext>
              </a:extLst>
            </p:cNvPr>
            <p:cNvSpPr/>
            <p:nvPr/>
          </p:nvSpPr>
          <p:spPr>
            <a:xfrm>
              <a:off x="8333990" y="4581128"/>
              <a:ext cx="709236" cy="183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DADCA2FF-C223-47FD-82BB-12C7A3ACB112}"/>
                </a:ext>
              </a:extLst>
            </p:cNvPr>
            <p:cNvSpPr/>
            <p:nvPr/>
          </p:nvSpPr>
          <p:spPr>
            <a:xfrm>
              <a:off x="387460" y="4722325"/>
              <a:ext cx="2691656" cy="1553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 name="Rectángulo 18">
              <a:extLst>
                <a:ext uri="{FF2B5EF4-FFF2-40B4-BE49-F238E27FC236}">
                  <a16:creationId xmlns:a16="http://schemas.microsoft.com/office/drawing/2014/main" id="{24C5E386-39F6-4DFD-A5DF-CB892E16E80D}"/>
                </a:ext>
              </a:extLst>
            </p:cNvPr>
            <p:cNvSpPr/>
            <p:nvPr/>
          </p:nvSpPr>
          <p:spPr>
            <a:xfrm>
              <a:off x="418493" y="2011242"/>
              <a:ext cx="709236" cy="1835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0" name="Elipse 19">
            <a:extLst>
              <a:ext uri="{FF2B5EF4-FFF2-40B4-BE49-F238E27FC236}">
                <a16:creationId xmlns:a16="http://schemas.microsoft.com/office/drawing/2014/main" id="{772DF5ED-4BC9-41B9-BF48-C6C9FEF2676E}"/>
              </a:ext>
            </a:extLst>
          </p:cNvPr>
          <p:cNvSpPr/>
          <p:nvPr/>
        </p:nvSpPr>
        <p:spPr>
          <a:xfrm>
            <a:off x="869192" y="2707766"/>
            <a:ext cx="1728192" cy="3791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a16="http://schemas.microsoft.com/office/drawing/2014/main" id="{FD946CD8-66E2-45B7-8551-015C9EEBA877}"/>
              </a:ext>
            </a:extLst>
          </p:cNvPr>
          <p:cNvSpPr/>
          <p:nvPr/>
        </p:nvSpPr>
        <p:spPr>
          <a:xfrm>
            <a:off x="3792698" y="4418613"/>
            <a:ext cx="1825024" cy="368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DD8BE890-E626-4E99-8AFA-1115A990F105}"/>
              </a:ext>
            </a:extLst>
          </p:cNvPr>
          <p:cNvSpPr/>
          <p:nvPr/>
        </p:nvSpPr>
        <p:spPr>
          <a:xfrm>
            <a:off x="6056500" y="4418591"/>
            <a:ext cx="1881706" cy="368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2120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96" y="188640"/>
            <a:ext cx="3901448" cy="588265"/>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b="11211"/>
          <a:stretch/>
        </p:blipFill>
        <p:spPr>
          <a:xfrm>
            <a:off x="683568" y="1004310"/>
            <a:ext cx="7863856" cy="4800954"/>
          </a:xfrm>
          <a:prstGeom prst="rect">
            <a:avLst/>
          </a:prstGeom>
        </p:spPr>
      </p:pic>
    </p:spTree>
    <p:extLst>
      <p:ext uri="{BB962C8B-B14F-4D97-AF65-F5344CB8AC3E}">
        <p14:creationId xmlns:p14="http://schemas.microsoft.com/office/powerpoint/2010/main" val="2334538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9512" y="5847754"/>
            <a:ext cx="8856984" cy="893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p:cNvPicPr>
            <a:picLocks noChangeAspect="1"/>
          </p:cNvPicPr>
          <p:nvPr/>
        </p:nvPicPr>
        <p:blipFill>
          <a:blip r:embed="rId2"/>
          <a:stretch>
            <a:fillRect/>
          </a:stretch>
        </p:blipFill>
        <p:spPr>
          <a:xfrm>
            <a:off x="539552" y="260648"/>
            <a:ext cx="7410450" cy="4714875"/>
          </a:xfrm>
          <a:prstGeom prst="rect">
            <a:avLst/>
          </a:prstGeom>
        </p:spPr>
      </p:pic>
      <p:pic>
        <p:nvPicPr>
          <p:cNvPr id="8" name="Imagen 7"/>
          <p:cNvPicPr>
            <a:picLocks noChangeAspect="1"/>
          </p:cNvPicPr>
          <p:nvPr/>
        </p:nvPicPr>
        <p:blipFill>
          <a:blip r:embed="rId3"/>
          <a:stretch>
            <a:fillRect/>
          </a:stretch>
        </p:blipFill>
        <p:spPr>
          <a:xfrm>
            <a:off x="539552" y="5085184"/>
            <a:ext cx="7724775" cy="1381125"/>
          </a:xfrm>
          <a:prstGeom prst="rect">
            <a:avLst/>
          </a:prstGeom>
        </p:spPr>
      </p:pic>
      <p:sp>
        <p:nvSpPr>
          <p:cNvPr id="5" name="Elipse 4">
            <a:extLst>
              <a:ext uri="{FF2B5EF4-FFF2-40B4-BE49-F238E27FC236}">
                <a16:creationId xmlns:a16="http://schemas.microsoft.com/office/drawing/2014/main" id="{708180C2-CD2B-4D51-95A2-DABB1396F5AB}"/>
              </a:ext>
            </a:extLst>
          </p:cNvPr>
          <p:cNvSpPr/>
          <p:nvPr/>
        </p:nvSpPr>
        <p:spPr>
          <a:xfrm>
            <a:off x="395536" y="5032493"/>
            <a:ext cx="4752528" cy="412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262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052F38E-ADA2-4B7E-87D8-FA54766C2D16}"/>
              </a:ext>
            </a:extLst>
          </p:cNvPr>
          <p:cNvSpPr txBox="1"/>
          <p:nvPr/>
        </p:nvSpPr>
        <p:spPr>
          <a:xfrm>
            <a:off x="683568" y="332656"/>
            <a:ext cx="8064896" cy="2031325"/>
          </a:xfrm>
          <a:prstGeom prst="rect">
            <a:avLst/>
          </a:prstGeom>
          <a:noFill/>
        </p:spPr>
        <p:txBody>
          <a:bodyPr wrap="square" rtlCol="0">
            <a:spAutoFit/>
          </a:bodyPr>
          <a:lstStyle/>
          <a:p>
            <a:r>
              <a:rPr lang="es-CO">
                <a:latin typeface="Arial" panose="020B0604020202020204" pitchFamily="34" charset="0"/>
                <a:cs typeface="Arial" panose="020B0604020202020204" pitchFamily="34" charset="0"/>
              </a:rPr>
              <a:t>En la base de datos encontrará los siguientes campos:</a:t>
            </a:r>
          </a:p>
          <a:p>
            <a:endParaRPr lang="es-CO">
              <a:latin typeface="Arial" panose="020B0604020202020204" pitchFamily="34" charset="0"/>
              <a:cs typeface="Arial" panose="020B0604020202020204" pitchFamily="34" charset="0"/>
            </a:endParaRPr>
          </a:p>
          <a:p>
            <a:pPr marL="285750" indent="-285750">
              <a:buFontTx/>
              <a:buChar char="-"/>
            </a:pPr>
            <a:r>
              <a:rPr lang="es-CO" b="1">
                <a:latin typeface="Arial" panose="020B0604020202020204" pitchFamily="34" charset="0"/>
                <a:cs typeface="Arial" panose="020B0604020202020204" pitchFamily="34" charset="0"/>
              </a:rPr>
              <a:t>Agregación: </a:t>
            </a:r>
            <a:r>
              <a:rPr lang="es-CO">
                <a:latin typeface="Arial" panose="020B0604020202020204" pitchFamily="34" charset="0"/>
                <a:cs typeface="Arial" panose="020B0604020202020204" pitchFamily="34" charset="0"/>
              </a:rPr>
              <a:t>Departamento, municipio, institución, programa académico, región, sede, entre otras.</a:t>
            </a:r>
          </a:p>
          <a:p>
            <a:pPr marL="285750" indent="-285750">
              <a:buFontTx/>
              <a:buChar char="-"/>
            </a:pPr>
            <a:r>
              <a:rPr lang="es-CO" b="1">
                <a:latin typeface="Arial" panose="020B0604020202020204" pitchFamily="34" charset="0"/>
                <a:cs typeface="Arial" panose="020B0604020202020204" pitchFamily="34" charset="0"/>
              </a:rPr>
              <a:t>Medida de agregación: </a:t>
            </a:r>
            <a:r>
              <a:rPr lang="es-CO">
                <a:latin typeface="Arial" panose="020B0604020202020204" pitchFamily="34" charset="0"/>
                <a:cs typeface="Arial" panose="020B0604020202020204" pitchFamily="34" charset="0"/>
              </a:rPr>
              <a:t>Puntaje, percentil, nivel de desempeño y aprendizajes</a:t>
            </a:r>
            <a:r>
              <a:rPr lang="es-CO"/>
              <a:t>.</a:t>
            </a:r>
          </a:p>
          <a:p>
            <a:pPr marL="285750" indent="-285750">
              <a:buFontTx/>
              <a:buChar char="-"/>
            </a:pPr>
            <a:endParaRPr lang="es-CO" dirty="0"/>
          </a:p>
        </p:txBody>
      </p:sp>
      <p:pic>
        <p:nvPicPr>
          <p:cNvPr id="7" name="Imagen 6">
            <a:extLst>
              <a:ext uri="{FF2B5EF4-FFF2-40B4-BE49-F238E27FC236}">
                <a16:creationId xmlns:a16="http://schemas.microsoft.com/office/drawing/2014/main" id="{9EDE1159-8762-41E9-B1C0-8017399AC83D}"/>
              </a:ext>
            </a:extLst>
          </p:cNvPr>
          <p:cNvPicPr>
            <a:picLocks noChangeAspect="1"/>
          </p:cNvPicPr>
          <p:nvPr/>
        </p:nvPicPr>
        <p:blipFill>
          <a:blip r:embed="rId2"/>
          <a:stretch>
            <a:fillRect/>
          </a:stretch>
        </p:blipFill>
        <p:spPr>
          <a:xfrm>
            <a:off x="371048" y="2436728"/>
            <a:ext cx="8377416" cy="3512552"/>
          </a:xfrm>
          <a:prstGeom prst="rect">
            <a:avLst/>
          </a:prstGeom>
        </p:spPr>
      </p:pic>
    </p:spTree>
    <p:extLst>
      <p:ext uri="{BB962C8B-B14F-4D97-AF65-F5344CB8AC3E}">
        <p14:creationId xmlns:p14="http://schemas.microsoft.com/office/powerpoint/2010/main" val="3941584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091011" y="836712"/>
            <a:ext cx="4608512" cy="461665"/>
          </a:xfrm>
          <a:prstGeom prst="rect">
            <a:avLst/>
          </a:prstGeom>
          <a:noFill/>
        </p:spPr>
        <p:txBody>
          <a:bodyPr wrap="square" rtlCol="0">
            <a:spAutoFit/>
          </a:bodyPr>
          <a:lstStyle/>
          <a:p>
            <a:pPr algn="ctr"/>
            <a:r>
              <a:rPr lang="es-CO" sz="2400" b="1" u="sng" dirty="0">
                <a:solidFill>
                  <a:schemeClr val="accent1"/>
                </a:solidFill>
              </a:rPr>
              <a:t>www.icfes.gov.co</a:t>
            </a:r>
          </a:p>
        </p:txBody>
      </p:sp>
      <p:grpSp>
        <p:nvGrpSpPr>
          <p:cNvPr id="2" name="Grupo 1">
            <a:extLst>
              <a:ext uri="{FF2B5EF4-FFF2-40B4-BE49-F238E27FC236}">
                <a16:creationId xmlns:a16="http://schemas.microsoft.com/office/drawing/2014/main" id="{784FFD3F-ECB0-4699-9145-876D95D79553}"/>
              </a:ext>
            </a:extLst>
          </p:cNvPr>
          <p:cNvGrpSpPr/>
          <p:nvPr/>
        </p:nvGrpSpPr>
        <p:grpSpPr>
          <a:xfrm>
            <a:off x="323528" y="1340768"/>
            <a:ext cx="8405390" cy="1819305"/>
            <a:chOff x="323528" y="2492896"/>
            <a:chExt cx="8405390" cy="1819305"/>
          </a:xfrm>
        </p:grpSpPr>
        <p:pic>
          <p:nvPicPr>
            <p:cNvPr id="3" name="Imagen 2"/>
            <p:cNvPicPr>
              <a:picLocks noChangeAspect="1"/>
            </p:cNvPicPr>
            <p:nvPr/>
          </p:nvPicPr>
          <p:blipFill>
            <a:blip r:embed="rId2"/>
            <a:stretch>
              <a:fillRect/>
            </a:stretch>
          </p:blipFill>
          <p:spPr>
            <a:xfrm>
              <a:off x="323528" y="2492896"/>
              <a:ext cx="8405390" cy="1695760"/>
            </a:xfrm>
            <a:prstGeom prst="rect">
              <a:avLst/>
            </a:prstGeom>
          </p:spPr>
        </p:pic>
        <p:sp>
          <p:nvSpPr>
            <p:cNvPr id="6" name="Elipse 5"/>
            <p:cNvSpPr/>
            <p:nvPr/>
          </p:nvSpPr>
          <p:spPr>
            <a:xfrm>
              <a:off x="6588224" y="3340776"/>
              <a:ext cx="1728192" cy="971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7" y="112340"/>
            <a:ext cx="9144000" cy="855321"/>
          </a:xfrm>
          <a:prstGeom prst="rect">
            <a:avLst/>
          </a:prstGeom>
        </p:spPr>
      </p:pic>
      <p:grpSp>
        <p:nvGrpSpPr>
          <p:cNvPr id="7" name="Grupo 6">
            <a:extLst>
              <a:ext uri="{FF2B5EF4-FFF2-40B4-BE49-F238E27FC236}">
                <a16:creationId xmlns:a16="http://schemas.microsoft.com/office/drawing/2014/main" id="{112A40C9-4C57-4210-9466-CD0CF2FA7B5B}"/>
              </a:ext>
            </a:extLst>
          </p:cNvPr>
          <p:cNvGrpSpPr/>
          <p:nvPr/>
        </p:nvGrpSpPr>
        <p:grpSpPr>
          <a:xfrm>
            <a:off x="4067944" y="3160073"/>
            <a:ext cx="3744416" cy="3456384"/>
            <a:chOff x="2339752" y="620688"/>
            <a:chExt cx="4752529" cy="4464496"/>
          </a:xfrm>
        </p:grpSpPr>
        <p:pic>
          <p:nvPicPr>
            <p:cNvPr id="8" name="Imagen 7">
              <a:extLst>
                <a:ext uri="{FF2B5EF4-FFF2-40B4-BE49-F238E27FC236}">
                  <a16:creationId xmlns:a16="http://schemas.microsoft.com/office/drawing/2014/main" id="{C96B5FA2-BB3B-4CCC-9555-12B32F4E5E75}"/>
                </a:ext>
              </a:extLst>
            </p:cNvPr>
            <p:cNvPicPr>
              <a:picLocks noChangeAspect="1"/>
            </p:cNvPicPr>
            <p:nvPr/>
          </p:nvPicPr>
          <p:blipFill rotWithShape="1">
            <a:blip r:embed="rId4"/>
            <a:srcRect l="59443" t="13650" r="1576" b="21251"/>
            <a:stretch/>
          </p:blipFill>
          <p:spPr>
            <a:xfrm>
              <a:off x="2339752" y="620688"/>
              <a:ext cx="4752529" cy="4464496"/>
            </a:xfrm>
            <a:prstGeom prst="rect">
              <a:avLst/>
            </a:prstGeom>
          </p:spPr>
        </p:pic>
        <p:sp>
          <p:nvSpPr>
            <p:cNvPr id="9" name="Elipse 8">
              <a:extLst>
                <a:ext uri="{FF2B5EF4-FFF2-40B4-BE49-F238E27FC236}">
                  <a16:creationId xmlns:a16="http://schemas.microsoft.com/office/drawing/2014/main" id="{3FB36B29-4803-4EBB-B18E-09F445454DCA}"/>
                </a:ext>
              </a:extLst>
            </p:cNvPr>
            <p:cNvSpPr/>
            <p:nvPr/>
          </p:nvSpPr>
          <p:spPr>
            <a:xfrm>
              <a:off x="5364089" y="2996952"/>
              <a:ext cx="1728192" cy="539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4176040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118" y="188640"/>
            <a:ext cx="7824232" cy="1411227"/>
          </a:xfrm>
          <a:prstGeom prst="rect">
            <a:avLst/>
          </a:prstGeom>
        </p:spPr>
      </p:pic>
      <p:sp>
        <p:nvSpPr>
          <p:cNvPr id="7" name="Marcador de contenido 2">
            <a:extLst>
              <a:ext uri="{FF2B5EF4-FFF2-40B4-BE49-F238E27FC236}">
                <a16:creationId xmlns:a16="http://schemas.microsoft.com/office/drawing/2014/main" id="{8B8A2A62-8091-4EAD-A4B4-83DEEA019AE6}"/>
              </a:ext>
            </a:extLst>
          </p:cNvPr>
          <p:cNvSpPr>
            <a:spLocks noGrp="1"/>
          </p:cNvSpPr>
          <p:nvPr>
            <p:ph idx="1"/>
          </p:nvPr>
        </p:nvSpPr>
        <p:spPr>
          <a:xfrm>
            <a:off x="512094" y="1825625"/>
            <a:ext cx="7886700" cy="1675383"/>
          </a:xfrm>
        </p:spPr>
        <p:txBody>
          <a:bodyPr>
            <a:normAutofit lnSpcReduction="10000"/>
          </a:bodyPr>
          <a:lstStyle/>
          <a:p>
            <a:r>
              <a:rPr lang="es-CO" dirty="0"/>
              <a:t>Debe radicar una solicitud a través de la Unidad de Atención al Ciudadano.</a:t>
            </a:r>
          </a:p>
          <a:p>
            <a:r>
              <a:rPr lang="es-CO" dirty="0"/>
              <a:t>La solicitud debe ir en papel membrete de la universidad.</a:t>
            </a:r>
          </a:p>
          <a:p>
            <a:endParaRPr lang="es-CO" dirty="0"/>
          </a:p>
        </p:txBody>
      </p:sp>
      <p:grpSp>
        <p:nvGrpSpPr>
          <p:cNvPr id="8" name="Grupo 7">
            <a:extLst>
              <a:ext uri="{FF2B5EF4-FFF2-40B4-BE49-F238E27FC236}">
                <a16:creationId xmlns:a16="http://schemas.microsoft.com/office/drawing/2014/main" id="{C3F0D532-AECA-41BD-BDF9-CA2776388E2C}"/>
              </a:ext>
            </a:extLst>
          </p:cNvPr>
          <p:cNvGrpSpPr/>
          <p:nvPr/>
        </p:nvGrpSpPr>
        <p:grpSpPr>
          <a:xfrm>
            <a:off x="395537" y="3501008"/>
            <a:ext cx="8119814" cy="2093112"/>
            <a:chOff x="395537" y="3501008"/>
            <a:chExt cx="8119814" cy="2093112"/>
          </a:xfrm>
        </p:grpSpPr>
        <p:pic>
          <p:nvPicPr>
            <p:cNvPr id="9" name="Imagen 8">
              <a:extLst>
                <a:ext uri="{FF2B5EF4-FFF2-40B4-BE49-F238E27FC236}">
                  <a16:creationId xmlns:a16="http://schemas.microsoft.com/office/drawing/2014/main" id="{3B449932-6FA4-4890-98DD-9EE5DF099F96}"/>
                </a:ext>
              </a:extLst>
            </p:cNvPr>
            <p:cNvPicPr>
              <a:picLocks noChangeAspect="1"/>
            </p:cNvPicPr>
            <p:nvPr/>
          </p:nvPicPr>
          <p:blipFill>
            <a:blip r:embed="rId3"/>
            <a:stretch>
              <a:fillRect/>
            </a:stretch>
          </p:blipFill>
          <p:spPr>
            <a:xfrm>
              <a:off x="395537" y="3501008"/>
              <a:ext cx="8119814" cy="2093112"/>
            </a:xfrm>
            <a:prstGeom prst="rect">
              <a:avLst/>
            </a:prstGeom>
          </p:spPr>
        </p:pic>
        <p:sp>
          <p:nvSpPr>
            <p:cNvPr id="10" name="Elipse 9">
              <a:extLst>
                <a:ext uri="{FF2B5EF4-FFF2-40B4-BE49-F238E27FC236}">
                  <a16:creationId xmlns:a16="http://schemas.microsoft.com/office/drawing/2014/main" id="{0E7D5869-AFFC-47E6-93DF-A5DD1E448D63}"/>
                </a:ext>
              </a:extLst>
            </p:cNvPr>
            <p:cNvSpPr/>
            <p:nvPr/>
          </p:nvSpPr>
          <p:spPr>
            <a:xfrm>
              <a:off x="3779912" y="4581128"/>
              <a:ext cx="1008112" cy="398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40098964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FF023CF-BF7C-4B6B-B3B0-09D81D688337}"/>
              </a:ext>
            </a:extLst>
          </p:cNvPr>
          <p:cNvPicPr>
            <a:picLocks noChangeAspect="1"/>
          </p:cNvPicPr>
          <p:nvPr/>
        </p:nvPicPr>
        <p:blipFill>
          <a:blip r:embed="rId2"/>
          <a:stretch>
            <a:fillRect/>
          </a:stretch>
        </p:blipFill>
        <p:spPr>
          <a:xfrm>
            <a:off x="179512" y="260648"/>
            <a:ext cx="8733375" cy="4896544"/>
          </a:xfrm>
          <a:prstGeom prst="rect">
            <a:avLst/>
          </a:prstGeom>
        </p:spPr>
      </p:pic>
    </p:spTree>
    <p:extLst>
      <p:ext uri="{BB962C8B-B14F-4D97-AF65-F5344CB8AC3E}">
        <p14:creationId xmlns:p14="http://schemas.microsoft.com/office/powerpoint/2010/main" val="13382472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3577554-289C-4A0E-9D45-4250BE55AD3B}"/>
              </a:ext>
            </a:extLst>
          </p:cNvPr>
          <p:cNvPicPr>
            <a:picLocks noChangeAspect="1"/>
          </p:cNvPicPr>
          <p:nvPr/>
        </p:nvPicPr>
        <p:blipFill>
          <a:blip r:embed="rId2"/>
          <a:stretch>
            <a:fillRect/>
          </a:stretch>
        </p:blipFill>
        <p:spPr>
          <a:xfrm>
            <a:off x="93190" y="620688"/>
            <a:ext cx="8753475" cy="4600575"/>
          </a:xfrm>
          <a:prstGeom prst="rect">
            <a:avLst/>
          </a:prstGeom>
        </p:spPr>
      </p:pic>
      <p:sp>
        <p:nvSpPr>
          <p:cNvPr id="8" name="Elipse 7">
            <a:extLst>
              <a:ext uri="{FF2B5EF4-FFF2-40B4-BE49-F238E27FC236}">
                <a16:creationId xmlns:a16="http://schemas.microsoft.com/office/drawing/2014/main" id="{A9F04B23-8147-4071-BE58-7F4C1D3F840C}"/>
              </a:ext>
            </a:extLst>
          </p:cNvPr>
          <p:cNvSpPr/>
          <p:nvPr/>
        </p:nvSpPr>
        <p:spPr>
          <a:xfrm>
            <a:off x="4469928" y="3429000"/>
            <a:ext cx="28383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Elipse 8">
            <a:extLst>
              <a:ext uri="{FF2B5EF4-FFF2-40B4-BE49-F238E27FC236}">
                <a16:creationId xmlns:a16="http://schemas.microsoft.com/office/drawing/2014/main" id="{A39218B6-0A0D-458D-84E7-A80D48A0CF19}"/>
              </a:ext>
            </a:extLst>
          </p:cNvPr>
          <p:cNvSpPr/>
          <p:nvPr/>
        </p:nvSpPr>
        <p:spPr>
          <a:xfrm>
            <a:off x="93190" y="1268761"/>
            <a:ext cx="734394" cy="288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6525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872" y="2132856"/>
            <a:ext cx="6052464" cy="1512168"/>
          </a:xfrm>
          <a:prstGeom prst="rect">
            <a:avLst/>
          </a:prstGeom>
        </p:spPr>
      </p:pic>
    </p:spTree>
    <p:extLst>
      <p:ext uri="{BB962C8B-B14F-4D97-AF65-F5344CB8AC3E}">
        <p14:creationId xmlns:p14="http://schemas.microsoft.com/office/powerpoint/2010/main" val="251885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8421641" cy="649225"/>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823366"/>
            <a:ext cx="6809246" cy="5190755"/>
          </a:xfrm>
          <a:prstGeom prst="rect">
            <a:avLst/>
          </a:prstGeom>
        </p:spPr>
      </p:pic>
    </p:spTree>
    <p:extLst>
      <p:ext uri="{BB962C8B-B14F-4D97-AF65-F5344CB8AC3E}">
        <p14:creationId xmlns:p14="http://schemas.microsoft.com/office/powerpoint/2010/main" val="2400251889"/>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6339</TotalTime>
  <Words>494</Words>
  <Application>Microsoft Office PowerPoint</Application>
  <PresentationFormat>Presentación en pantalla (4:3)</PresentationFormat>
  <Paragraphs>87</Paragraphs>
  <Slides>86</Slides>
  <Notes>17</Notes>
  <HiddenSlides>1</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86</vt:i4>
      </vt:variant>
    </vt:vector>
  </HeadingPairs>
  <TitlesOfParts>
    <vt:vector size="93" baseType="lpstr">
      <vt:lpstr>MS PGothic</vt:lpstr>
      <vt:lpstr>Arial</vt:lpstr>
      <vt:lpstr>Arial Rounded MT Bold</vt:lpstr>
      <vt:lpstr>Calibri</vt:lpstr>
      <vt:lpstr>Calibri Light</vt:lpstr>
      <vt:lpstr>Geneva</vt:lpstr>
      <vt:lpstr>Diseño personalizado</vt:lpstr>
      <vt:lpstr>Presentación de PowerPoint</vt:lpstr>
      <vt:lpstr>Presentación de PowerPoint</vt:lpstr>
      <vt:lpstr>Presentación de PowerPoint</vt:lpstr>
      <vt:lpstr>Transición a NBC</vt:lpstr>
      <vt:lpstr>Presentación de PowerPoint</vt:lpstr>
      <vt:lpstr>Presentación de PowerPoint</vt:lpstr>
      <vt:lpstr>Presentación de PowerPoint</vt:lpstr>
      <vt:lpstr>Presentación de PowerPoint</vt:lpstr>
      <vt:lpstr>Presentación de PowerPoint</vt:lpstr>
      <vt:lpstr>Hagamos un repaso: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Comunicación Escrita</vt:lpstr>
      <vt:lpstr>Presentación de PowerPoint</vt:lpstr>
      <vt:lpstr>Presentación de PowerPoint</vt:lpstr>
      <vt:lpstr>Razonamiento Cuantitativo</vt:lpstr>
      <vt:lpstr>Presentación de PowerPoint</vt:lpstr>
      <vt:lpstr>Presentación de PowerPoint</vt:lpstr>
      <vt:lpstr>Lectura Crítica</vt:lpstr>
      <vt:lpstr>Presentación de PowerPoint</vt:lpstr>
      <vt:lpstr>Presentación de PowerPoint</vt:lpstr>
      <vt:lpstr>Competencias Ciudadanas</vt:lpstr>
      <vt:lpstr>Presentación de PowerPoint</vt:lpstr>
      <vt:lpstr>Presentación de PowerPoint</vt:lpstr>
      <vt:lpstr>Inglés</vt:lpstr>
      <vt:lpstr>Presentación de PowerPoint</vt:lpstr>
      <vt:lpstr>Presentación de PowerPoint</vt:lpstr>
      <vt:lpstr>Presentación de PowerPoint</vt:lpstr>
      <vt:lpstr>Presentación de PowerPoint</vt:lpstr>
      <vt:lpstr>Presentación de PowerPoint</vt:lpstr>
      <vt:lpstr>Presentación de PowerPoint</vt:lpstr>
      <vt:lpstr>Gestión financiera</vt:lpstr>
      <vt:lpstr>Presentación de PowerPoint</vt:lpstr>
      <vt:lpstr>Presentación de PowerPoint</vt:lpstr>
      <vt:lpstr>Presentación de PowerPoint</vt:lpstr>
      <vt:lpstr>Presentación de PowerPoint</vt:lpstr>
      <vt:lpstr>Gestión de organizaciones</vt:lpstr>
      <vt:lpstr>Presentación de PowerPoint</vt:lpstr>
      <vt:lpstr>Presentación de PowerPoint</vt:lpstr>
      <vt:lpstr>Presentación de PowerPoint</vt:lpstr>
      <vt:lpstr>Presentación de PowerPoint</vt:lpstr>
      <vt:lpstr>Formulación de proyectos de ingeniería</vt:lpstr>
      <vt:lpstr>Presentación de PowerPoint</vt:lpstr>
      <vt:lpstr>Presentación de PowerPoint</vt:lpstr>
      <vt:lpstr>Presentación de PowerPoint</vt:lpstr>
      <vt:lpstr>Presentación de PowerPoint</vt:lpstr>
      <vt:lpstr>Taller de uso e interpretación de resultados  Saber Pro</vt:lpstr>
      <vt:lpstr>Presentación de PowerPoint</vt:lpstr>
      <vt:lpstr>Presentación de PowerPoint</vt:lpstr>
      <vt:lpstr>Presentación de PowerPoint</vt:lpstr>
      <vt:lpstr>Presentación de PowerPoint</vt:lpstr>
      <vt:lpstr>Presentación de PowerPoint</vt:lpstr>
      <vt:lpstr>Presentación de PowerPoint</vt:lpstr>
      <vt:lpstr>Reportes de Aporte Relativo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¿Dónde encontrar información importante?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sgodoy</dc:creator>
  <cp:lastModifiedBy>Juan Camilo Ramirez Chaguendo</cp:lastModifiedBy>
  <cp:revision>331</cp:revision>
  <dcterms:created xsi:type="dcterms:W3CDTF">2015-05-26T19:26:39Z</dcterms:created>
  <dcterms:modified xsi:type="dcterms:W3CDTF">2018-09-10T15:20:53Z</dcterms:modified>
</cp:coreProperties>
</file>