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Políticas y Relaciones Internacionales</a:t>
            </a:r>
            <a:endParaRPr lang="es-ES" sz="2400" dirty="0">
              <a:solidFill>
                <a:schemeClr val="bg1"/>
              </a:solidFill>
            </a:endParaRPr>
          </a:p>
        </p:txBody>
      </p:sp>
      <p:pic>
        <p:nvPicPr>
          <p:cNvPr id="7" name="Imagen 6">
            <a:extLst>
              <a:ext uri="{FF2B5EF4-FFF2-40B4-BE49-F238E27FC236}">
                <a16:creationId xmlns:a16="http://schemas.microsoft.com/office/drawing/2014/main" id="{4EEACC6C-0BFB-4882-939E-01ADCCDDF733}"/>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348329"/>
            <a:ext cx="7590988" cy="1938992"/>
          </a:xfrm>
          <a:prstGeom prst="rect">
            <a:avLst/>
          </a:prstGeom>
          <a:noFill/>
        </p:spPr>
        <p:txBody>
          <a:bodyPr wrap="square" rtlCol="0">
            <a:spAutoFit/>
          </a:bodyPr>
          <a:lstStyle/>
          <a:p>
            <a:pPr algn="just"/>
            <a:r>
              <a:rPr lang="es-CO" sz="2400" dirty="0"/>
              <a:t>Cada vez que un presidente norteamericano visita Colombia, existen disturbios estudiantiles y otros eventos de violencia. En la visita de Obama en la Cumbre de las Américas, estallaron varios petardos en Bogotá y en Cartagena, resaltando el que estalló cerca de la embajada.</a:t>
            </a:r>
            <a:endParaRPr lang="es-CO" dirty="0"/>
          </a:p>
        </p:txBody>
      </p:sp>
      <p:pic>
        <p:nvPicPr>
          <p:cNvPr id="5" name="Imagen 4">
            <a:extLst>
              <a:ext uri="{FF2B5EF4-FFF2-40B4-BE49-F238E27FC236}">
                <a16:creationId xmlns:a16="http://schemas.microsoft.com/office/drawing/2014/main" id="{52BCE1D2-0768-4A94-9233-3B7FD023EC9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r>
              <a:rPr lang="es-CO" dirty="0"/>
              <a:t>Desde la percepción de la teoría de las relaciones internacionales, Estados Unidos debería:</a:t>
            </a:r>
            <a:endParaRPr lang="es-CO" sz="2000" dirty="0"/>
          </a:p>
        </p:txBody>
      </p:sp>
      <p:sp>
        <p:nvSpPr>
          <p:cNvPr id="4" name="CuadroTexto 3"/>
          <p:cNvSpPr txBox="1"/>
          <p:nvPr/>
        </p:nvSpPr>
        <p:spPr>
          <a:xfrm>
            <a:off x="238562" y="160315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103605"/>
            <a:ext cx="7590988" cy="2554545"/>
          </a:xfrm>
          <a:prstGeom prst="rect">
            <a:avLst/>
          </a:prstGeom>
          <a:noFill/>
        </p:spPr>
        <p:txBody>
          <a:bodyPr wrap="square" rtlCol="0">
            <a:spAutoFit/>
          </a:bodyPr>
          <a:lstStyle/>
          <a:p>
            <a:pPr algn="just"/>
            <a:r>
              <a:rPr lang="es-CO" sz="2000" dirty="0"/>
              <a:t>a. Incrementar su infraestructura militar, como lo afirma la teoría realista</a:t>
            </a:r>
          </a:p>
          <a:p>
            <a:pPr algn="just"/>
            <a:r>
              <a:rPr lang="es-CO" sz="2000" dirty="0"/>
              <a:t>b. Mejorar la imagen de Estados Unidos en Colombia como lo afirma la teoría de interdependencia.</a:t>
            </a:r>
          </a:p>
          <a:p>
            <a:pPr algn="just"/>
            <a:r>
              <a:rPr lang="es-CO" sz="2000" dirty="0"/>
              <a:t>c. Incrementar acciones para disminuir la lucha de clases como lo afirma la teoría marxista.</a:t>
            </a:r>
          </a:p>
          <a:p>
            <a:pPr algn="just"/>
            <a:r>
              <a:rPr lang="es-CO" sz="2000" dirty="0"/>
              <a:t>d. Dejar de utilizar el dilema de seguridad, como lo afirma la teoría postmodernista.</a:t>
            </a:r>
            <a:endParaRPr lang="es-CO"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F36AF0A2-E94D-4237-A390-7B3CE17C366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400" dirty="0"/>
              <a:t>Cada vez que un presidente norteamericano visita Colombia, existen disturbios estudiantiles y otros eventos de violencia. En la visita de Obama en la Cumbre de las Américas, estallaron varios petardos en Bogotá y en Cartagena, resaltando el que estalló cerca de la embajada.</a:t>
            </a:r>
          </a:p>
        </p:txBody>
      </p:sp>
      <p:pic>
        <p:nvPicPr>
          <p:cNvPr id="5" name="Imagen 4">
            <a:extLst>
              <a:ext uri="{FF2B5EF4-FFF2-40B4-BE49-F238E27FC236}">
                <a16:creationId xmlns:a16="http://schemas.microsoft.com/office/drawing/2014/main" id="{587C45EB-8119-490D-9C85-ADD83DA6ABF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73968"/>
            <a:ext cx="7590988" cy="707886"/>
          </a:xfrm>
          <a:prstGeom prst="rect">
            <a:avLst/>
          </a:prstGeom>
          <a:noFill/>
        </p:spPr>
        <p:txBody>
          <a:bodyPr wrap="square" rtlCol="0">
            <a:spAutoFit/>
          </a:bodyPr>
          <a:lstStyle/>
          <a:p>
            <a:r>
              <a:rPr lang="es-CO" sz="2000" dirty="0"/>
              <a:t>Desde la percepción de la teoría de las relaciones internacionales, Estados Unidos debería:</a:t>
            </a:r>
          </a:p>
        </p:txBody>
      </p:sp>
      <p:sp>
        <p:nvSpPr>
          <p:cNvPr id="4" name="CuadroTexto 3"/>
          <p:cNvSpPr txBox="1"/>
          <p:nvPr/>
        </p:nvSpPr>
        <p:spPr>
          <a:xfrm>
            <a:off x="238562" y="173958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01247"/>
            <a:ext cx="7590988" cy="2277547"/>
          </a:xfrm>
          <a:prstGeom prst="rect">
            <a:avLst/>
          </a:prstGeom>
          <a:noFill/>
        </p:spPr>
        <p:txBody>
          <a:bodyPr wrap="square" rtlCol="0">
            <a:spAutoFit/>
          </a:bodyPr>
          <a:lstStyle/>
          <a:p>
            <a:r>
              <a:rPr lang="es-CO" dirty="0"/>
              <a:t>a. Incrementar su infraestructura militar, como lo afirma la teoría realista</a:t>
            </a:r>
          </a:p>
          <a:p>
            <a:r>
              <a:rPr lang="es-CO" dirty="0"/>
              <a:t>b. Mejorar la imagen de Estados Unidos en Colombia como lo afirma la teoría de interdependencia.</a:t>
            </a:r>
          </a:p>
          <a:p>
            <a:r>
              <a:rPr lang="es-CO" dirty="0"/>
              <a:t>c. Incrementar acciones para disminuir la lucha de clases como lo afirma la teoría marxista</a:t>
            </a:r>
          </a:p>
          <a:p>
            <a:r>
              <a:rPr lang="es-CO" dirty="0"/>
              <a:t>d. Dejar de utilizar el dilema de seguridad, como lo afirma la teoría postmodernista</a:t>
            </a:r>
            <a:r>
              <a:rPr lang="es-CO" sz="1600" dirty="0"/>
              <a:t>.</a:t>
            </a:r>
          </a:p>
          <a:p>
            <a:endParaRPr lang="es-CO" sz="16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0568DFD1-D9B3-4A01-8753-B8C2BD51503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DF3F15-D723-415B-A519-D3CAA838E08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58502CC-E19A-4A29-BF1B-F48593B68107}"/>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8916A04E-6927-4E2D-81BB-5FA7482AD3CD}"/>
              </a:ext>
            </a:extLst>
          </p:cNvPr>
          <p:cNvPicPr>
            <a:picLocks noChangeAspect="1"/>
          </p:cNvPicPr>
          <p:nvPr/>
        </p:nvPicPr>
        <p:blipFill>
          <a:blip r:embed="rId2"/>
          <a:stretch>
            <a:fillRect/>
          </a:stretch>
        </p:blipFill>
        <p:spPr>
          <a:xfrm>
            <a:off x="0" y="0"/>
            <a:ext cx="9168847" cy="5143500"/>
          </a:xfrm>
          <a:prstGeom prst="rect">
            <a:avLst/>
          </a:prstGeom>
        </p:spPr>
      </p:pic>
    </p:spTree>
    <p:extLst>
      <p:ext uri="{BB962C8B-B14F-4D97-AF65-F5344CB8AC3E}">
        <p14:creationId xmlns:p14="http://schemas.microsoft.com/office/powerpoint/2010/main" val="298766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62797D8E-3814-4374-98D3-C8FFBD5905F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400" dirty="0"/>
              <a:t>La política de drogas del gobierno colombiano considera al consumidor de drogas un elemento nocivo de la sociedad que tiene que castigar y excluir para el beneficio de nuestra democracia y la paz. Por este motivo, ha sido cuestionada por considerarse un fracaso al evitar su radicación.</a:t>
            </a:r>
            <a:endParaRPr lang="es-CO" sz="2800" dirty="0"/>
          </a:p>
        </p:txBody>
      </p:sp>
      <p:pic>
        <p:nvPicPr>
          <p:cNvPr id="5" name="Imagen 4">
            <a:extLst>
              <a:ext uri="{FF2B5EF4-FFF2-40B4-BE49-F238E27FC236}">
                <a16:creationId xmlns:a16="http://schemas.microsoft.com/office/drawing/2014/main" id="{AF48B110-C441-4099-8266-7DBE0D0EB68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Este tipo de política es influenciada por quién, por qué razón y se le conoce con el nombre de:</a:t>
            </a:r>
            <a:endParaRPr lang="es-CO" sz="24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12119"/>
            <a:ext cx="7590988" cy="2554545"/>
          </a:xfrm>
          <a:prstGeom prst="rect">
            <a:avLst/>
          </a:prstGeom>
          <a:noFill/>
        </p:spPr>
        <p:txBody>
          <a:bodyPr wrap="square" rtlCol="0">
            <a:spAutoFit/>
          </a:bodyPr>
          <a:lstStyle/>
          <a:p>
            <a:r>
              <a:rPr lang="es-CO" sz="2000" dirty="0"/>
              <a:t>a. OTAN que considera al terrorismo como el mal del siglo XXI y se llama la </a:t>
            </a:r>
            <a:r>
              <a:rPr lang="es-CO" sz="2000" dirty="0" err="1"/>
              <a:t>terrorización</a:t>
            </a:r>
            <a:r>
              <a:rPr lang="es-CO" sz="2000" dirty="0"/>
              <a:t> de las drogas.</a:t>
            </a:r>
          </a:p>
          <a:p>
            <a:r>
              <a:rPr lang="es-CO" sz="2000" dirty="0"/>
              <a:t>b. Los países productores de droga que han sido afectados por la lucha contra las drogas y se llama la legalización de las drogas.</a:t>
            </a:r>
          </a:p>
          <a:p>
            <a:r>
              <a:rPr lang="es-CO" sz="2000" dirty="0"/>
              <a:t>c. Por Estados Unidos que lo considera un problema de seguridad nacional y se llama la </a:t>
            </a:r>
            <a:r>
              <a:rPr lang="es-CO" sz="2000" dirty="0" err="1"/>
              <a:t>securitización</a:t>
            </a:r>
            <a:r>
              <a:rPr lang="es-CO" sz="2000" dirty="0"/>
              <a:t> de las drogas.</a:t>
            </a:r>
          </a:p>
          <a:p>
            <a:r>
              <a:rPr lang="es-CO" sz="2000" dirty="0"/>
              <a:t>d. Los países del Cono Sur al considerar la droga un problema multilateral y se conoce como la priorización de las drogas.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30F57446-B848-4E37-AA74-B56B561B046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334255" y="1417588"/>
            <a:ext cx="7590988" cy="2308324"/>
          </a:xfrm>
          <a:prstGeom prst="rect">
            <a:avLst/>
          </a:prstGeom>
          <a:noFill/>
        </p:spPr>
        <p:txBody>
          <a:bodyPr wrap="square" rtlCol="0">
            <a:spAutoFit/>
          </a:bodyPr>
          <a:lstStyle/>
          <a:p>
            <a:pPr algn="just"/>
            <a:r>
              <a:rPr lang="es-CO" sz="2400" dirty="0"/>
              <a:t>La política exterior colombiana ha sido cerrada a territorios que no tienen interés comercial o político. Entre ellos se encuentra Asía, donde sus contactos comerciales han sido pocos, y los países con los que ha establecido relaciones son escasos. Muy pocos presidentes de Colombia han ido de visita oficial a dicho continente.</a:t>
            </a:r>
            <a:endParaRPr lang="es-CO" sz="2800" dirty="0"/>
          </a:p>
        </p:txBody>
      </p:sp>
      <p:pic>
        <p:nvPicPr>
          <p:cNvPr id="5" name="Imagen 4">
            <a:extLst>
              <a:ext uri="{FF2B5EF4-FFF2-40B4-BE49-F238E27FC236}">
                <a16:creationId xmlns:a16="http://schemas.microsoft.com/office/drawing/2014/main" id="{7D34E218-BEA2-407B-8470-611774D5114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220091"/>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81756"/>
            <a:ext cx="7590988" cy="707886"/>
          </a:xfrm>
          <a:prstGeom prst="rect">
            <a:avLst/>
          </a:prstGeom>
          <a:noFill/>
        </p:spPr>
        <p:txBody>
          <a:bodyPr wrap="square" rtlCol="0">
            <a:spAutoFit/>
          </a:bodyPr>
          <a:lstStyle/>
          <a:p>
            <a:pPr algn="just"/>
            <a:r>
              <a:rPr lang="es-CO" sz="2000" dirty="0"/>
              <a:t>Si se quisiera establecer negocios con esta región, las acciones que el gobierno debería hacer o impulsar serían:</a:t>
            </a:r>
            <a:endParaRPr lang="es-CO" sz="2400" dirty="0"/>
          </a:p>
        </p:txBody>
      </p:sp>
      <p:sp>
        <p:nvSpPr>
          <p:cNvPr id="4" name="CuadroTexto 3"/>
          <p:cNvSpPr txBox="1"/>
          <p:nvPr/>
        </p:nvSpPr>
        <p:spPr>
          <a:xfrm>
            <a:off x="238562" y="150372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88469"/>
            <a:ext cx="7590988" cy="1938992"/>
          </a:xfrm>
          <a:prstGeom prst="rect">
            <a:avLst/>
          </a:prstGeom>
          <a:noFill/>
        </p:spPr>
        <p:txBody>
          <a:bodyPr wrap="square" rtlCol="0">
            <a:spAutoFit/>
          </a:bodyPr>
          <a:lstStyle/>
          <a:p>
            <a:pPr algn="just"/>
            <a:r>
              <a:rPr lang="es-ES" sz="2000" dirty="0"/>
              <a:t>a. Establecer visitas empresariales con inversionistas de la región.</a:t>
            </a:r>
          </a:p>
          <a:p>
            <a:pPr algn="just"/>
            <a:r>
              <a:rPr lang="es-ES" sz="2000" dirty="0"/>
              <a:t>b. Crear embajadas con los países de la región.</a:t>
            </a:r>
          </a:p>
          <a:p>
            <a:pPr algn="just"/>
            <a:r>
              <a:rPr lang="es-ES" sz="2000" dirty="0"/>
              <a:t>c. Establecer acuerdos comerciales de zonas de libre comercio e inversión.</a:t>
            </a:r>
          </a:p>
          <a:p>
            <a:pPr algn="just"/>
            <a:r>
              <a:rPr lang="es-ES" sz="2000" dirty="0"/>
              <a:t>d. Hacer una visita presidencial a alguno de los países de la región asiática.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c</a:t>
            </a:r>
            <a:endParaRPr lang="es-CO" b="1" dirty="0"/>
          </a:p>
        </p:txBody>
      </p:sp>
      <p:pic>
        <p:nvPicPr>
          <p:cNvPr id="8" name="Imagen 7">
            <a:extLst>
              <a:ext uri="{FF2B5EF4-FFF2-40B4-BE49-F238E27FC236}">
                <a16:creationId xmlns:a16="http://schemas.microsoft.com/office/drawing/2014/main" id="{F21F9453-B21A-4EF1-A02F-C74B2D0B1BA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048256"/>
            <a:ext cx="7590988" cy="3046988"/>
          </a:xfrm>
          <a:prstGeom prst="rect">
            <a:avLst/>
          </a:prstGeom>
          <a:noFill/>
        </p:spPr>
        <p:txBody>
          <a:bodyPr wrap="square" rtlCol="0">
            <a:spAutoFit/>
          </a:bodyPr>
          <a:lstStyle/>
          <a:p>
            <a:pPr algn="just"/>
            <a:r>
              <a:rPr lang="es-CO" sz="2400" dirty="0"/>
              <a:t>"Cuando Argentina invadió las Islas Malvinas pidió el apoyo de los países americanos, pero no lo obtuvo de nuestro país (por razones obvias). Ante esto, los argentinos nos calificaron como el país Caín de América (Rincón Ernesto “El Caín del mundo”. El tiempo, 1997. Recuperado del archivo digital del tiempo http://www.eltiempo.com/archivo/documento/MAM-683366)".</a:t>
            </a:r>
            <a:endParaRPr lang="es-CO" sz="2800" dirty="0"/>
          </a:p>
        </p:txBody>
      </p:sp>
      <p:pic>
        <p:nvPicPr>
          <p:cNvPr id="5" name="Imagen 4">
            <a:extLst>
              <a:ext uri="{FF2B5EF4-FFF2-40B4-BE49-F238E27FC236}">
                <a16:creationId xmlns:a16="http://schemas.microsoft.com/office/drawing/2014/main" id="{F8292CAC-1804-4EC8-A82F-6ED62CFC12E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Si se quisiera establecer negocios con esta región, las acciones que el gobierno debería hacer o impulsar serían:</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938992"/>
          </a:xfrm>
          <a:prstGeom prst="rect">
            <a:avLst/>
          </a:prstGeom>
          <a:noFill/>
        </p:spPr>
        <p:txBody>
          <a:bodyPr wrap="square" rtlCol="0">
            <a:spAutoFit/>
          </a:bodyPr>
          <a:lstStyle/>
          <a:p>
            <a:r>
              <a:rPr lang="es-CO" sz="2000" dirty="0"/>
              <a:t>a. Establecer visitas empresariales con inversionistas de la región.</a:t>
            </a:r>
          </a:p>
          <a:p>
            <a:r>
              <a:rPr lang="es-CO" sz="2000" dirty="0"/>
              <a:t>b. Crear embajadas con los países de la región.</a:t>
            </a:r>
          </a:p>
          <a:p>
            <a:r>
              <a:rPr lang="es-CO" sz="2000" dirty="0"/>
              <a:t>c.  Establecer acuerdos comerciales de zonas de libre comercio e inversión.</a:t>
            </a:r>
          </a:p>
          <a:p>
            <a:r>
              <a:rPr lang="es-CO" sz="2000" dirty="0"/>
              <a:t>d. Hacer una visita presidencial a alguno de los países de la región asiática.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A64F8E1D-0418-4C2D-A4FD-ECAA0EE2254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846</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2022-01-11T20:59:24Z</dcterms:modified>
</cp:coreProperties>
</file>