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0" r:id="rId2"/>
    <p:sldId id="258" r:id="rId3"/>
    <p:sldId id="262" r:id="rId4"/>
    <p:sldId id="273" r:id="rId5"/>
    <p:sldId id="263" r:id="rId6"/>
    <p:sldId id="274" r:id="rId7"/>
    <p:sldId id="275" r:id="rId8"/>
    <p:sldId id="276" r:id="rId9"/>
    <p:sldId id="277" r:id="rId10"/>
    <p:sldId id="278" r:id="rId11"/>
    <p:sldId id="280" r:id="rId12"/>
    <p:sldId id="279" r:id="rId13"/>
    <p:sldId id="281" r:id="rId14"/>
    <p:sldId id="282" r:id="rId15"/>
    <p:sldId id="283" r:id="rId16"/>
    <p:sldId id="284" r:id="rId17"/>
    <p:sldId id="285" r:id="rId18"/>
    <p:sldId id="286" r:id="rId19"/>
    <p:sldId id="287" r:id="rId20"/>
    <p:sldId id="288" r:id="rId21"/>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954107"/>
          </a:xfrm>
          <a:prstGeom prst="rect">
            <a:avLst/>
          </a:prstGeom>
          <a:noFill/>
        </p:spPr>
        <p:txBody>
          <a:bodyPr wrap="square" rtlCol="0">
            <a:spAutoFit/>
          </a:bodyPr>
          <a:lstStyle/>
          <a:p>
            <a:pPr algn="r"/>
            <a:r>
              <a:rPr lang="es-ES" sz="2800" b="1" dirty="0">
                <a:solidFill>
                  <a:schemeClr val="bg1"/>
                </a:solidFill>
              </a:rPr>
              <a:t>Pensamiento Estratégico y Gerencia Global</a:t>
            </a:r>
          </a:p>
        </p:txBody>
      </p:sp>
      <p:pic>
        <p:nvPicPr>
          <p:cNvPr id="5" name="Imagen 4">
            <a:extLst>
              <a:ext uri="{FF2B5EF4-FFF2-40B4-BE49-F238E27FC236}">
                <a16:creationId xmlns:a16="http://schemas.microsoft.com/office/drawing/2014/main" id="{EC94DD7A-F486-438E-AFD6-75C7D09A5968}"/>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4D9BC76-81CF-49F7-95EE-D38E45EE95C0}"/>
              </a:ext>
            </a:extLst>
          </p:cNvPr>
          <p:cNvSpPr txBox="1"/>
          <p:nvPr/>
        </p:nvSpPr>
        <p:spPr>
          <a:xfrm>
            <a:off x="142869" y="166230"/>
            <a:ext cx="4616694" cy="461665"/>
          </a:xfrm>
          <a:prstGeom prst="rect">
            <a:avLst/>
          </a:prstGeom>
          <a:noFill/>
        </p:spPr>
        <p:txBody>
          <a:bodyPr wrap="square" rtlCol="0">
            <a:spAutoFit/>
          </a:bodyPr>
          <a:lstStyle/>
          <a:p>
            <a:r>
              <a:rPr lang="es-ES" sz="2400" b="1" dirty="0"/>
              <a:t>4. Caso o situación problémica</a:t>
            </a:r>
          </a:p>
        </p:txBody>
      </p:sp>
      <p:sp>
        <p:nvSpPr>
          <p:cNvPr id="3" name="Rectángulo 2">
            <a:extLst>
              <a:ext uri="{FF2B5EF4-FFF2-40B4-BE49-F238E27FC236}">
                <a16:creationId xmlns:a16="http://schemas.microsoft.com/office/drawing/2014/main" id="{EDC48481-9949-4896-9516-1BC66F663A2C}"/>
              </a:ext>
            </a:extLst>
          </p:cNvPr>
          <p:cNvSpPr/>
          <p:nvPr/>
        </p:nvSpPr>
        <p:spPr>
          <a:xfrm>
            <a:off x="255181" y="794046"/>
            <a:ext cx="7687339" cy="4154984"/>
          </a:xfrm>
          <a:prstGeom prst="rect">
            <a:avLst/>
          </a:prstGeom>
        </p:spPr>
        <p:txBody>
          <a:bodyPr wrap="square">
            <a:spAutoFit/>
          </a:bodyPr>
          <a:lstStyle/>
          <a:p>
            <a:pPr algn="just">
              <a:spcAft>
                <a:spcPts val="0"/>
              </a:spcAft>
            </a:pPr>
            <a:r>
              <a:rPr lang="es-CO" sz="2400" dirty="0">
                <a:solidFill>
                  <a:srgbClr val="000000"/>
                </a:solidFill>
                <a:latin typeface="+mj-lt"/>
                <a:ea typeface="Times New Roman" panose="02020603050405020304" pitchFamily="18" charset="0"/>
                <a:cs typeface="Calibri" panose="020F0502020204030204" pitchFamily="34" charset="0"/>
              </a:rPr>
              <a:t>Llega el mes de octubre y los socios de la organización que usted dirige le piden que les muestre el plan de desarrollo de la estrategia del próximo año. Parte importante del plan serán los indicadores de medición del rendimiento pues una parte de su remuneración anual estará en función de los resultados obtenidos por la empresa según los presupuestos planteados.</a:t>
            </a:r>
            <a:endParaRPr lang="es-CO" sz="2400" dirty="0">
              <a:latin typeface="+mj-lt"/>
              <a:ea typeface="Times" panose="02020603050405020304" pitchFamily="18" charset="0"/>
              <a:cs typeface="Times New Roman" panose="02020603050405020304" pitchFamily="18" charset="0"/>
            </a:endParaRPr>
          </a:p>
          <a:p>
            <a:pPr algn="just"/>
            <a:r>
              <a:rPr lang="es-CO" sz="2400" dirty="0">
                <a:solidFill>
                  <a:srgbClr val="000000"/>
                </a:solidFill>
                <a:latin typeface="+mj-lt"/>
                <a:ea typeface="Times New Roman" panose="02020603050405020304" pitchFamily="18" charset="0"/>
                <a:cs typeface="Calibri" panose="020F0502020204030204" pitchFamily="34" charset="0"/>
              </a:rPr>
              <a:t>Le piden que usted proponga los tres principales indicadores que reflejen el desempeño financiero, en términos de rentabilidad, la satisfacción de sus empleados y el valor para los accionistas.</a:t>
            </a:r>
            <a:endParaRPr lang="es-CO" sz="2400" dirty="0">
              <a:latin typeface="+mj-lt"/>
            </a:endParaRPr>
          </a:p>
        </p:txBody>
      </p:sp>
      <p:pic>
        <p:nvPicPr>
          <p:cNvPr id="4" name="Imagen 3">
            <a:extLst>
              <a:ext uri="{FF2B5EF4-FFF2-40B4-BE49-F238E27FC236}">
                <a16:creationId xmlns:a16="http://schemas.microsoft.com/office/drawing/2014/main" id="{82F67E3C-1A6E-42C8-8F61-54437D10B24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01356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B007BFC-28A1-4172-B063-1690944A9539}"/>
              </a:ext>
            </a:extLst>
          </p:cNvPr>
          <p:cNvSpPr/>
          <p:nvPr/>
        </p:nvSpPr>
        <p:spPr>
          <a:xfrm>
            <a:off x="340241" y="637873"/>
            <a:ext cx="7602279" cy="1631216"/>
          </a:xfrm>
          <a:prstGeom prst="rect">
            <a:avLst/>
          </a:prstGeom>
        </p:spPr>
        <p:txBody>
          <a:bodyPr wrap="square">
            <a:spAutoFit/>
          </a:bodyPr>
          <a:lstStyle/>
          <a:p>
            <a:pPr algn="just"/>
            <a:r>
              <a:rPr lang="es-ES" sz="2000" dirty="0">
                <a:solidFill>
                  <a:srgbClr val="000000"/>
                </a:solidFill>
                <a:ea typeface="Times New Roman" panose="02020603050405020304" pitchFamily="18" charset="0"/>
                <a:cs typeface="Calibri" panose="020F0502020204030204" pitchFamily="34" charset="0"/>
              </a:rPr>
              <a:t>Usted considera que la bonificación ofrecida es muy interesante, pero siente que está poniendo demasiado en riesgo pues en caso de no cumplir las metas cerca del 25% de su remuneración anual se perdería. Teniendo en cuenta lo anterior, los tres indicadores que usted escogería son:</a:t>
            </a:r>
            <a:endParaRPr lang="es-CO" sz="2000" dirty="0"/>
          </a:p>
        </p:txBody>
      </p:sp>
      <p:sp>
        <p:nvSpPr>
          <p:cNvPr id="3" name="Rectángulo 2">
            <a:extLst>
              <a:ext uri="{FF2B5EF4-FFF2-40B4-BE49-F238E27FC236}">
                <a16:creationId xmlns:a16="http://schemas.microsoft.com/office/drawing/2014/main" id="{893E44B4-BEBD-406E-AA44-248AB5D9D9C3}"/>
              </a:ext>
            </a:extLst>
          </p:cNvPr>
          <p:cNvSpPr/>
          <p:nvPr/>
        </p:nvSpPr>
        <p:spPr>
          <a:xfrm>
            <a:off x="340241" y="2756324"/>
            <a:ext cx="7708605" cy="2246769"/>
          </a:xfrm>
          <a:prstGeom prst="rect">
            <a:avLst/>
          </a:prstGeom>
        </p:spPr>
        <p:txBody>
          <a:bodyPr wrap="square">
            <a:spAutoFit/>
          </a:bodyPr>
          <a:lstStyle/>
          <a:p>
            <a:pPr algn="just"/>
            <a:r>
              <a:rPr lang="es-CO" sz="2000" dirty="0"/>
              <a:t>a. Porcentaje de incremento de precios del portafolio de productos, índice de rotación de personal, generación de nuevos productos. </a:t>
            </a:r>
          </a:p>
          <a:p>
            <a:pPr algn="just"/>
            <a:r>
              <a:rPr lang="es-CO" sz="2000" dirty="0"/>
              <a:t>b. Participación de mercado, número de nuevos competidores, número de nuevos clientes.</a:t>
            </a:r>
          </a:p>
          <a:p>
            <a:pPr algn="just"/>
            <a:r>
              <a:rPr lang="es-CO" sz="2000" dirty="0"/>
              <a:t>c. Crecimiento de ventas, número de quejas recibidas, costo de materias primas.</a:t>
            </a:r>
          </a:p>
          <a:p>
            <a:pPr algn="just"/>
            <a:r>
              <a:rPr lang="es-CO" sz="2000" dirty="0"/>
              <a:t>d. ROI, índice de rotación del personal, EPS/UPA.</a:t>
            </a:r>
            <a:endParaRPr lang="es-CO" sz="2800" dirty="0"/>
          </a:p>
        </p:txBody>
      </p:sp>
      <p:sp>
        <p:nvSpPr>
          <p:cNvPr id="4" name="CuadroTexto 3">
            <a:extLst>
              <a:ext uri="{FF2B5EF4-FFF2-40B4-BE49-F238E27FC236}">
                <a16:creationId xmlns:a16="http://schemas.microsoft.com/office/drawing/2014/main" id="{A1230359-B495-4152-9CC6-0B59E9A54027}"/>
              </a:ext>
            </a:extLst>
          </p:cNvPr>
          <p:cNvSpPr txBox="1"/>
          <p:nvPr/>
        </p:nvSpPr>
        <p:spPr>
          <a:xfrm>
            <a:off x="340241" y="2281874"/>
            <a:ext cx="4616694" cy="461665"/>
          </a:xfrm>
          <a:prstGeom prst="rect">
            <a:avLst/>
          </a:prstGeom>
          <a:noFill/>
        </p:spPr>
        <p:txBody>
          <a:bodyPr wrap="square" rtlCol="0">
            <a:spAutoFit/>
          </a:bodyPr>
          <a:lstStyle/>
          <a:p>
            <a:r>
              <a:rPr lang="es-ES" sz="2400" b="1" dirty="0"/>
              <a:t>Opciones de respuesta</a:t>
            </a:r>
          </a:p>
        </p:txBody>
      </p:sp>
      <p:sp>
        <p:nvSpPr>
          <p:cNvPr id="5" name="CuadroTexto 4">
            <a:extLst>
              <a:ext uri="{FF2B5EF4-FFF2-40B4-BE49-F238E27FC236}">
                <a16:creationId xmlns:a16="http://schemas.microsoft.com/office/drawing/2014/main" id="{33C93824-D6C5-4FFA-A3EE-3D42CEC78035}"/>
              </a:ext>
            </a:extLst>
          </p:cNvPr>
          <p:cNvSpPr txBox="1"/>
          <p:nvPr/>
        </p:nvSpPr>
        <p:spPr>
          <a:xfrm>
            <a:off x="340241" y="176208"/>
            <a:ext cx="4616694" cy="461665"/>
          </a:xfrm>
          <a:prstGeom prst="rect">
            <a:avLst/>
          </a:prstGeom>
          <a:noFill/>
        </p:spPr>
        <p:txBody>
          <a:bodyPr wrap="square" rtlCol="0">
            <a:spAutoFit/>
          </a:bodyPr>
          <a:lstStyle/>
          <a:p>
            <a:r>
              <a:rPr lang="es-ES" sz="2400" b="1" dirty="0"/>
              <a:t>Enunciado</a:t>
            </a:r>
          </a:p>
        </p:txBody>
      </p:sp>
      <p:sp>
        <p:nvSpPr>
          <p:cNvPr id="6" name="Rectángulo 5">
            <a:extLst>
              <a:ext uri="{FF2B5EF4-FFF2-40B4-BE49-F238E27FC236}">
                <a16:creationId xmlns:a16="http://schemas.microsoft.com/office/drawing/2014/main" id="{D13669A6-3578-4BD8-97C0-D4B42B33BF1A}"/>
              </a:ext>
            </a:extLst>
          </p:cNvPr>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7" name="Imagen 6">
            <a:extLst>
              <a:ext uri="{FF2B5EF4-FFF2-40B4-BE49-F238E27FC236}">
                <a16:creationId xmlns:a16="http://schemas.microsoft.com/office/drawing/2014/main" id="{9954DA26-D676-42BB-A3D2-36A87C4CD67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56973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0A26D5B-FA70-42DA-BDEB-37D403C1F364}"/>
              </a:ext>
            </a:extLst>
          </p:cNvPr>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Rectángulo 2">
            <a:extLst>
              <a:ext uri="{FF2B5EF4-FFF2-40B4-BE49-F238E27FC236}">
                <a16:creationId xmlns:a16="http://schemas.microsoft.com/office/drawing/2014/main" id="{0E3A296C-A3B3-4E4B-A9A0-5D6F31692C3F}"/>
              </a:ext>
            </a:extLst>
          </p:cNvPr>
          <p:cNvSpPr/>
          <p:nvPr/>
        </p:nvSpPr>
        <p:spPr>
          <a:xfrm>
            <a:off x="283255" y="729953"/>
            <a:ext cx="7733693" cy="3416320"/>
          </a:xfrm>
          <a:prstGeom prst="rect">
            <a:avLst/>
          </a:prstGeom>
        </p:spPr>
        <p:txBody>
          <a:bodyPr wrap="square">
            <a:spAutoFit/>
          </a:bodyPr>
          <a:lstStyle/>
          <a:p>
            <a:pPr algn="just"/>
            <a:r>
              <a:rPr lang="es-CO" sz="2400" dirty="0">
                <a:solidFill>
                  <a:srgbClr val="000000"/>
                </a:solidFill>
                <a:ea typeface="Times New Roman" panose="02020603050405020304" pitchFamily="18" charset="0"/>
                <a:cs typeface="Calibri" panose="020F0502020204030204" pitchFamily="34" charset="0"/>
              </a:rPr>
              <a:t>La compañía “El toche SAS”, busca incursionar en el mercado latinoamericano con un nuevo producto comestible de exportación, cuyo compuesto principal es la hormiga santandereana, conocida coloquialmente como hormiga “culona”. Los directivos de “El toche” se deciden a realizar su primer envío pues están convencidos que el mercado latinoamericano responderá favorablemente a su producto. Luego de seis meses de buscar dicha exportación, los resultados no han sido los esperados.</a:t>
            </a:r>
            <a:endParaRPr lang="es-CO" sz="2400" dirty="0"/>
          </a:p>
        </p:txBody>
      </p:sp>
      <p:pic>
        <p:nvPicPr>
          <p:cNvPr id="4" name="Imagen 3">
            <a:extLst>
              <a:ext uri="{FF2B5EF4-FFF2-40B4-BE49-F238E27FC236}">
                <a16:creationId xmlns:a16="http://schemas.microsoft.com/office/drawing/2014/main" id="{2C7ED62F-A3F7-41D2-A5D3-D2762471A29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675474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067F9C-3312-4D3D-883D-9FA92CCEC03F}"/>
              </a:ext>
            </a:extLst>
          </p:cNvPr>
          <p:cNvSpPr/>
          <p:nvPr/>
        </p:nvSpPr>
        <p:spPr>
          <a:xfrm>
            <a:off x="340241" y="637873"/>
            <a:ext cx="7602279" cy="1323439"/>
          </a:xfrm>
          <a:prstGeom prst="rect">
            <a:avLst/>
          </a:prstGeom>
        </p:spPr>
        <p:txBody>
          <a:bodyPr wrap="square">
            <a:spAutoFit/>
          </a:bodyPr>
          <a:lstStyle/>
          <a:p>
            <a:pPr algn="just"/>
            <a:r>
              <a:rPr lang="es-CO" sz="2000" dirty="0"/>
              <a:t>La gran inquietud es ¿por qué no ha sido óptimo el resultado, si el producto según los directivos cumple las expectativas de los consumidores y el precio de venta es asequible? Los directivos de la compañía olvidaron revisar:</a:t>
            </a:r>
            <a:endParaRPr lang="es-CO" sz="2400" dirty="0"/>
          </a:p>
        </p:txBody>
      </p:sp>
      <p:sp>
        <p:nvSpPr>
          <p:cNvPr id="3" name="Rectángulo 2">
            <a:extLst>
              <a:ext uri="{FF2B5EF4-FFF2-40B4-BE49-F238E27FC236}">
                <a16:creationId xmlns:a16="http://schemas.microsoft.com/office/drawing/2014/main" id="{E2AC910A-7D08-4C6A-8B02-B6DDE102D704}"/>
              </a:ext>
            </a:extLst>
          </p:cNvPr>
          <p:cNvSpPr/>
          <p:nvPr/>
        </p:nvSpPr>
        <p:spPr>
          <a:xfrm>
            <a:off x="340241" y="2756324"/>
            <a:ext cx="7708605" cy="1938992"/>
          </a:xfrm>
          <a:prstGeom prst="rect">
            <a:avLst/>
          </a:prstGeom>
        </p:spPr>
        <p:txBody>
          <a:bodyPr wrap="square">
            <a:spAutoFit/>
          </a:bodyPr>
          <a:lstStyle/>
          <a:p>
            <a:pPr algn="just"/>
            <a:r>
              <a:rPr lang="es-CO" sz="2000" dirty="0"/>
              <a:t>a. La estrategia competitiva de diferenciación en el país de destino.</a:t>
            </a:r>
          </a:p>
          <a:p>
            <a:pPr algn="just"/>
            <a:r>
              <a:rPr lang="es-CO" sz="2000" dirty="0"/>
              <a:t>b. Identificar las barreras de acceso al nuevo mercado vía competencia interna.</a:t>
            </a:r>
          </a:p>
          <a:p>
            <a:pPr algn="just"/>
            <a:r>
              <a:rPr lang="es-CO" sz="2000" dirty="0"/>
              <a:t>c. Identificar las necesidades y expectativas de mercado objetivo.</a:t>
            </a:r>
          </a:p>
          <a:p>
            <a:pPr algn="just"/>
            <a:r>
              <a:rPr lang="es-CO" sz="2000" dirty="0"/>
              <a:t>d. Las condiciones del entorno mediante el análisis del entorno en el país de destino.</a:t>
            </a:r>
            <a:endParaRPr lang="es-CO" sz="3200" dirty="0"/>
          </a:p>
        </p:txBody>
      </p:sp>
      <p:sp>
        <p:nvSpPr>
          <p:cNvPr id="4" name="CuadroTexto 3">
            <a:extLst>
              <a:ext uri="{FF2B5EF4-FFF2-40B4-BE49-F238E27FC236}">
                <a16:creationId xmlns:a16="http://schemas.microsoft.com/office/drawing/2014/main" id="{AE2D2F9C-9C3D-4CB8-800B-DB15F0527BA1}"/>
              </a:ext>
            </a:extLst>
          </p:cNvPr>
          <p:cNvSpPr txBox="1"/>
          <p:nvPr/>
        </p:nvSpPr>
        <p:spPr>
          <a:xfrm>
            <a:off x="340241" y="2156343"/>
            <a:ext cx="4616694" cy="461665"/>
          </a:xfrm>
          <a:prstGeom prst="rect">
            <a:avLst/>
          </a:prstGeom>
          <a:noFill/>
        </p:spPr>
        <p:txBody>
          <a:bodyPr wrap="square" rtlCol="0">
            <a:spAutoFit/>
          </a:bodyPr>
          <a:lstStyle/>
          <a:p>
            <a:r>
              <a:rPr lang="es-ES" sz="2400" b="1" dirty="0"/>
              <a:t>Opciones de respuesta</a:t>
            </a:r>
          </a:p>
        </p:txBody>
      </p:sp>
      <p:sp>
        <p:nvSpPr>
          <p:cNvPr id="5" name="CuadroTexto 4">
            <a:extLst>
              <a:ext uri="{FF2B5EF4-FFF2-40B4-BE49-F238E27FC236}">
                <a16:creationId xmlns:a16="http://schemas.microsoft.com/office/drawing/2014/main" id="{6781AFB9-13E1-47AC-89A2-11826F77DB51}"/>
              </a:ext>
            </a:extLst>
          </p:cNvPr>
          <p:cNvSpPr txBox="1"/>
          <p:nvPr/>
        </p:nvSpPr>
        <p:spPr>
          <a:xfrm>
            <a:off x="340241" y="176208"/>
            <a:ext cx="4616694" cy="461665"/>
          </a:xfrm>
          <a:prstGeom prst="rect">
            <a:avLst/>
          </a:prstGeom>
          <a:noFill/>
        </p:spPr>
        <p:txBody>
          <a:bodyPr wrap="square" rtlCol="0">
            <a:spAutoFit/>
          </a:bodyPr>
          <a:lstStyle/>
          <a:p>
            <a:r>
              <a:rPr lang="es-ES" sz="2400" b="1" dirty="0"/>
              <a:t>Enunciado</a:t>
            </a:r>
          </a:p>
        </p:txBody>
      </p:sp>
      <p:sp>
        <p:nvSpPr>
          <p:cNvPr id="6" name="Rectángulo 5">
            <a:extLst>
              <a:ext uri="{FF2B5EF4-FFF2-40B4-BE49-F238E27FC236}">
                <a16:creationId xmlns:a16="http://schemas.microsoft.com/office/drawing/2014/main" id="{313A7632-4BED-4293-B5E6-D133DE28B29D}"/>
              </a:ext>
            </a:extLst>
          </p:cNvPr>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7" name="Imagen 6">
            <a:extLst>
              <a:ext uri="{FF2B5EF4-FFF2-40B4-BE49-F238E27FC236}">
                <a16:creationId xmlns:a16="http://schemas.microsoft.com/office/drawing/2014/main" id="{47CC8169-30C8-44B2-BF0F-2108899EEAF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93347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ED271DB-B629-4D41-ADD7-28D824617ACB}"/>
              </a:ext>
            </a:extLst>
          </p:cNvPr>
          <p:cNvSpPr txBox="1"/>
          <p:nvPr/>
        </p:nvSpPr>
        <p:spPr>
          <a:xfrm>
            <a:off x="238562" y="166230"/>
            <a:ext cx="4616694" cy="461665"/>
          </a:xfrm>
          <a:prstGeom prst="rect">
            <a:avLst/>
          </a:prstGeom>
          <a:noFill/>
        </p:spPr>
        <p:txBody>
          <a:bodyPr wrap="square" rtlCol="0">
            <a:spAutoFit/>
          </a:bodyPr>
          <a:lstStyle/>
          <a:p>
            <a:r>
              <a:rPr lang="es-ES" sz="2400" b="1" dirty="0"/>
              <a:t>6. Caso o situación problémica</a:t>
            </a:r>
          </a:p>
        </p:txBody>
      </p:sp>
      <p:sp>
        <p:nvSpPr>
          <p:cNvPr id="3" name="Rectángulo 2">
            <a:extLst>
              <a:ext uri="{FF2B5EF4-FFF2-40B4-BE49-F238E27FC236}">
                <a16:creationId xmlns:a16="http://schemas.microsoft.com/office/drawing/2014/main" id="{8D2D113D-CB1C-4AC5-9170-C67B0876D4C4}"/>
              </a:ext>
            </a:extLst>
          </p:cNvPr>
          <p:cNvSpPr/>
          <p:nvPr/>
        </p:nvSpPr>
        <p:spPr>
          <a:xfrm>
            <a:off x="116957" y="755487"/>
            <a:ext cx="7868093" cy="3785652"/>
          </a:xfrm>
          <a:prstGeom prst="rect">
            <a:avLst/>
          </a:prstGeom>
        </p:spPr>
        <p:txBody>
          <a:bodyPr wrap="square">
            <a:spAutoFit/>
          </a:bodyPr>
          <a:lstStyle/>
          <a:p>
            <a:pPr algn="just">
              <a:spcAft>
                <a:spcPts val="0"/>
              </a:spcAft>
            </a:pPr>
            <a:r>
              <a:rPr lang="es-CO" sz="2000" dirty="0">
                <a:solidFill>
                  <a:srgbClr val="000000"/>
                </a:solidFill>
                <a:ea typeface="Times New Roman" panose="02020603050405020304" pitchFamily="18" charset="0"/>
                <a:cs typeface="Calibri" panose="020F0502020204030204" pitchFamily="34" charset="0"/>
              </a:rPr>
              <a:t>Llega el mes de octubre y los socios de la organización que usted dirige le piden que les muestre el plan de desarrollo de la estrategia del próximo año. Parte importante del plan serán los indicadores de medición del rendimiento pues una parte de su remuneración anual estará en función de los resultados obtenidos por la empresa según los presupuestos planteados.</a:t>
            </a:r>
            <a:endParaRPr lang="es-CO" sz="2000" dirty="0">
              <a:ea typeface="Times" panose="02020603050405020304" pitchFamily="18" charset="0"/>
              <a:cs typeface="Times New Roman" panose="02020603050405020304" pitchFamily="18" charset="0"/>
            </a:endParaRPr>
          </a:p>
          <a:p>
            <a:pPr algn="just">
              <a:spcAft>
                <a:spcPts val="0"/>
              </a:spcAft>
            </a:pPr>
            <a:r>
              <a:rPr lang="es-CO" sz="2000" dirty="0">
                <a:solidFill>
                  <a:srgbClr val="000000"/>
                </a:solidFill>
                <a:ea typeface="Times New Roman" panose="02020603050405020304" pitchFamily="18" charset="0"/>
                <a:cs typeface="Calibri" panose="020F0502020204030204" pitchFamily="34" charset="0"/>
              </a:rPr>
              <a:t>Le piden que usted proponga los tres principales indicadores que reflejen el desempeño financiero, en términos de rentabilidad, la satisfacción de sus empleados y el valor para los accionistas.</a:t>
            </a:r>
            <a:endParaRPr lang="es-CO" sz="2000" dirty="0">
              <a:ea typeface="Times" panose="02020603050405020304" pitchFamily="18" charset="0"/>
              <a:cs typeface="Times New Roman" panose="02020603050405020304" pitchFamily="18" charset="0"/>
            </a:endParaRPr>
          </a:p>
          <a:p>
            <a:pPr algn="just"/>
            <a:r>
              <a:rPr lang="es-CO" sz="2000" dirty="0">
                <a:solidFill>
                  <a:srgbClr val="000000"/>
                </a:solidFill>
                <a:ea typeface="Times New Roman" panose="02020603050405020304" pitchFamily="18" charset="0"/>
                <a:cs typeface="Calibri" panose="020F0502020204030204" pitchFamily="34" charset="0"/>
              </a:rPr>
              <a:t>Usted considera que la bonificación ofrecida es muy interesante, pero siente que está poniendo demasiado en riesgo pues en caso de no cumplir las metas cerca del 25% de su remuneración anual se perdería.</a:t>
            </a:r>
            <a:endParaRPr lang="es-CO" sz="2000" dirty="0"/>
          </a:p>
        </p:txBody>
      </p:sp>
      <p:pic>
        <p:nvPicPr>
          <p:cNvPr id="4" name="Imagen 3">
            <a:extLst>
              <a:ext uri="{FF2B5EF4-FFF2-40B4-BE49-F238E27FC236}">
                <a16:creationId xmlns:a16="http://schemas.microsoft.com/office/drawing/2014/main" id="{E3BEC4E5-F11E-4CA9-829D-ADD468B0681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2584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59D218-6539-41A8-8D31-04CA5BCBF5B7}"/>
              </a:ext>
            </a:extLst>
          </p:cNvPr>
          <p:cNvSpPr/>
          <p:nvPr/>
        </p:nvSpPr>
        <p:spPr>
          <a:xfrm>
            <a:off x="340241" y="821575"/>
            <a:ext cx="7602279" cy="707886"/>
          </a:xfrm>
          <a:prstGeom prst="rect">
            <a:avLst/>
          </a:prstGeom>
        </p:spPr>
        <p:txBody>
          <a:bodyPr wrap="square">
            <a:spAutoFit/>
          </a:bodyPr>
          <a:lstStyle/>
          <a:p>
            <a:pPr algn="just"/>
            <a:r>
              <a:rPr lang="es-CO" sz="2000" dirty="0"/>
              <a:t>Teniendo en cuenta lo anterior, los tres indicadores que usted escogería son:</a:t>
            </a:r>
            <a:endParaRPr lang="es-CO" sz="2800" dirty="0"/>
          </a:p>
        </p:txBody>
      </p:sp>
      <p:sp>
        <p:nvSpPr>
          <p:cNvPr id="3" name="Rectángulo 2">
            <a:extLst>
              <a:ext uri="{FF2B5EF4-FFF2-40B4-BE49-F238E27FC236}">
                <a16:creationId xmlns:a16="http://schemas.microsoft.com/office/drawing/2014/main" id="{789346B0-3EF8-4127-9D16-49BAE30B2EE4}"/>
              </a:ext>
            </a:extLst>
          </p:cNvPr>
          <p:cNvSpPr/>
          <p:nvPr/>
        </p:nvSpPr>
        <p:spPr>
          <a:xfrm>
            <a:off x="340241" y="2322790"/>
            <a:ext cx="7708605" cy="2554545"/>
          </a:xfrm>
          <a:prstGeom prst="rect">
            <a:avLst/>
          </a:prstGeom>
        </p:spPr>
        <p:txBody>
          <a:bodyPr wrap="square">
            <a:spAutoFit/>
          </a:bodyPr>
          <a:lstStyle/>
          <a:p>
            <a:pPr algn="just"/>
            <a:r>
              <a:rPr lang="es-CO" sz="2000" dirty="0"/>
              <a:t>a. Porcentaje de incremento de precios del portafolio de productos, índice de rotación de personal, generación de nuevos productos. </a:t>
            </a:r>
          </a:p>
          <a:p>
            <a:pPr algn="just"/>
            <a:r>
              <a:rPr lang="es-CO" sz="2000" dirty="0"/>
              <a:t>b. Participación de mercado, número de nuevos competidores, número de nuevos clientes.</a:t>
            </a:r>
          </a:p>
          <a:p>
            <a:pPr algn="just"/>
            <a:r>
              <a:rPr lang="es-CO" sz="2000" dirty="0"/>
              <a:t>c. Crecimiento de ventas, número de quejas recibidas, costo de materias primas.</a:t>
            </a:r>
          </a:p>
          <a:p>
            <a:pPr algn="just"/>
            <a:r>
              <a:rPr lang="es-CO" sz="2000" dirty="0"/>
              <a:t>d. Rendimiento sobre la Inversión, índice de rotación del personal, EPS/UPA.</a:t>
            </a:r>
            <a:endParaRPr lang="es-CO" sz="3600" dirty="0"/>
          </a:p>
        </p:txBody>
      </p:sp>
      <p:sp>
        <p:nvSpPr>
          <p:cNvPr id="4" name="CuadroTexto 3">
            <a:extLst>
              <a:ext uri="{FF2B5EF4-FFF2-40B4-BE49-F238E27FC236}">
                <a16:creationId xmlns:a16="http://schemas.microsoft.com/office/drawing/2014/main" id="{6FDFFF16-D245-4CAF-BB06-66288D5F5660}"/>
              </a:ext>
            </a:extLst>
          </p:cNvPr>
          <p:cNvSpPr txBox="1"/>
          <p:nvPr/>
        </p:nvSpPr>
        <p:spPr>
          <a:xfrm>
            <a:off x="340241" y="1713877"/>
            <a:ext cx="4616694" cy="461665"/>
          </a:xfrm>
          <a:prstGeom prst="rect">
            <a:avLst/>
          </a:prstGeom>
          <a:noFill/>
        </p:spPr>
        <p:txBody>
          <a:bodyPr wrap="square" rtlCol="0">
            <a:spAutoFit/>
          </a:bodyPr>
          <a:lstStyle/>
          <a:p>
            <a:r>
              <a:rPr lang="es-ES" sz="2400" b="1" dirty="0"/>
              <a:t>Opciones de respuesta</a:t>
            </a:r>
          </a:p>
        </p:txBody>
      </p:sp>
      <p:sp>
        <p:nvSpPr>
          <p:cNvPr id="5" name="CuadroTexto 4">
            <a:extLst>
              <a:ext uri="{FF2B5EF4-FFF2-40B4-BE49-F238E27FC236}">
                <a16:creationId xmlns:a16="http://schemas.microsoft.com/office/drawing/2014/main" id="{FC3A6FDB-3BD0-47A4-A102-384924D0596F}"/>
              </a:ext>
            </a:extLst>
          </p:cNvPr>
          <p:cNvSpPr txBox="1"/>
          <p:nvPr/>
        </p:nvSpPr>
        <p:spPr>
          <a:xfrm>
            <a:off x="340241" y="176208"/>
            <a:ext cx="4616694" cy="461665"/>
          </a:xfrm>
          <a:prstGeom prst="rect">
            <a:avLst/>
          </a:prstGeom>
          <a:noFill/>
        </p:spPr>
        <p:txBody>
          <a:bodyPr wrap="square" rtlCol="0">
            <a:spAutoFit/>
          </a:bodyPr>
          <a:lstStyle/>
          <a:p>
            <a:r>
              <a:rPr lang="es-ES" sz="2400" b="1" dirty="0"/>
              <a:t>Enunciado</a:t>
            </a:r>
          </a:p>
        </p:txBody>
      </p:sp>
      <p:sp>
        <p:nvSpPr>
          <p:cNvPr id="6" name="Rectángulo 5">
            <a:extLst>
              <a:ext uri="{FF2B5EF4-FFF2-40B4-BE49-F238E27FC236}">
                <a16:creationId xmlns:a16="http://schemas.microsoft.com/office/drawing/2014/main" id="{DCB65F1A-EA4B-46CF-AB61-541DC9151CDD}"/>
              </a:ext>
            </a:extLst>
          </p:cNvPr>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7" name="Imagen 6">
            <a:extLst>
              <a:ext uri="{FF2B5EF4-FFF2-40B4-BE49-F238E27FC236}">
                <a16:creationId xmlns:a16="http://schemas.microsoft.com/office/drawing/2014/main" id="{8DB15823-3C9E-47E2-A4D0-817EEE3D854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1990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817E0AE-4662-4B2E-B522-68CC3C6F66DB}"/>
              </a:ext>
            </a:extLst>
          </p:cNvPr>
          <p:cNvSpPr txBox="1"/>
          <p:nvPr/>
        </p:nvSpPr>
        <p:spPr>
          <a:xfrm>
            <a:off x="238562" y="166230"/>
            <a:ext cx="4616694" cy="461665"/>
          </a:xfrm>
          <a:prstGeom prst="rect">
            <a:avLst/>
          </a:prstGeom>
          <a:noFill/>
        </p:spPr>
        <p:txBody>
          <a:bodyPr wrap="square" rtlCol="0">
            <a:spAutoFit/>
          </a:bodyPr>
          <a:lstStyle/>
          <a:p>
            <a:r>
              <a:rPr lang="es-ES" sz="2400" b="1" dirty="0"/>
              <a:t>7. Caso o situación problémica</a:t>
            </a:r>
          </a:p>
        </p:txBody>
      </p:sp>
      <p:sp>
        <p:nvSpPr>
          <p:cNvPr id="3" name="Rectángulo 2">
            <a:extLst>
              <a:ext uri="{FF2B5EF4-FFF2-40B4-BE49-F238E27FC236}">
                <a16:creationId xmlns:a16="http://schemas.microsoft.com/office/drawing/2014/main" id="{47D7CBDD-3EB6-4E06-9E3F-0DEF2DEB99D2}"/>
              </a:ext>
            </a:extLst>
          </p:cNvPr>
          <p:cNvSpPr/>
          <p:nvPr/>
        </p:nvSpPr>
        <p:spPr>
          <a:xfrm>
            <a:off x="110971" y="991227"/>
            <a:ext cx="7852815" cy="3693319"/>
          </a:xfrm>
          <a:prstGeom prst="rect">
            <a:avLst/>
          </a:prstGeom>
        </p:spPr>
        <p:txBody>
          <a:bodyPr wrap="square">
            <a:spAutoFit/>
          </a:bodyPr>
          <a:lstStyle/>
          <a:p>
            <a:pPr algn="just">
              <a:spcAft>
                <a:spcPts val="0"/>
              </a:spcAft>
            </a:pPr>
            <a:r>
              <a:rPr lang="es-CO" dirty="0" err="1">
                <a:solidFill>
                  <a:srgbClr val="000000"/>
                </a:solidFill>
                <a:ea typeface="Times New Roman" panose="02020603050405020304" pitchFamily="18" charset="0"/>
                <a:cs typeface="Calibri" panose="020F0502020204030204" pitchFamily="34" charset="0"/>
              </a:rPr>
              <a:t>Promoda</a:t>
            </a:r>
            <a:r>
              <a:rPr lang="es-CO" dirty="0">
                <a:solidFill>
                  <a:srgbClr val="000000"/>
                </a:solidFill>
                <a:ea typeface="Times New Roman" panose="02020603050405020304" pitchFamily="18" charset="0"/>
                <a:cs typeface="Calibri" panose="020F0502020204030204" pitchFamily="34" charset="0"/>
              </a:rPr>
              <a:t> es una empresa familiar, de tamaño mediano que ha identificado la necesidad de crecer dentro del mercado dada las oportunidades identificadas en el sector económico nacional e internacional. Dentro el diagnóstico interno, ha identificado como debilidades entre otras, la limitación de su capacidad financiera para impulsar las inversiones que se requieren y un esquema </a:t>
            </a:r>
            <a:r>
              <a:rPr lang="es-CO" dirty="0" err="1">
                <a:solidFill>
                  <a:srgbClr val="000000"/>
                </a:solidFill>
                <a:ea typeface="Times New Roman" panose="02020603050405020304" pitchFamily="18" charset="0"/>
                <a:cs typeface="Calibri" panose="020F0502020204030204" pitchFamily="34" charset="0"/>
              </a:rPr>
              <a:t>decisorial</a:t>
            </a:r>
            <a:r>
              <a:rPr lang="es-CO" dirty="0">
                <a:solidFill>
                  <a:srgbClr val="000000"/>
                </a:solidFill>
                <a:ea typeface="Times New Roman" panose="02020603050405020304" pitchFamily="18" charset="0"/>
                <a:cs typeface="Calibri" panose="020F0502020204030204" pitchFamily="34" charset="0"/>
              </a:rPr>
              <a:t> liderado por la misma estructura de autoridad familiar que en algunos casos ha generado inconvenientes para el impulso de las iniciativas estratégicas. El Equipo de Consultoría que los ha acompañado en este proceso, ha recomendado establecer un modelo de Gobierno Corporativo que sea distintivo de la Organización y el rendimiento entre la junta directiva, la gerencia y los accionistas.</a:t>
            </a:r>
            <a:endParaRPr lang="es-CO" dirty="0">
              <a:ea typeface="Times" panose="02020603050405020304" pitchFamily="18" charset="0"/>
              <a:cs typeface="Times New Roman" panose="02020603050405020304" pitchFamily="18" charset="0"/>
            </a:endParaRPr>
          </a:p>
          <a:p>
            <a:pPr algn="just"/>
            <a:r>
              <a:rPr lang="es-CO" dirty="0">
                <a:solidFill>
                  <a:srgbClr val="000000"/>
                </a:solidFill>
                <a:ea typeface="Times New Roman" panose="02020603050405020304" pitchFamily="18" charset="0"/>
                <a:cs typeface="Calibri" panose="020F0502020204030204" pitchFamily="34" charset="0"/>
              </a:rPr>
              <a:t>Usted hace parte del equipo consultor de dicha empresa, y su tarea inicial es recomendar las responsabilidades que deben ser asignadas a la Junta Directiva, dentro del marco de buenas prácticas de Gobierno Corporativo.</a:t>
            </a:r>
            <a:endParaRPr lang="es-CO" dirty="0"/>
          </a:p>
        </p:txBody>
      </p:sp>
      <p:pic>
        <p:nvPicPr>
          <p:cNvPr id="4" name="Imagen 3">
            <a:extLst>
              <a:ext uri="{FF2B5EF4-FFF2-40B4-BE49-F238E27FC236}">
                <a16:creationId xmlns:a16="http://schemas.microsoft.com/office/drawing/2014/main" id="{80EEC051-29FF-485D-B735-67C2836BF13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635763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AFFB7D-B992-4570-9447-1EA4151EAD00}"/>
              </a:ext>
            </a:extLst>
          </p:cNvPr>
          <p:cNvSpPr/>
          <p:nvPr/>
        </p:nvSpPr>
        <p:spPr>
          <a:xfrm>
            <a:off x="340241" y="637873"/>
            <a:ext cx="7602279" cy="707886"/>
          </a:xfrm>
          <a:prstGeom prst="rect">
            <a:avLst/>
          </a:prstGeom>
        </p:spPr>
        <p:txBody>
          <a:bodyPr wrap="square">
            <a:spAutoFit/>
          </a:bodyPr>
          <a:lstStyle/>
          <a:p>
            <a:pPr algn="just"/>
            <a:r>
              <a:rPr lang="es-CO" sz="2000" dirty="0"/>
              <a:t>De acuerdo con lo anterior, ¿cuál de las siguientes propuestas, aborda las responsabilidades esenciales que debería tener dicha Junta?</a:t>
            </a:r>
            <a:endParaRPr lang="es-CO" sz="3200" dirty="0"/>
          </a:p>
        </p:txBody>
      </p:sp>
      <p:sp>
        <p:nvSpPr>
          <p:cNvPr id="4" name="Rectángulo 3">
            <a:extLst>
              <a:ext uri="{FF2B5EF4-FFF2-40B4-BE49-F238E27FC236}">
                <a16:creationId xmlns:a16="http://schemas.microsoft.com/office/drawing/2014/main" id="{07F4140D-A160-43E6-BFDE-D909243B729E}"/>
              </a:ext>
            </a:extLst>
          </p:cNvPr>
          <p:cNvSpPr/>
          <p:nvPr/>
        </p:nvSpPr>
        <p:spPr>
          <a:xfrm>
            <a:off x="287077" y="1861124"/>
            <a:ext cx="7708605" cy="3046988"/>
          </a:xfrm>
          <a:prstGeom prst="rect">
            <a:avLst/>
          </a:prstGeom>
        </p:spPr>
        <p:txBody>
          <a:bodyPr wrap="square">
            <a:spAutoFit/>
          </a:bodyPr>
          <a:lstStyle/>
          <a:p>
            <a:pPr algn="just"/>
            <a:r>
              <a:rPr lang="es-CO" sz="1600" dirty="0"/>
              <a:t>a. Gestionar su contratación y tomar decisiones de desvinculación de los integrantes del equipo de Dirección de la Compañía, revisar y aprobar presupuestos para el gasto y las inversiones, y reportar los resultados de la gestión a los accionistas.</a:t>
            </a:r>
          </a:p>
          <a:p>
            <a:pPr algn="just"/>
            <a:r>
              <a:rPr lang="es-CO" sz="1600" dirty="0"/>
              <a:t>b. Formular las bases de Direccionamiento Estratégico incluyendo la misión, visión, objetivos y estrategia corporativa y vigilar las actuaciones de la gerencia y el equipo de dirección para garantizar el cuidado de los intereses de los accionistas. </a:t>
            </a:r>
          </a:p>
          <a:p>
            <a:pPr algn="just"/>
            <a:r>
              <a:rPr lang="es-CO" sz="1600" dirty="0"/>
              <a:t>c. Establecer la filosofía de Direccionamiento Estratégico incluyendo la misión, visión, objetivos y estrategia corporativa; controlar la administración de alto nivel; revisar y aprobar presupuestos y garantizar el cuidado de los intereses de los accionistas. </a:t>
            </a:r>
          </a:p>
          <a:p>
            <a:pPr algn="just"/>
            <a:r>
              <a:rPr lang="es-CO" sz="1600" dirty="0"/>
              <a:t>d. Participar en el diseño del Direccionamiento Estratégico a nivel de misión, visión, objetivos y estrategias, ejecutar el presupuesto para el uso eficiente de recursos, y recoger la información sobre los indicadores de desempeño organizacional.</a:t>
            </a:r>
            <a:endParaRPr lang="es-CO" sz="3200" dirty="0"/>
          </a:p>
        </p:txBody>
      </p:sp>
      <p:sp>
        <p:nvSpPr>
          <p:cNvPr id="5" name="CuadroTexto 4">
            <a:extLst>
              <a:ext uri="{FF2B5EF4-FFF2-40B4-BE49-F238E27FC236}">
                <a16:creationId xmlns:a16="http://schemas.microsoft.com/office/drawing/2014/main" id="{E1823D75-4E2F-448D-97C5-72051CDDC456}"/>
              </a:ext>
            </a:extLst>
          </p:cNvPr>
          <p:cNvSpPr txBox="1"/>
          <p:nvPr/>
        </p:nvSpPr>
        <p:spPr>
          <a:xfrm>
            <a:off x="340241" y="1372609"/>
            <a:ext cx="4616694" cy="461665"/>
          </a:xfrm>
          <a:prstGeom prst="rect">
            <a:avLst/>
          </a:prstGeom>
          <a:noFill/>
        </p:spPr>
        <p:txBody>
          <a:bodyPr wrap="square" rtlCol="0">
            <a:spAutoFit/>
          </a:bodyPr>
          <a:lstStyle/>
          <a:p>
            <a:r>
              <a:rPr lang="es-ES" sz="2400" b="1" dirty="0"/>
              <a:t>Opciones de respuesta</a:t>
            </a:r>
          </a:p>
        </p:txBody>
      </p:sp>
      <p:sp>
        <p:nvSpPr>
          <p:cNvPr id="6" name="CuadroTexto 5">
            <a:extLst>
              <a:ext uri="{FF2B5EF4-FFF2-40B4-BE49-F238E27FC236}">
                <a16:creationId xmlns:a16="http://schemas.microsoft.com/office/drawing/2014/main" id="{9BDE88EF-6119-48E5-8245-BA64DC9B74D5}"/>
              </a:ext>
            </a:extLst>
          </p:cNvPr>
          <p:cNvSpPr txBox="1"/>
          <p:nvPr/>
        </p:nvSpPr>
        <p:spPr>
          <a:xfrm>
            <a:off x="340241" y="176208"/>
            <a:ext cx="4616694" cy="461665"/>
          </a:xfrm>
          <a:prstGeom prst="rect">
            <a:avLst/>
          </a:prstGeom>
          <a:noFill/>
        </p:spPr>
        <p:txBody>
          <a:bodyPr wrap="square" rtlCol="0">
            <a:spAutoFit/>
          </a:bodyPr>
          <a:lstStyle/>
          <a:p>
            <a:r>
              <a:rPr lang="es-ES" sz="2400" b="1" dirty="0"/>
              <a:t>Enunciado</a:t>
            </a:r>
          </a:p>
        </p:txBody>
      </p:sp>
      <p:sp>
        <p:nvSpPr>
          <p:cNvPr id="7" name="Rectángulo 6">
            <a:extLst>
              <a:ext uri="{FF2B5EF4-FFF2-40B4-BE49-F238E27FC236}">
                <a16:creationId xmlns:a16="http://schemas.microsoft.com/office/drawing/2014/main" id="{9AA6829E-7E6C-46D2-B938-0E2250A5F03E}"/>
              </a:ext>
            </a:extLst>
          </p:cNvPr>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8213BE3B-CC19-4B81-B2E1-6EEF4BD8BA4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0235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E3BFBB4-53AB-416D-82AE-423439DF2D4E}"/>
              </a:ext>
            </a:extLst>
          </p:cNvPr>
          <p:cNvSpPr txBox="1"/>
          <p:nvPr/>
        </p:nvSpPr>
        <p:spPr>
          <a:xfrm>
            <a:off x="238562" y="166229"/>
            <a:ext cx="4616694" cy="461665"/>
          </a:xfrm>
          <a:prstGeom prst="rect">
            <a:avLst/>
          </a:prstGeom>
          <a:noFill/>
        </p:spPr>
        <p:txBody>
          <a:bodyPr wrap="square" rtlCol="0">
            <a:spAutoFit/>
          </a:bodyPr>
          <a:lstStyle/>
          <a:p>
            <a:r>
              <a:rPr lang="es-ES" sz="2400" b="1" dirty="0"/>
              <a:t>8. Caso o situación problémica</a:t>
            </a:r>
          </a:p>
        </p:txBody>
      </p:sp>
      <p:sp>
        <p:nvSpPr>
          <p:cNvPr id="3" name="Rectángulo 2">
            <a:extLst>
              <a:ext uri="{FF2B5EF4-FFF2-40B4-BE49-F238E27FC236}">
                <a16:creationId xmlns:a16="http://schemas.microsoft.com/office/drawing/2014/main" id="{E0122F55-10D1-4C91-B90B-985AF833626F}"/>
              </a:ext>
            </a:extLst>
          </p:cNvPr>
          <p:cNvSpPr/>
          <p:nvPr/>
        </p:nvSpPr>
        <p:spPr>
          <a:xfrm>
            <a:off x="79073" y="652815"/>
            <a:ext cx="7884713" cy="4093428"/>
          </a:xfrm>
          <a:prstGeom prst="rect">
            <a:avLst/>
          </a:prstGeom>
        </p:spPr>
        <p:txBody>
          <a:bodyPr wrap="square">
            <a:spAutoFit/>
          </a:bodyPr>
          <a:lstStyle/>
          <a:p>
            <a:pPr algn="just"/>
            <a:r>
              <a:rPr lang="es-CO" sz="2000" dirty="0">
                <a:solidFill>
                  <a:srgbClr val="000000"/>
                </a:solidFill>
                <a:ea typeface="Times New Roman" panose="02020603050405020304" pitchFamily="18" charset="0"/>
                <a:cs typeface="Calibri" panose="020F0502020204030204" pitchFamily="34" charset="0"/>
              </a:rPr>
              <a:t>Una empresa de ingenieros APA CONSULTING Ltda. Inició operaciones en el año 2010 con 5 ingenieros expertos en gerencia de proyectos de exploración de petróleos. Su reconocido nombre y experticia sirvió para que Ecopetrol, </a:t>
            </a:r>
            <a:r>
              <a:rPr lang="es-CO" sz="2000" dirty="0" err="1">
                <a:solidFill>
                  <a:srgbClr val="000000"/>
                </a:solidFill>
                <a:ea typeface="Times New Roman" panose="02020603050405020304" pitchFamily="18" charset="0"/>
                <a:cs typeface="Calibri" panose="020F0502020204030204" pitchFamily="34" charset="0"/>
              </a:rPr>
              <a:t>Pacific</a:t>
            </a:r>
            <a:r>
              <a:rPr lang="es-CO" sz="2000" dirty="0">
                <a:solidFill>
                  <a:srgbClr val="000000"/>
                </a:solidFill>
                <a:ea typeface="Times New Roman" panose="02020603050405020304" pitchFamily="18" charset="0"/>
                <a:cs typeface="Calibri" panose="020F0502020204030204" pitchFamily="34" charset="0"/>
              </a:rPr>
              <a:t> Rubiales y BP los contrataran. Estos 5 ingenieros dieron resultados excelentes y su nombre y buen servicio sirvió para que implementaran la estrategia de crecimiento vertical a su empresa. La demanda de proyectos ha sido tal que son contratados por 6 diferentes multinacionales para operar también en la exploración de pozos de petróleo en Ecuador y Perú. Los ingenieros tuvieron que dejar de lado su experticia en exploración de proyectos y dedicarse a la administración de su empresa contratando por outsourcing otros expertos. La calidad del servicio y operación de los pozos disminuyó, llegando quejas, reclamos y situaciones de conflicto en cada proyecto en operación.</a:t>
            </a:r>
            <a:endParaRPr lang="es-CO" sz="2000" dirty="0"/>
          </a:p>
        </p:txBody>
      </p:sp>
      <p:pic>
        <p:nvPicPr>
          <p:cNvPr id="4" name="Imagen 3">
            <a:extLst>
              <a:ext uri="{FF2B5EF4-FFF2-40B4-BE49-F238E27FC236}">
                <a16:creationId xmlns:a16="http://schemas.microsoft.com/office/drawing/2014/main" id="{DF922F0B-C2C6-476D-A2CD-9C4D678F755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320354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C4BA70D-6A6E-479A-A1A2-34E441B70D81}"/>
              </a:ext>
            </a:extLst>
          </p:cNvPr>
          <p:cNvSpPr/>
          <p:nvPr/>
        </p:nvSpPr>
        <p:spPr>
          <a:xfrm>
            <a:off x="340241" y="821575"/>
            <a:ext cx="7602279" cy="1323439"/>
          </a:xfrm>
          <a:prstGeom prst="rect">
            <a:avLst/>
          </a:prstGeom>
        </p:spPr>
        <p:txBody>
          <a:bodyPr wrap="square">
            <a:spAutoFit/>
          </a:bodyPr>
          <a:lstStyle/>
          <a:p>
            <a:pPr algn="just"/>
            <a:r>
              <a:rPr lang="es-CO" sz="2000" dirty="0"/>
              <a:t>Usted, como consultor, ¿qué le aconseja a esta empresa después de evidenciar que eran excelentes en su oficio como ingenieros y ahora por el crecimiento de su empresa tienden a perder el </a:t>
            </a:r>
            <a:r>
              <a:rPr lang="es-CO" sz="2000" dirty="0" err="1"/>
              <a:t>good</a:t>
            </a:r>
            <a:r>
              <a:rPr lang="es-CO" sz="2000" dirty="0"/>
              <a:t> </a:t>
            </a:r>
            <a:r>
              <a:rPr lang="es-CO" sz="2000" dirty="0" err="1"/>
              <a:t>will</a:t>
            </a:r>
            <a:r>
              <a:rPr lang="es-CO" sz="2000" dirty="0"/>
              <a:t> antes ganado?</a:t>
            </a:r>
            <a:endParaRPr lang="es-CO" sz="3200" dirty="0"/>
          </a:p>
        </p:txBody>
      </p:sp>
      <p:sp>
        <p:nvSpPr>
          <p:cNvPr id="3" name="Rectángulo 2">
            <a:extLst>
              <a:ext uri="{FF2B5EF4-FFF2-40B4-BE49-F238E27FC236}">
                <a16:creationId xmlns:a16="http://schemas.microsoft.com/office/drawing/2014/main" id="{3F4C15A7-EA9B-4609-8246-8580B4E90BF4}"/>
              </a:ext>
            </a:extLst>
          </p:cNvPr>
          <p:cNvSpPr/>
          <p:nvPr/>
        </p:nvSpPr>
        <p:spPr>
          <a:xfrm>
            <a:off x="340241" y="2736876"/>
            <a:ext cx="7708605" cy="1323439"/>
          </a:xfrm>
          <a:prstGeom prst="rect">
            <a:avLst/>
          </a:prstGeom>
        </p:spPr>
        <p:txBody>
          <a:bodyPr wrap="square">
            <a:spAutoFit/>
          </a:bodyPr>
          <a:lstStyle/>
          <a:p>
            <a:r>
              <a:rPr lang="es-CO" sz="2000" dirty="0"/>
              <a:t>a. Estrategia de crecimiento.</a:t>
            </a:r>
          </a:p>
          <a:p>
            <a:r>
              <a:rPr lang="es-CO" sz="2000" dirty="0"/>
              <a:t>b. Estrategia de estabilidad.</a:t>
            </a:r>
          </a:p>
          <a:p>
            <a:r>
              <a:rPr lang="es-CO" sz="2000" dirty="0"/>
              <a:t>c. Estrategia de reducción.</a:t>
            </a:r>
          </a:p>
          <a:p>
            <a:r>
              <a:rPr lang="es-CO" sz="2000" dirty="0"/>
              <a:t>d. Estrategia de cambio.</a:t>
            </a:r>
            <a:endParaRPr lang="es-CO" sz="4000" dirty="0"/>
          </a:p>
        </p:txBody>
      </p:sp>
      <p:sp>
        <p:nvSpPr>
          <p:cNvPr id="4" name="CuadroTexto 3">
            <a:extLst>
              <a:ext uri="{FF2B5EF4-FFF2-40B4-BE49-F238E27FC236}">
                <a16:creationId xmlns:a16="http://schemas.microsoft.com/office/drawing/2014/main" id="{3036EFB8-BF92-41C4-B920-418AFA563C50}"/>
              </a:ext>
            </a:extLst>
          </p:cNvPr>
          <p:cNvSpPr txBox="1"/>
          <p:nvPr/>
        </p:nvSpPr>
        <p:spPr>
          <a:xfrm>
            <a:off x="340241" y="2043991"/>
            <a:ext cx="4616694" cy="461665"/>
          </a:xfrm>
          <a:prstGeom prst="rect">
            <a:avLst/>
          </a:prstGeom>
          <a:noFill/>
        </p:spPr>
        <p:txBody>
          <a:bodyPr wrap="square" rtlCol="0">
            <a:spAutoFit/>
          </a:bodyPr>
          <a:lstStyle/>
          <a:p>
            <a:r>
              <a:rPr lang="es-ES" sz="2400" b="1" dirty="0"/>
              <a:t>Opciones de respuesta</a:t>
            </a:r>
          </a:p>
        </p:txBody>
      </p:sp>
      <p:sp>
        <p:nvSpPr>
          <p:cNvPr id="5" name="CuadroTexto 4">
            <a:extLst>
              <a:ext uri="{FF2B5EF4-FFF2-40B4-BE49-F238E27FC236}">
                <a16:creationId xmlns:a16="http://schemas.microsoft.com/office/drawing/2014/main" id="{482E9827-D462-4B11-B9DA-76CD0E660CA9}"/>
              </a:ext>
            </a:extLst>
          </p:cNvPr>
          <p:cNvSpPr txBox="1"/>
          <p:nvPr/>
        </p:nvSpPr>
        <p:spPr>
          <a:xfrm>
            <a:off x="340241" y="176208"/>
            <a:ext cx="4616694" cy="461665"/>
          </a:xfrm>
          <a:prstGeom prst="rect">
            <a:avLst/>
          </a:prstGeom>
          <a:noFill/>
        </p:spPr>
        <p:txBody>
          <a:bodyPr wrap="square" rtlCol="0">
            <a:spAutoFit/>
          </a:bodyPr>
          <a:lstStyle/>
          <a:p>
            <a:r>
              <a:rPr lang="es-ES" sz="2400" b="1" dirty="0"/>
              <a:t>Enunciado</a:t>
            </a:r>
          </a:p>
        </p:txBody>
      </p:sp>
      <p:sp>
        <p:nvSpPr>
          <p:cNvPr id="6" name="Rectángulo 5">
            <a:extLst>
              <a:ext uri="{FF2B5EF4-FFF2-40B4-BE49-F238E27FC236}">
                <a16:creationId xmlns:a16="http://schemas.microsoft.com/office/drawing/2014/main" id="{682F43BE-3D7D-4EC3-8953-41D0E0F9E98C}"/>
              </a:ext>
            </a:extLst>
          </p:cNvPr>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7" name="Imagen 6">
            <a:extLst>
              <a:ext uri="{FF2B5EF4-FFF2-40B4-BE49-F238E27FC236}">
                <a16:creationId xmlns:a16="http://schemas.microsoft.com/office/drawing/2014/main" id="{6CA6C3FC-F5B2-47C2-A62A-FEF7549248E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78059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FA25F-5A5C-4D5C-95A6-6D604CF03963}"/>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1B572878-2E6F-4316-9FC6-91544E45805F}"/>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0A499FD-E644-47FE-A5A2-58B70C9916E8}"/>
              </a:ext>
            </a:extLst>
          </p:cNvPr>
          <p:cNvPicPr>
            <a:picLocks noChangeAspect="1"/>
          </p:cNvPicPr>
          <p:nvPr/>
        </p:nvPicPr>
        <p:blipFill>
          <a:blip r:embed="rId2"/>
          <a:stretch>
            <a:fillRect/>
          </a:stretch>
        </p:blipFill>
        <p:spPr>
          <a:xfrm>
            <a:off x="0" y="-15478"/>
            <a:ext cx="9198754" cy="5158977"/>
          </a:xfrm>
          <a:prstGeom prst="rect">
            <a:avLst/>
          </a:prstGeom>
        </p:spPr>
      </p:pic>
    </p:spTree>
    <p:extLst>
      <p:ext uri="{BB962C8B-B14F-4D97-AF65-F5344CB8AC3E}">
        <p14:creationId xmlns:p14="http://schemas.microsoft.com/office/powerpoint/2010/main" val="33325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4" name="Imagen 3">
            <a:extLst>
              <a:ext uri="{FF2B5EF4-FFF2-40B4-BE49-F238E27FC236}">
                <a16:creationId xmlns:a16="http://schemas.microsoft.com/office/drawing/2014/main" id="{549B0938-18C4-48BB-A272-228EDA2FDE6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ES" sz="2000" dirty="0"/>
              <a:t>Usted ha identificado una oportunidad de negocio alrededor de la exportación de frutas deshidratadas a Europa, sin embargo, para consolidar su idea, los potenciales socios interesados le han preguntado sobre el grado de innovación, valor agregado, beneficios para los </a:t>
            </a:r>
            <a:r>
              <a:rPr lang="es-ES" sz="2000" dirty="0" err="1"/>
              <a:t>stakeholders</a:t>
            </a:r>
            <a:r>
              <a:rPr lang="es-ES" sz="2000" dirty="0"/>
              <a:t>, precio final, ventajas frente a los competidores.</a:t>
            </a:r>
            <a:endParaRPr lang="es-CO" sz="2000" dirty="0"/>
          </a:p>
        </p:txBody>
      </p:sp>
      <p:pic>
        <p:nvPicPr>
          <p:cNvPr id="4" name="Imagen 3">
            <a:extLst>
              <a:ext uri="{FF2B5EF4-FFF2-40B4-BE49-F238E27FC236}">
                <a16:creationId xmlns:a16="http://schemas.microsoft.com/office/drawing/2014/main" id="{219B7825-8E24-4326-9002-2E642A350D2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7865" y="561"/>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466988"/>
            <a:ext cx="7590988" cy="707886"/>
          </a:xfrm>
          <a:prstGeom prst="rect">
            <a:avLst/>
          </a:prstGeom>
          <a:noFill/>
        </p:spPr>
        <p:txBody>
          <a:bodyPr wrap="square" rtlCol="0">
            <a:spAutoFit/>
          </a:bodyPr>
          <a:lstStyle/>
          <a:p>
            <a:pPr algn="just"/>
            <a:r>
              <a:rPr lang="es-CO" sz="2000" dirty="0"/>
              <a:t>De acuerdo con lo anterior ¿Cuál de los siguientes criterios usaría para definir la estrategia que usted va a iniciar?</a:t>
            </a:r>
            <a:endParaRPr lang="es-CO" sz="2400" dirty="0"/>
          </a:p>
        </p:txBody>
      </p:sp>
      <p:sp>
        <p:nvSpPr>
          <p:cNvPr id="4" name="CuadroTexto 3"/>
          <p:cNvSpPr txBox="1"/>
          <p:nvPr/>
        </p:nvSpPr>
        <p:spPr>
          <a:xfrm>
            <a:off x="237865" y="110947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571143"/>
            <a:ext cx="7739427" cy="3323987"/>
          </a:xfrm>
          <a:prstGeom prst="rect">
            <a:avLst/>
          </a:prstGeom>
          <a:noFill/>
        </p:spPr>
        <p:txBody>
          <a:bodyPr wrap="square" rtlCol="0">
            <a:spAutoFit/>
          </a:bodyPr>
          <a:lstStyle/>
          <a:p>
            <a:pPr algn="just"/>
            <a:r>
              <a:rPr lang="es-CO" sz="1500" dirty="0"/>
              <a:t>a. Los estados e indicadores financieros de la organización, la estructura de esta, su estilo de liderazgo, la cultura formal e informal, el código de buen gobierno corporativo, la composición de la nómina, la capacidad instalada, la capacidad de crédito frente a los proveedores, la reputación de la compañía.</a:t>
            </a:r>
          </a:p>
          <a:p>
            <a:pPr algn="just"/>
            <a:r>
              <a:rPr lang="es-CO" sz="1500" dirty="0"/>
              <a:t>b. Las oportunidades y tendencias del mercado, las barreras de entrada, la situación del mercado y las necesidades sociales, la capacidad financiera, curva de aprendizaje y aplicación tecnológica e innovación, gobernabilidad de la organización y ventaja competitiva de su empresa.</a:t>
            </a:r>
          </a:p>
          <a:p>
            <a:pPr algn="just"/>
            <a:r>
              <a:rPr lang="es-CO" sz="1500" dirty="0"/>
              <a:t>c.  La legislación laboral, la situación del mercado laboral, el crecimiento del PIB por sectores relacionados con el agro, los niveles de desempleo del país, la estabilidad del ambiente jurídico-legal, las implicaciones en el medio ambiente, los avances tecnológicos y los resultados financieros de la organización.</a:t>
            </a:r>
          </a:p>
          <a:p>
            <a:pPr algn="just"/>
            <a:r>
              <a:rPr lang="es-CO" sz="1500" dirty="0"/>
              <a:t>d. Algunos de los componentes principales del plan de negocios y la definición del modelo de negocios, a saber: qué vendemos, a quién se lo vendemos, cómo se lo vendemos, el plan de comercialización, el plan operativo, el plan organizacional, los presupuestos financieros.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7" name="Imagen 6">
            <a:extLst>
              <a:ext uri="{FF2B5EF4-FFF2-40B4-BE49-F238E27FC236}">
                <a16:creationId xmlns:a16="http://schemas.microsoft.com/office/drawing/2014/main" id="{9E54E06C-5917-4C58-B35B-CBFF895CE508}"/>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EBDC84F-D625-4E05-872F-7D8277B75DC3}"/>
              </a:ext>
            </a:extLst>
          </p:cNvPr>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Rectángulo 2">
            <a:extLst>
              <a:ext uri="{FF2B5EF4-FFF2-40B4-BE49-F238E27FC236}">
                <a16:creationId xmlns:a16="http://schemas.microsoft.com/office/drawing/2014/main" id="{C0567CE2-31F1-4036-B398-19AB3467644E}"/>
              </a:ext>
            </a:extLst>
          </p:cNvPr>
          <p:cNvSpPr/>
          <p:nvPr/>
        </p:nvSpPr>
        <p:spPr>
          <a:xfrm>
            <a:off x="164134" y="1002090"/>
            <a:ext cx="7784374" cy="1569660"/>
          </a:xfrm>
          <a:prstGeom prst="rect">
            <a:avLst/>
          </a:prstGeom>
        </p:spPr>
        <p:txBody>
          <a:bodyPr wrap="square">
            <a:spAutoFit/>
          </a:bodyPr>
          <a:lstStyle/>
          <a:p>
            <a:pPr algn="just"/>
            <a:r>
              <a:rPr lang="es-CO" sz="2400" dirty="0">
                <a:solidFill>
                  <a:srgbClr val="000000"/>
                </a:solidFill>
                <a:latin typeface="+mj-lt"/>
                <a:ea typeface="Times New Roman" panose="02020603050405020304" pitchFamily="18" charset="0"/>
                <a:cs typeface="Calibri" panose="020F0502020204030204" pitchFamily="34" charset="0"/>
              </a:rPr>
              <a:t>Usted es el Gerente General de una empresa que acaba de terminar su proceso de análisis del entorno y de la industria, y la puntuación ponderada total de la respectiva tabla EFAS tuvo un valor inferior a 3.0.</a:t>
            </a:r>
            <a:endParaRPr lang="es-CO" sz="2400" dirty="0">
              <a:latin typeface="+mj-lt"/>
            </a:endParaRPr>
          </a:p>
        </p:txBody>
      </p:sp>
      <p:pic>
        <p:nvPicPr>
          <p:cNvPr id="4" name="Imagen 3">
            <a:extLst>
              <a:ext uri="{FF2B5EF4-FFF2-40B4-BE49-F238E27FC236}">
                <a16:creationId xmlns:a16="http://schemas.microsoft.com/office/drawing/2014/main" id="{BD8EDC62-91FA-42BD-B5CD-9E7966E5BE0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5922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6076E2F-76D7-4EA7-A89D-F6D741064DDD}"/>
              </a:ext>
            </a:extLst>
          </p:cNvPr>
          <p:cNvSpPr/>
          <p:nvPr/>
        </p:nvSpPr>
        <p:spPr>
          <a:xfrm>
            <a:off x="340241" y="834455"/>
            <a:ext cx="7602279" cy="400110"/>
          </a:xfrm>
          <a:prstGeom prst="rect">
            <a:avLst/>
          </a:prstGeom>
        </p:spPr>
        <p:txBody>
          <a:bodyPr wrap="square">
            <a:spAutoFit/>
          </a:bodyPr>
          <a:lstStyle/>
          <a:p>
            <a:pPr algn="just"/>
            <a:r>
              <a:rPr lang="es-CO" sz="2000" dirty="0">
                <a:solidFill>
                  <a:srgbClr val="000000"/>
                </a:solidFill>
                <a:ea typeface="Times New Roman" panose="02020603050405020304" pitchFamily="18" charset="0"/>
                <a:cs typeface="Calibri" panose="020F0502020204030204" pitchFamily="34" charset="0"/>
              </a:rPr>
              <a:t>En consecuencia, ¿Cuál de los siguientes cursos de acción adoptaría?</a:t>
            </a:r>
            <a:endParaRPr lang="es-CO" sz="2000" dirty="0"/>
          </a:p>
        </p:txBody>
      </p:sp>
      <p:sp>
        <p:nvSpPr>
          <p:cNvPr id="3" name="Rectángulo 2">
            <a:extLst>
              <a:ext uri="{FF2B5EF4-FFF2-40B4-BE49-F238E27FC236}">
                <a16:creationId xmlns:a16="http://schemas.microsoft.com/office/drawing/2014/main" id="{9EA9BFE3-888A-436B-A88C-2DD459E45A11}"/>
              </a:ext>
            </a:extLst>
          </p:cNvPr>
          <p:cNvSpPr/>
          <p:nvPr/>
        </p:nvSpPr>
        <p:spPr>
          <a:xfrm>
            <a:off x="340241" y="2222204"/>
            <a:ext cx="7708605" cy="2246769"/>
          </a:xfrm>
          <a:prstGeom prst="rect">
            <a:avLst/>
          </a:prstGeom>
        </p:spPr>
        <p:txBody>
          <a:bodyPr wrap="square">
            <a:spAutoFit/>
          </a:bodyPr>
          <a:lstStyle/>
          <a:p>
            <a:pPr algn="just">
              <a:spcAft>
                <a:spcPts val="0"/>
              </a:spcAft>
            </a:pPr>
            <a:r>
              <a:rPr lang="es-CO" sz="2000" dirty="0">
                <a:solidFill>
                  <a:srgbClr val="000000"/>
                </a:solidFill>
                <a:ea typeface="Times New Roman" panose="02020603050405020304" pitchFamily="18" charset="0"/>
                <a:cs typeface="Calibri" panose="020F0502020204030204" pitchFamily="34" charset="0"/>
              </a:rPr>
              <a:t>a. Evaluar la efectividad de la función encargada del control interno y realizar los cambios convenientes. </a:t>
            </a:r>
            <a:endParaRPr lang="es-CO" sz="2000" dirty="0">
              <a:ea typeface="Times" panose="02020603050405020304" pitchFamily="18" charset="0"/>
              <a:cs typeface="Times New Roman" panose="02020603050405020304" pitchFamily="18" charset="0"/>
            </a:endParaRPr>
          </a:p>
          <a:p>
            <a:pPr algn="just">
              <a:spcAft>
                <a:spcPts val="0"/>
              </a:spcAft>
            </a:pPr>
            <a:r>
              <a:rPr lang="es-CO" sz="2000" dirty="0">
                <a:solidFill>
                  <a:srgbClr val="000000"/>
                </a:solidFill>
                <a:ea typeface="Times New Roman" panose="02020603050405020304" pitchFamily="18" charset="0"/>
                <a:cs typeface="Calibri" panose="020F0502020204030204" pitchFamily="34" charset="0"/>
              </a:rPr>
              <a:t>b. Revisar los factores externos con bajas calificaciones y replantear el enfoque estratégico pertinente. </a:t>
            </a:r>
            <a:endParaRPr lang="es-CO" sz="2000" dirty="0">
              <a:ea typeface="Times" panose="02020603050405020304" pitchFamily="18" charset="0"/>
              <a:cs typeface="Times New Roman" panose="02020603050405020304" pitchFamily="18" charset="0"/>
            </a:endParaRPr>
          </a:p>
          <a:p>
            <a:pPr algn="just">
              <a:spcAft>
                <a:spcPts val="0"/>
              </a:spcAft>
            </a:pPr>
            <a:r>
              <a:rPr lang="es-CO" sz="2000" dirty="0">
                <a:solidFill>
                  <a:srgbClr val="000000"/>
                </a:solidFill>
                <a:ea typeface="Times New Roman" panose="02020603050405020304" pitchFamily="18" charset="0"/>
                <a:cs typeface="Calibri" panose="020F0502020204030204" pitchFamily="34" charset="0"/>
              </a:rPr>
              <a:t>c. Revaluar el desempeño de los ejecutivos de alto nivel con miras a renovar los cuadros de la empresa. </a:t>
            </a:r>
            <a:endParaRPr lang="es-CO" sz="2000" dirty="0">
              <a:ea typeface="Times" panose="02020603050405020304" pitchFamily="18" charset="0"/>
              <a:cs typeface="Times New Roman" panose="02020603050405020304" pitchFamily="18" charset="0"/>
            </a:endParaRPr>
          </a:p>
          <a:p>
            <a:pPr algn="just"/>
            <a:r>
              <a:rPr lang="es-CO" sz="2000" dirty="0">
                <a:solidFill>
                  <a:srgbClr val="000000"/>
                </a:solidFill>
                <a:ea typeface="Times New Roman" panose="02020603050405020304" pitchFamily="18" charset="0"/>
                <a:cs typeface="Calibri" panose="020F0502020204030204" pitchFamily="34" charset="0"/>
              </a:rPr>
              <a:t>d. Replantear el Sistema de Gestión de la Calidad en su conjunto.</a:t>
            </a:r>
            <a:endParaRPr lang="es-CO" sz="2000" dirty="0"/>
          </a:p>
        </p:txBody>
      </p:sp>
      <p:sp>
        <p:nvSpPr>
          <p:cNvPr id="4" name="CuadroTexto 3">
            <a:extLst>
              <a:ext uri="{FF2B5EF4-FFF2-40B4-BE49-F238E27FC236}">
                <a16:creationId xmlns:a16="http://schemas.microsoft.com/office/drawing/2014/main" id="{29C59291-41B9-4BEB-938F-3EFE1985FF23}"/>
              </a:ext>
            </a:extLst>
          </p:cNvPr>
          <p:cNvSpPr txBox="1"/>
          <p:nvPr/>
        </p:nvSpPr>
        <p:spPr>
          <a:xfrm>
            <a:off x="340241" y="1497552"/>
            <a:ext cx="4616694" cy="461665"/>
          </a:xfrm>
          <a:prstGeom prst="rect">
            <a:avLst/>
          </a:prstGeom>
          <a:noFill/>
        </p:spPr>
        <p:txBody>
          <a:bodyPr wrap="square" rtlCol="0">
            <a:spAutoFit/>
          </a:bodyPr>
          <a:lstStyle/>
          <a:p>
            <a:r>
              <a:rPr lang="es-ES" sz="2400" b="1" dirty="0"/>
              <a:t>Opciones de respuesta</a:t>
            </a:r>
          </a:p>
        </p:txBody>
      </p:sp>
      <p:sp>
        <p:nvSpPr>
          <p:cNvPr id="5" name="CuadroTexto 4">
            <a:extLst>
              <a:ext uri="{FF2B5EF4-FFF2-40B4-BE49-F238E27FC236}">
                <a16:creationId xmlns:a16="http://schemas.microsoft.com/office/drawing/2014/main" id="{964109CF-5557-4D5D-A808-D4F997A81087}"/>
              </a:ext>
            </a:extLst>
          </p:cNvPr>
          <p:cNvSpPr txBox="1"/>
          <p:nvPr/>
        </p:nvSpPr>
        <p:spPr>
          <a:xfrm>
            <a:off x="340241" y="279469"/>
            <a:ext cx="4616694" cy="461665"/>
          </a:xfrm>
          <a:prstGeom prst="rect">
            <a:avLst/>
          </a:prstGeom>
          <a:noFill/>
        </p:spPr>
        <p:txBody>
          <a:bodyPr wrap="square" rtlCol="0">
            <a:spAutoFit/>
          </a:bodyPr>
          <a:lstStyle/>
          <a:p>
            <a:r>
              <a:rPr lang="es-ES" sz="2400" b="1" dirty="0"/>
              <a:t>Enunciado</a:t>
            </a:r>
          </a:p>
        </p:txBody>
      </p:sp>
      <p:sp>
        <p:nvSpPr>
          <p:cNvPr id="6" name="Rectángulo 5">
            <a:extLst>
              <a:ext uri="{FF2B5EF4-FFF2-40B4-BE49-F238E27FC236}">
                <a16:creationId xmlns:a16="http://schemas.microsoft.com/office/drawing/2014/main" id="{F592351C-426A-4A55-93FF-9233301F6E1F}"/>
              </a:ext>
            </a:extLst>
          </p:cNvPr>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7" name="Imagen 6">
            <a:extLst>
              <a:ext uri="{FF2B5EF4-FFF2-40B4-BE49-F238E27FC236}">
                <a16:creationId xmlns:a16="http://schemas.microsoft.com/office/drawing/2014/main" id="{50283C2A-F4C8-4D1E-A07A-9F063E44B34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579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610D110-08ED-42B8-997D-904671F0F103}"/>
              </a:ext>
            </a:extLst>
          </p:cNvPr>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Rectángulo 2">
            <a:extLst>
              <a:ext uri="{FF2B5EF4-FFF2-40B4-BE49-F238E27FC236}">
                <a16:creationId xmlns:a16="http://schemas.microsoft.com/office/drawing/2014/main" id="{6DF38ABB-D070-4E24-AA0E-D9BD9D2F0F6A}"/>
              </a:ext>
            </a:extLst>
          </p:cNvPr>
          <p:cNvSpPr/>
          <p:nvPr/>
        </p:nvSpPr>
        <p:spPr>
          <a:xfrm>
            <a:off x="238562" y="1232922"/>
            <a:ext cx="7757122" cy="2677656"/>
          </a:xfrm>
          <a:prstGeom prst="rect">
            <a:avLst/>
          </a:prstGeom>
        </p:spPr>
        <p:txBody>
          <a:bodyPr wrap="square">
            <a:spAutoFit/>
          </a:bodyPr>
          <a:lstStyle/>
          <a:p>
            <a:pPr algn="just"/>
            <a:r>
              <a:rPr lang="es-CO" sz="2400" dirty="0">
                <a:solidFill>
                  <a:srgbClr val="000000"/>
                </a:solidFill>
                <a:latin typeface="+mj-lt"/>
                <a:ea typeface="Times New Roman" panose="02020603050405020304" pitchFamily="18" charset="0"/>
                <a:cs typeface="Calibri" panose="020F0502020204030204" pitchFamily="34" charset="0"/>
              </a:rPr>
              <a:t>Las tiendas Juan Valdez han tenido un gran auge en el mercado debido a diversos factores, entre ellos, el tipo y calidad del café, la imagen social en los clientes, la explotación de la marca en artículos de </a:t>
            </a:r>
            <a:r>
              <a:rPr lang="es-CO" sz="2400" dirty="0" err="1">
                <a:solidFill>
                  <a:srgbClr val="000000"/>
                </a:solidFill>
                <a:latin typeface="+mj-lt"/>
                <a:ea typeface="Times New Roman" panose="02020603050405020304" pitchFamily="18" charset="0"/>
                <a:cs typeface="Calibri" panose="020F0502020204030204" pitchFamily="34" charset="0"/>
              </a:rPr>
              <a:t>merchandising</a:t>
            </a:r>
            <a:r>
              <a:rPr lang="es-CO" sz="2400" dirty="0">
                <a:solidFill>
                  <a:srgbClr val="000000"/>
                </a:solidFill>
                <a:latin typeface="+mj-lt"/>
                <a:ea typeface="Times New Roman" panose="02020603050405020304" pitchFamily="18" charset="0"/>
                <a:cs typeface="Calibri" panose="020F0502020204030204" pitchFamily="34" charset="0"/>
              </a:rPr>
              <a:t> y la ubicación en los principales centros de negocios y lugares comerciales. Se podría decir que hoy día Juan Valdez cuenta con una posición distintiva en el mercado.</a:t>
            </a:r>
            <a:endParaRPr lang="es-CO" sz="2400" dirty="0">
              <a:latin typeface="+mj-lt"/>
            </a:endParaRPr>
          </a:p>
        </p:txBody>
      </p:sp>
      <p:pic>
        <p:nvPicPr>
          <p:cNvPr id="4" name="Imagen 3">
            <a:extLst>
              <a:ext uri="{FF2B5EF4-FFF2-40B4-BE49-F238E27FC236}">
                <a16:creationId xmlns:a16="http://schemas.microsoft.com/office/drawing/2014/main" id="{C5E257ED-B0EF-41FA-8C4C-E3E9681C0C7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4018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CF4B929-06F4-4AFE-BFDC-328EA795D692}"/>
              </a:ext>
            </a:extLst>
          </p:cNvPr>
          <p:cNvSpPr/>
          <p:nvPr/>
        </p:nvSpPr>
        <p:spPr>
          <a:xfrm>
            <a:off x="340241" y="637873"/>
            <a:ext cx="7602279" cy="1938992"/>
          </a:xfrm>
          <a:prstGeom prst="rect">
            <a:avLst/>
          </a:prstGeom>
        </p:spPr>
        <p:txBody>
          <a:bodyPr wrap="square">
            <a:spAutoFit/>
          </a:bodyPr>
          <a:lstStyle/>
          <a:p>
            <a:pPr algn="just"/>
            <a:r>
              <a:rPr lang="es-ES" sz="2000" dirty="0">
                <a:solidFill>
                  <a:srgbClr val="000000"/>
                </a:solidFill>
                <a:ea typeface="Times New Roman" panose="02020603050405020304" pitchFamily="18" charset="0"/>
                <a:cs typeface="Calibri" panose="020F0502020204030204" pitchFamily="34" charset="0"/>
              </a:rPr>
              <a:t>La posición distintiva en el mercado se puede verificar cuando un producto logra el reconocimiento y preferencia en un segmento del mercado. La identificación de los elementos que constituyen o sustentan dicha posición es esencial para continuar trabajando en pro de la diferenciación y fidelización. Estos elementos están principalmente soportados en:</a:t>
            </a:r>
            <a:endParaRPr lang="es-CO" sz="2000" dirty="0"/>
          </a:p>
        </p:txBody>
      </p:sp>
      <p:sp>
        <p:nvSpPr>
          <p:cNvPr id="3" name="Rectángulo 2">
            <a:extLst>
              <a:ext uri="{FF2B5EF4-FFF2-40B4-BE49-F238E27FC236}">
                <a16:creationId xmlns:a16="http://schemas.microsoft.com/office/drawing/2014/main" id="{3DC221D7-BAC7-4ED4-A42D-74BBC6B75524}"/>
              </a:ext>
            </a:extLst>
          </p:cNvPr>
          <p:cNvSpPr/>
          <p:nvPr/>
        </p:nvSpPr>
        <p:spPr>
          <a:xfrm>
            <a:off x="340241" y="3089440"/>
            <a:ext cx="7708605" cy="1938992"/>
          </a:xfrm>
          <a:prstGeom prst="rect">
            <a:avLst/>
          </a:prstGeom>
        </p:spPr>
        <p:txBody>
          <a:bodyPr wrap="square">
            <a:spAutoFit/>
          </a:bodyPr>
          <a:lstStyle/>
          <a:p>
            <a:pPr algn="just"/>
            <a:r>
              <a:rPr lang="es-CO" sz="2000" dirty="0"/>
              <a:t>a. Atributos de valor, singularidad e </a:t>
            </a:r>
            <a:r>
              <a:rPr lang="es-CO" sz="2000" dirty="0" err="1"/>
              <a:t>inimitabilidad</a:t>
            </a:r>
            <a:r>
              <a:rPr lang="es-CO" sz="2000" dirty="0"/>
              <a:t>.</a:t>
            </a:r>
          </a:p>
          <a:p>
            <a:pPr algn="just"/>
            <a:r>
              <a:rPr lang="es-CO" sz="2000" dirty="0"/>
              <a:t>b. Diversificación de productos, segmentación geográfica, estrategia de mercadeo.</a:t>
            </a:r>
          </a:p>
          <a:p>
            <a:pPr algn="just"/>
            <a:r>
              <a:rPr lang="es-CO" sz="2000" dirty="0"/>
              <a:t>c. Imagen corporativa, segmentación del nicho, segmentación geográfica.</a:t>
            </a:r>
          </a:p>
          <a:p>
            <a:pPr algn="just"/>
            <a:r>
              <a:rPr lang="es-CO" sz="2000" dirty="0"/>
              <a:t>d. Producción, distribución, logística y mercadeo.</a:t>
            </a:r>
            <a:endParaRPr lang="es-CO" sz="2400" dirty="0"/>
          </a:p>
        </p:txBody>
      </p:sp>
      <p:sp>
        <p:nvSpPr>
          <p:cNvPr id="4" name="CuadroTexto 3">
            <a:extLst>
              <a:ext uri="{FF2B5EF4-FFF2-40B4-BE49-F238E27FC236}">
                <a16:creationId xmlns:a16="http://schemas.microsoft.com/office/drawing/2014/main" id="{B4649F43-0D94-4107-BE55-CB53141D5501}"/>
              </a:ext>
            </a:extLst>
          </p:cNvPr>
          <p:cNvSpPr txBox="1"/>
          <p:nvPr/>
        </p:nvSpPr>
        <p:spPr>
          <a:xfrm>
            <a:off x="340241" y="2512707"/>
            <a:ext cx="4616694" cy="461665"/>
          </a:xfrm>
          <a:prstGeom prst="rect">
            <a:avLst/>
          </a:prstGeom>
          <a:noFill/>
        </p:spPr>
        <p:txBody>
          <a:bodyPr wrap="square" rtlCol="0">
            <a:spAutoFit/>
          </a:bodyPr>
          <a:lstStyle/>
          <a:p>
            <a:r>
              <a:rPr lang="es-ES" sz="2400" b="1" dirty="0"/>
              <a:t>Opciones de respuesta</a:t>
            </a:r>
          </a:p>
        </p:txBody>
      </p:sp>
      <p:sp>
        <p:nvSpPr>
          <p:cNvPr id="5" name="CuadroTexto 4">
            <a:extLst>
              <a:ext uri="{FF2B5EF4-FFF2-40B4-BE49-F238E27FC236}">
                <a16:creationId xmlns:a16="http://schemas.microsoft.com/office/drawing/2014/main" id="{38833A80-DDBB-4148-A2F3-A0C7ECA5BC3A}"/>
              </a:ext>
            </a:extLst>
          </p:cNvPr>
          <p:cNvSpPr txBox="1"/>
          <p:nvPr/>
        </p:nvSpPr>
        <p:spPr>
          <a:xfrm>
            <a:off x="340241" y="176208"/>
            <a:ext cx="4616694" cy="461665"/>
          </a:xfrm>
          <a:prstGeom prst="rect">
            <a:avLst/>
          </a:prstGeom>
          <a:noFill/>
        </p:spPr>
        <p:txBody>
          <a:bodyPr wrap="square" rtlCol="0">
            <a:spAutoFit/>
          </a:bodyPr>
          <a:lstStyle/>
          <a:p>
            <a:r>
              <a:rPr lang="es-ES" sz="2400" b="1" dirty="0"/>
              <a:t>Enunciado</a:t>
            </a:r>
          </a:p>
        </p:txBody>
      </p:sp>
      <p:sp>
        <p:nvSpPr>
          <p:cNvPr id="6" name="Rectángulo 5">
            <a:extLst>
              <a:ext uri="{FF2B5EF4-FFF2-40B4-BE49-F238E27FC236}">
                <a16:creationId xmlns:a16="http://schemas.microsoft.com/office/drawing/2014/main" id="{7D85F0AF-0FBF-4862-B205-802FBCEAD831}"/>
              </a:ext>
            </a:extLst>
          </p:cNvPr>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7" name="Imagen 6">
            <a:extLst>
              <a:ext uri="{FF2B5EF4-FFF2-40B4-BE49-F238E27FC236}">
                <a16:creationId xmlns:a16="http://schemas.microsoft.com/office/drawing/2014/main" id="{9F84E632-62EF-41AF-A649-D235D942348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198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1948</Words>
  <Application>Microsoft Office PowerPoint</Application>
  <PresentationFormat>Presentación en pantalla (16:9)</PresentationFormat>
  <Paragraphs>96</Paragraphs>
  <Slides>20</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Times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34</cp:revision>
  <dcterms:created xsi:type="dcterms:W3CDTF">2018-10-16T22:27:03Z</dcterms:created>
  <dcterms:modified xsi:type="dcterms:W3CDTF">2022-01-13T05:42:01Z</dcterms:modified>
</cp:coreProperties>
</file>