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23220"/>
          </a:xfrm>
          <a:prstGeom prst="rect">
            <a:avLst/>
          </a:prstGeom>
          <a:noFill/>
        </p:spPr>
        <p:txBody>
          <a:bodyPr wrap="square" rtlCol="0">
            <a:spAutoFit/>
          </a:bodyPr>
          <a:lstStyle/>
          <a:p>
            <a:pPr algn="r"/>
            <a:r>
              <a:rPr lang="es-ES" sz="2800" b="1" dirty="0">
                <a:solidFill>
                  <a:schemeClr val="bg1"/>
                </a:solidFill>
              </a:rPr>
              <a:t>Pensamiento Económico</a:t>
            </a:r>
            <a:endParaRPr lang="es-ES" sz="2800" dirty="0">
              <a:solidFill>
                <a:schemeClr val="bg1"/>
              </a:solidFill>
            </a:endParaRPr>
          </a:p>
        </p:txBody>
      </p:sp>
      <p:pic>
        <p:nvPicPr>
          <p:cNvPr id="7" name="Imagen 6">
            <a:extLst>
              <a:ext uri="{FF2B5EF4-FFF2-40B4-BE49-F238E27FC236}">
                <a16:creationId xmlns:a16="http://schemas.microsoft.com/office/drawing/2014/main" id="{D71A4CEC-82B5-43AF-8F1F-DFF46B2F7689}"/>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lvl="0" algn="just"/>
            <a:r>
              <a:rPr lang="es-ES" sz="2000" dirty="0"/>
              <a:t>Para Douglas North la forma de las relaciones contractuales que condicionan a la organización económica está influida por el Estado; primero con respecto a los distintos costes de oportunidad de los diferentes gobernados (lo que lleva a una estructura de derechos de propiedad que refleja el poder político de los grupos constituyentes) y segundo, con relación al coste para el gobernante de controlar los resultados económicos. Sujeto a estas cualificaciones, el Estado provee entonces la infraestructura de bienes públicos que fomenta la actividad económica. Las formas de organización voluntaria que se desarrollan dentro de este esquema dependerán de los precios relativos, del stock de tecnología y de los costes de aplicar formas alternativas de organización económica.</a:t>
            </a:r>
            <a:endParaRPr lang="es-CO" sz="2000" dirty="0"/>
          </a:p>
        </p:txBody>
      </p:sp>
      <p:pic>
        <p:nvPicPr>
          <p:cNvPr id="5" name="Imagen 4">
            <a:extLst>
              <a:ext uri="{FF2B5EF4-FFF2-40B4-BE49-F238E27FC236}">
                <a16:creationId xmlns:a16="http://schemas.microsoft.com/office/drawing/2014/main" id="{1FEF2A55-9CC0-4F6F-8D7E-FF5B1EC4D20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CO" sz="2400" dirty="0"/>
              <a:t>Lo que se expresa en el texto de North, para usted tiene un concepto preciso que lo engloba y es:</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569660"/>
          </a:xfrm>
          <a:prstGeom prst="rect">
            <a:avLst/>
          </a:prstGeom>
          <a:noFill/>
        </p:spPr>
        <p:txBody>
          <a:bodyPr wrap="square" rtlCol="0">
            <a:spAutoFit/>
          </a:bodyPr>
          <a:lstStyle/>
          <a:p>
            <a:pPr lvl="0" algn="just"/>
            <a:r>
              <a:rPr lang="es-ES" sz="2400"/>
              <a:t>a. Costo de oportunidad.</a:t>
            </a:r>
          </a:p>
          <a:p>
            <a:pPr lvl="0" algn="just"/>
            <a:r>
              <a:rPr lang="es-ES" sz="2400"/>
              <a:t>b. Costo variable.</a:t>
            </a:r>
          </a:p>
          <a:p>
            <a:pPr lvl="0" algn="just"/>
            <a:r>
              <a:rPr lang="es-ES" sz="2400"/>
              <a:t>c. Costo de transacción.</a:t>
            </a:r>
          </a:p>
          <a:p>
            <a:pPr lvl="0" algn="just"/>
            <a:r>
              <a:rPr lang="es-ES" sz="2400"/>
              <a:t>d. Costo económico.</a:t>
            </a:r>
            <a:endParaRPr lang="es-ES"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908A42CD-5996-427A-BCD7-6C1456D9A09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lvl="0" algn="just"/>
            <a:r>
              <a:rPr lang="es-ES" sz="2400" dirty="0"/>
              <a:t>Un conferencista en un foro explica que la eficacia marginal del capital, el precio de oferta y el multiplicador de la política fiscal, forman parte del acervo de nuevas categorías que consideró Keynes necesario incluir en su propuesta conceptual; para algunos economistas de nuestro país, las categorías keynesianas siguen siendo válidas en el contexto de la coyuntura </a:t>
            </a:r>
            <a:r>
              <a:rPr lang="es-ES" sz="2400" dirty="0" err="1"/>
              <a:t>santista</a:t>
            </a:r>
            <a:r>
              <a:rPr lang="es-ES" sz="2400" dirty="0"/>
              <a:t> de las locomotoras del desarrollo en nuestro país, porque la aplicación de sus postulados por parte del gobierno nacional harían despertar del sueño un mercado dormido.</a:t>
            </a:r>
            <a:endParaRPr lang="es-CO" sz="2400" dirty="0"/>
          </a:p>
        </p:txBody>
      </p:sp>
      <p:pic>
        <p:nvPicPr>
          <p:cNvPr id="5" name="Imagen 4">
            <a:extLst>
              <a:ext uri="{FF2B5EF4-FFF2-40B4-BE49-F238E27FC236}">
                <a16:creationId xmlns:a16="http://schemas.microsoft.com/office/drawing/2014/main" id="{69482165-4656-4A70-A542-9E75C38FCC3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69650"/>
            <a:ext cx="7590988" cy="1200329"/>
          </a:xfrm>
          <a:prstGeom prst="rect">
            <a:avLst/>
          </a:prstGeom>
          <a:noFill/>
        </p:spPr>
        <p:txBody>
          <a:bodyPr wrap="square" rtlCol="0">
            <a:spAutoFit/>
          </a:bodyPr>
          <a:lstStyle/>
          <a:p>
            <a:pPr algn="just"/>
            <a:r>
              <a:rPr lang="es-CO" sz="2400" dirty="0"/>
              <a:t>Es muy claro para usted el contenido de la situación planteada, porque este se refiere en términos keynesianos a:</a:t>
            </a:r>
          </a:p>
        </p:txBody>
      </p:sp>
      <p:sp>
        <p:nvSpPr>
          <p:cNvPr id="4" name="CuadroTexto 3"/>
          <p:cNvSpPr txBox="1"/>
          <p:nvPr/>
        </p:nvSpPr>
        <p:spPr>
          <a:xfrm>
            <a:off x="238562" y="199003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1750"/>
            <a:ext cx="7590988" cy="1569660"/>
          </a:xfrm>
          <a:prstGeom prst="rect">
            <a:avLst/>
          </a:prstGeom>
          <a:noFill/>
        </p:spPr>
        <p:txBody>
          <a:bodyPr wrap="square" rtlCol="0">
            <a:spAutoFit/>
          </a:bodyPr>
          <a:lstStyle/>
          <a:p>
            <a:pPr lvl="0" algn="just"/>
            <a:r>
              <a:rPr lang="es-CO" sz="2400" dirty="0"/>
              <a:t>a. Preferencia por la liquidez.</a:t>
            </a:r>
          </a:p>
          <a:p>
            <a:pPr lvl="0" algn="just"/>
            <a:r>
              <a:rPr lang="es-CO" sz="2400" dirty="0"/>
              <a:t>b. Mercado de bonos.</a:t>
            </a:r>
          </a:p>
          <a:p>
            <a:pPr lvl="0" algn="just"/>
            <a:r>
              <a:rPr lang="es-CO" sz="2400" dirty="0"/>
              <a:t>c. Demanda especulativa de dinero.</a:t>
            </a:r>
          </a:p>
          <a:p>
            <a:pPr lvl="0" algn="just"/>
            <a:r>
              <a:rPr lang="es-CO" sz="2400" dirty="0"/>
              <a:t>d. Mercado de inversión.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9E2C7787-39B7-45AC-BC2D-D55F0E684CE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2A5F7-BF98-4F64-B957-A0892E48E93D}"/>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2BF74AD6-B97E-4ABE-8F94-7B54414DBC4B}"/>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E2861D7-33C8-433E-8C6F-B9C933396720}"/>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8306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2F56EC35-67BB-4056-82EB-72AE99CB602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lvl="0" algn="just"/>
            <a:r>
              <a:rPr lang="es-ES" sz="2400" dirty="0"/>
              <a:t>A usted que acaba de concluir la unidad de estudio pensamiento económico, le piden en un encuentro de estudiantes de economía que haga claridad respecto del uso que Aristóteles le dio a la palabra griega oikonomía, la cual empleaba para referirse a la administración de la casa y el hogar, frente a la que usaba para referirse a problemas que nosotros consideramos económicos.</a:t>
            </a:r>
            <a:endParaRPr lang="es-CO" sz="2400" dirty="0"/>
          </a:p>
        </p:txBody>
      </p:sp>
      <p:pic>
        <p:nvPicPr>
          <p:cNvPr id="5" name="Imagen 4">
            <a:extLst>
              <a:ext uri="{FF2B5EF4-FFF2-40B4-BE49-F238E27FC236}">
                <a16:creationId xmlns:a16="http://schemas.microsoft.com/office/drawing/2014/main" id="{19193002-CC13-425B-9D82-4E4B2A12E69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r>
              <a:rPr lang="es-CO" sz="2400" dirty="0"/>
              <a:t>Para orientar su intervención, usted rápidamente señala que para este último caso, Aristóteles usó la palabra griega:</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569660"/>
          </a:xfrm>
          <a:prstGeom prst="rect">
            <a:avLst/>
          </a:prstGeom>
          <a:noFill/>
        </p:spPr>
        <p:txBody>
          <a:bodyPr wrap="square" rtlCol="0">
            <a:spAutoFit/>
          </a:bodyPr>
          <a:lstStyle/>
          <a:p>
            <a:pPr lvl="0"/>
            <a:r>
              <a:rPr lang="es-ES" sz="2400" dirty="0"/>
              <a:t>a. Dicotomía.</a:t>
            </a:r>
          </a:p>
          <a:p>
            <a:pPr lvl="0"/>
            <a:r>
              <a:rPr lang="es-ES" sz="2400" dirty="0"/>
              <a:t>b. Crematística.</a:t>
            </a:r>
          </a:p>
          <a:p>
            <a:pPr lvl="0"/>
            <a:r>
              <a:rPr lang="es-ES" sz="2400" dirty="0"/>
              <a:t>c. Economía.</a:t>
            </a:r>
          </a:p>
          <a:p>
            <a:pPr lvl="0"/>
            <a:r>
              <a:rPr lang="es-ES" sz="2400" dirty="0"/>
              <a:t>d. Política.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56EBC959-983C-4891-83D7-DA01221C278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048256"/>
            <a:ext cx="7590988" cy="3046988"/>
          </a:xfrm>
          <a:prstGeom prst="rect">
            <a:avLst/>
          </a:prstGeom>
          <a:noFill/>
        </p:spPr>
        <p:txBody>
          <a:bodyPr wrap="square" rtlCol="0">
            <a:spAutoFit/>
          </a:bodyPr>
          <a:lstStyle/>
          <a:p>
            <a:pPr lvl="0" algn="just"/>
            <a:r>
              <a:rPr lang="es-ES" sz="2400" dirty="0"/>
              <a:t>Es claro en la historia del pensamiento económico que para David Ricardo el problema de interpretación de la teoría del valor trabajo en La Riqueza de las Naciones, surge cuando Adam Smith establece otra base de medida y así habla algunas veces del trigo y otras del trabajo como tipo de medida, no de la cantidad de trabajo empleada en la producción de cualquier objeto, sino de la cantidad que puede ser demandada por ese objeto en el mercado.</a:t>
            </a:r>
            <a:endParaRPr lang="es-CO" sz="2400" dirty="0"/>
          </a:p>
        </p:txBody>
      </p:sp>
      <p:pic>
        <p:nvPicPr>
          <p:cNvPr id="5" name="Imagen 4">
            <a:extLst>
              <a:ext uri="{FF2B5EF4-FFF2-40B4-BE49-F238E27FC236}">
                <a16:creationId xmlns:a16="http://schemas.microsoft.com/office/drawing/2014/main" id="{1EAEE53D-5696-4AB6-83FC-37DD0E69AB9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No obstante, usted argumenta que según Jimena Hurtado, el problema se puede centrar en que Smith en ninguna parte hace la equivalencia entre:</a:t>
            </a:r>
          </a:p>
        </p:txBody>
      </p:sp>
      <p:sp>
        <p:nvSpPr>
          <p:cNvPr id="4" name="CuadroTexto 3"/>
          <p:cNvSpPr txBox="1"/>
          <p:nvPr/>
        </p:nvSpPr>
        <p:spPr>
          <a:xfrm>
            <a:off x="238562" y="170750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29894"/>
            <a:ext cx="7590988" cy="1600438"/>
          </a:xfrm>
          <a:prstGeom prst="rect">
            <a:avLst/>
          </a:prstGeom>
          <a:noFill/>
        </p:spPr>
        <p:txBody>
          <a:bodyPr wrap="square" rtlCol="0">
            <a:spAutoFit/>
          </a:bodyPr>
          <a:lstStyle/>
          <a:p>
            <a:pPr lvl="0"/>
            <a:r>
              <a:rPr lang="es-CO" sz="2000" dirty="0"/>
              <a:t>a. Trabajo concreto y trabajo abstracto.</a:t>
            </a:r>
          </a:p>
          <a:p>
            <a:pPr lvl="0"/>
            <a:r>
              <a:rPr lang="es-CO" sz="2000" dirty="0"/>
              <a:t>b. Valor de uso y valor de cambio.</a:t>
            </a:r>
          </a:p>
          <a:p>
            <a:pPr lvl="0"/>
            <a:r>
              <a:rPr lang="es-CO" sz="2000" dirty="0"/>
              <a:t>c. Trabajo comandado y trabajo incorporado.</a:t>
            </a:r>
          </a:p>
          <a:p>
            <a:pPr lvl="0"/>
            <a:r>
              <a:rPr lang="es-CO" sz="2000" dirty="0"/>
              <a:t>d. Precio natural y precio de mercado.</a:t>
            </a:r>
          </a:p>
          <a:p>
            <a:pPr algn="just"/>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28105191-6595-4FBB-B417-286175EF4AC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690504"/>
            <a:ext cx="7590988" cy="1938992"/>
          </a:xfrm>
          <a:prstGeom prst="rect">
            <a:avLst/>
          </a:prstGeom>
          <a:noFill/>
        </p:spPr>
        <p:txBody>
          <a:bodyPr wrap="square" rtlCol="0">
            <a:spAutoFit/>
          </a:bodyPr>
          <a:lstStyle/>
          <a:p>
            <a:pPr lvl="0" algn="just"/>
            <a:r>
              <a:rPr lang="es-ES" sz="2400" dirty="0"/>
              <a:t>Todo economista tiene dentro de su proceso de formación en el área de pensamiento económico, la necesidad de revisar la teoría marxista del valor, de la cual se hace necesario apropiar algunas categorías económicas en términos de Marx. </a:t>
            </a:r>
            <a:endParaRPr lang="es-CO" sz="2400" dirty="0"/>
          </a:p>
        </p:txBody>
      </p:sp>
      <p:pic>
        <p:nvPicPr>
          <p:cNvPr id="5" name="Imagen 4">
            <a:extLst>
              <a:ext uri="{FF2B5EF4-FFF2-40B4-BE49-F238E27FC236}">
                <a16:creationId xmlns:a16="http://schemas.microsoft.com/office/drawing/2014/main" id="{DB1DB836-30C4-454E-8FD2-F5AE85F30A0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569660"/>
          </a:xfrm>
          <a:prstGeom prst="rect">
            <a:avLst/>
          </a:prstGeom>
          <a:noFill/>
        </p:spPr>
        <p:txBody>
          <a:bodyPr wrap="square" rtlCol="0">
            <a:spAutoFit/>
          </a:bodyPr>
          <a:lstStyle/>
          <a:p>
            <a:pPr algn="just"/>
            <a:r>
              <a:rPr lang="es-CO" sz="2400" dirty="0"/>
              <a:t>Para demostrar lo anterior, usted prepara una charla para sus compañeros de primer semestre, empezando por aclarar que existe una relación directa entre fetichismo de la mercancía y:</a:t>
            </a:r>
          </a:p>
        </p:txBody>
      </p:sp>
      <p:sp>
        <p:nvSpPr>
          <p:cNvPr id="4" name="CuadroTexto 3"/>
          <p:cNvSpPr txBox="1"/>
          <p:nvPr/>
        </p:nvSpPr>
        <p:spPr>
          <a:xfrm>
            <a:off x="238562" y="229923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04338"/>
            <a:ext cx="7590988" cy="1569660"/>
          </a:xfrm>
          <a:prstGeom prst="rect">
            <a:avLst/>
          </a:prstGeom>
          <a:noFill/>
        </p:spPr>
        <p:txBody>
          <a:bodyPr wrap="square" rtlCol="0">
            <a:spAutoFit/>
          </a:bodyPr>
          <a:lstStyle/>
          <a:p>
            <a:pPr lvl="0" algn="just"/>
            <a:r>
              <a:rPr lang="es-ES" sz="2400" dirty="0"/>
              <a:t>a. Enajenación.</a:t>
            </a:r>
          </a:p>
          <a:p>
            <a:pPr lvl="0" algn="just"/>
            <a:r>
              <a:rPr lang="es-ES" sz="2400" dirty="0"/>
              <a:t>b. Modo de producción.</a:t>
            </a:r>
          </a:p>
          <a:p>
            <a:pPr lvl="0" algn="just"/>
            <a:r>
              <a:rPr lang="es-ES" sz="2400" dirty="0"/>
              <a:t>c. Dominación.</a:t>
            </a:r>
          </a:p>
          <a:p>
            <a:pPr lvl="0" algn="just"/>
            <a:r>
              <a:rPr lang="es-ES" sz="2400" dirty="0"/>
              <a:t>d. Dictadura del proletariado.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771F18D8-F887-4AD2-B6F5-FFBC06B9B9B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796</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2022-01-11T19:28:19Z</dcterms:modified>
</cp:coreProperties>
</file>