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0" r:id="rId2"/>
    <p:sldId id="258" r:id="rId3"/>
    <p:sldId id="262" r:id="rId4"/>
    <p:sldId id="273" r:id="rId5"/>
    <p:sldId id="263" r:id="rId6"/>
    <p:sldId id="274" r:id="rId7"/>
    <p:sldId id="275" r:id="rId8"/>
    <p:sldId id="276" r:id="rId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5092994" y="2559523"/>
            <a:ext cx="3774261" cy="954107"/>
          </a:xfrm>
          <a:prstGeom prst="rect">
            <a:avLst/>
          </a:prstGeom>
          <a:noFill/>
        </p:spPr>
        <p:txBody>
          <a:bodyPr wrap="square" rtlCol="0">
            <a:spAutoFit/>
          </a:bodyPr>
          <a:lstStyle/>
          <a:p>
            <a:pPr algn="r"/>
            <a:r>
              <a:rPr lang="es-ES" sz="2800" b="1" dirty="0">
                <a:solidFill>
                  <a:schemeClr val="bg1"/>
                </a:solidFill>
              </a:rPr>
              <a:t>Modernidad y Posmodernidad</a:t>
            </a:r>
            <a:endParaRPr lang="es-ES" sz="2800" dirty="0">
              <a:solidFill>
                <a:schemeClr val="bg1"/>
              </a:solidFill>
            </a:endParaRPr>
          </a:p>
        </p:txBody>
      </p:sp>
      <p:pic>
        <p:nvPicPr>
          <p:cNvPr id="7" name="Imagen 6">
            <a:extLst>
              <a:ext uri="{FF2B5EF4-FFF2-40B4-BE49-F238E27FC236}">
                <a16:creationId xmlns:a16="http://schemas.microsoft.com/office/drawing/2014/main" id="{4FB00FDF-95FE-4215-8266-07C13ABD7B0B}"/>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0ADFE59B-D3F3-4412-B625-DAAF48603DD8}"/>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1847" y="602739"/>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461847" y="1448365"/>
            <a:ext cx="6910504" cy="2246769"/>
          </a:xfrm>
          <a:prstGeom prst="rect">
            <a:avLst/>
          </a:prstGeom>
          <a:noFill/>
        </p:spPr>
        <p:txBody>
          <a:bodyPr wrap="square" rtlCol="0">
            <a:spAutoFit/>
          </a:bodyPr>
          <a:lstStyle/>
          <a:p>
            <a:pPr algn="just"/>
            <a:r>
              <a:rPr lang="es-ES" sz="2000" dirty="0"/>
              <a:t>Una de las empresas culturales más ambiciosas de la Ilustración fue </a:t>
            </a:r>
            <a:r>
              <a:rPr lang="es-ES" sz="2000" dirty="0" err="1"/>
              <a:t>L'Encyclopédie</a:t>
            </a:r>
            <a:r>
              <a:rPr lang="es-ES" sz="2000" dirty="0"/>
              <a:t> de Diderot, cuya edición tardó casi veinte años (1751-1772). En un esfuerzo editorial monumental en la configuración de la primera enciclopedia, este proyecto cultural contenía, en sí mismo, los principios básicos de la Ilustración consolidado en una de las célebres frases de Kant sobre la época: "Ten valor de servirte de tu propio entendimiento".</a:t>
            </a:r>
            <a:endParaRPr lang="es-CO" sz="2000" dirty="0"/>
          </a:p>
        </p:txBody>
      </p:sp>
      <p:pic>
        <p:nvPicPr>
          <p:cNvPr id="5" name="Imagen 4">
            <a:extLst>
              <a:ext uri="{FF2B5EF4-FFF2-40B4-BE49-F238E27FC236}">
                <a16:creationId xmlns:a16="http://schemas.microsoft.com/office/drawing/2014/main" id="{F2A2FCD4-11B1-4FD3-87E0-82860E0FCD4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pPr algn="just"/>
            <a:r>
              <a:rPr lang="es-ES" sz="2000" dirty="0"/>
              <a:t>Según el anterior enunciado, se puede inferir que la Enciclopedia era entonces un proyecto cultural que pretendía un arma:</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2585323"/>
          </a:xfrm>
          <a:prstGeom prst="rect">
            <a:avLst/>
          </a:prstGeom>
          <a:noFill/>
        </p:spPr>
        <p:txBody>
          <a:bodyPr wrap="square" rtlCol="0">
            <a:spAutoFit/>
          </a:bodyPr>
          <a:lstStyle/>
          <a:p>
            <a:pPr lvl="0" algn="just"/>
            <a:r>
              <a:rPr lang="es-ES" dirty="0"/>
              <a:t>a. Política contra los poderes secular y eclesiásticos predominantes de la época, pues abogaba por la proliferación del conocimiento desde un espíritu crítico y científico.</a:t>
            </a:r>
          </a:p>
          <a:p>
            <a:pPr lvl="0" algn="just"/>
            <a:r>
              <a:rPr lang="es-ES" dirty="0"/>
              <a:t>b. De doble filo, que bien podría poner a los autores y colaboradores de la enciclopedia en peligro de cárcel por desafiar la hegemonía establecida. </a:t>
            </a:r>
          </a:p>
          <a:p>
            <a:pPr lvl="0" algn="just"/>
            <a:r>
              <a:rPr lang="es-ES" dirty="0"/>
              <a:t>c. Contra los propios artesanos de la época, pues ponía a circular conocimientos tácitos (técnica) que sólo ellos poseían.</a:t>
            </a:r>
          </a:p>
          <a:p>
            <a:pPr lvl="0" algn="just"/>
            <a:r>
              <a:rPr lang="es-ES" dirty="0"/>
              <a:t>d. Para la monarquía en su interés de controlar a los intelectuales de la época y la diseminación de sus ideales.</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6A851085-CD97-4ECA-B8A9-FF8E91C092D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446566" y="832812"/>
            <a:ext cx="7308555" cy="3477875"/>
          </a:xfrm>
          <a:prstGeom prst="rect">
            <a:avLst/>
          </a:prstGeom>
          <a:noFill/>
        </p:spPr>
        <p:txBody>
          <a:bodyPr wrap="square" rtlCol="0">
            <a:spAutoFit/>
          </a:bodyPr>
          <a:lstStyle/>
          <a:p>
            <a:pPr algn="just"/>
            <a:r>
              <a:rPr lang="es-ES" sz="2000" dirty="0"/>
              <a:t>Baudelaire señala el concepto de modernidad en el texto "El Pintor de la vida moderna" (1863) como: "La modernidad es lo transitorio, lo fugitivo, lo contingente, la mitad del arte, cuya otra mitad es lo eterno y lo inmutable. Ha habido una modernidad para cada pintor antiguo".  Para Baudelaire, el término modernidad captaba la experiencia fluctuante y efímera en la metrópolis parisina de inicios del siglo XIX y era el arte el indicado para captar la experiencia. En este texto retrata, además, el ideal del artista moderno, un pintor que encuentra la forma de hablar al presente y de mezclar al nuevo prosaísmo de sus temas, la instantaneidad de la fotografía y la profundidad de la pintura antigua.</a:t>
            </a:r>
            <a:endParaRPr lang="es-CO" sz="2000" dirty="0"/>
          </a:p>
        </p:txBody>
      </p:sp>
      <p:pic>
        <p:nvPicPr>
          <p:cNvPr id="5" name="Imagen 4">
            <a:extLst>
              <a:ext uri="{FF2B5EF4-FFF2-40B4-BE49-F238E27FC236}">
                <a16:creationId xmlns:a16="http://schemas.microsoft.com/office/drawing/2014/main" id="{01F94038-C052-45AF-BE1A-9339D27EB56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543565"/>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1288352"/>
            <a:ext cx="7590988" cy="707886"/>
          </a:xfrm>
          <a:prstGeom prst="rect">
            <a:avLst/>
          </a:prstGeom>
          <a:noFill/>
        </p:spPr>
        <p:txBody>
          <a:bodyPr wrap="square" rtlCol="0">
            <a:spAutoFit/>
          </a:bodyPr>
          <a:lstStyle/>
          <a:p>
            <a:pPr algn="just"/>
            <a:r>
              <a:rPr lang="es-ES" sz="2000" dirty="0"/>
              <a:t>Para Baudelaire, el pintor de la vida moderna se encuentra personificado en:</a:t>
            </a:r>
            <a:endParaRPr lang="es-CO" sz="2000" dirty="0"/>
          </a:p>
        </p:txBody>
      </p:sp>
      <p:sp>
        <p:nvSpPr>
          <p:cNvPr id="4" name="CuadroTexto 3"/>
          <p:cNvSpPr txBox="1"/>
          <p:nvPr/>
        </p:nvSpPr>
        <p:spPr>
          <a:xfrm>
            <a:off x="238562" y="20055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71750"/>
            <a:ext cx="7590988" cy="2031325"/>
          </a:xfrm>
          <a:prstGeom prst="rect">
            <a:avLst/>
          </a:prstGeom>
          <a:noFill/>
        </p:spPr>
        <p:txBody>
          <a:bodyPr wrap="square" rtlCol="0">
            <a:spAutoFit/>
          </a:bodyPr>
          <a:lstStyle/>
          <a:p>
            <a:pPr lvl="0" algn="just"/>
            <a:r>
              <a:rPr lang="es-ES" dirty="0"/>
              <a:t>a. Fernando Botero, por su capacidad de distorsión de la realidad. </a:t>
            </a:r>
          </a:p>
          <a:p>
            <a:pPr lvl="0" algn="just"/>
            <a:r>
              <a:rPr lang="es-ES" dirty="0"/>
              <a:t>b. </a:t>
            </a:r>
            <a:r>
              <a:rPr lang="es-ES" dirty="0" err="1"/>
              <a:t>Edouard</a:t>
            </a:r>
            <a:r>
              <a:rPr lang="es-ES" dirty="0"/>
              <a:t> Manet, por su capacidad de retratar la realidad social de la época en temáticas antiguas. </a:t>
            </a:r>
          </a:p>
          <a:p>
            <a:pPr lvl="0" algn="just"/>
            <a:r>
              <a:rPr lang="es-ES" dirty="0"/>
              <a:t>c. Andy Warhol, por su capacidad de retratar los productos de la cultura pop norteamericana.</a:t>
            </a:r>
          </a:p>
          <a:p>
            <a:pPr lvl="0" algn="just"/>
            <a:r>
              <a:rPr lang="es-ES" dirty="0"/>
              <a:t>d. Salvador Dalí, por su capacidad de representar los sueños y consensar los principios surrealistas en su obra.</a:t>
            </a:r>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772C6DC8-A70B-4C23-8C84-2DFFEEBECFF6}"/>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07E60B-850C-4DED-8CDF-181F2C87CCF5}"/>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81E4BE84-9986-4D2A-9036-3D68D5AF87AA}"/>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D402442A-7D70-4116-84BD-F63F6078FAAC}"/>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3345847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541</Words>
  <Application>Microsoft Office PowerPoint</Application>
  <PresentationFormat>Presentación en pantalla (16:9)</PresentationFormat>
  <Paragraphs>30</Paragraphs>
  <Slides>8</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vt:i4>
      </vt:variant>
    </vt:vector>
  </HeadingPairs>
  <TitlesOfParts>
    <vt:vector size="11"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32</cp:revision>
  <dcterms:created xsi:type="dcterms:W3CDTF">2018-10-16T22:27:03Z</dcterms:created>
  <dcterms:modified xsi:type="dcterms:W3CDTF">2022-01-11T21:22:41Z</dcterms:modified>
</cp:coreProperties>
</file>