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60" r:id="rId2"/>
    <p:sldId id="258" r:id="rId3"/>
    <p:sldId id="262" r:id="rId4"/>
    <p:sldId id="273" r:id="rId5"/>
    <p:sldId id="263" r:id="rId6"/>
    <p:sldId id="274" r:id="rId7"/>
    <p:sldId id="275" r:id="rId8"/>
    <p:sldId id="276" r:id="rId9"/>
    <p:sldId id="277" r:id="rId10"/>
    <p:sldId id="278" r:id="rId11"/>
    <p:sldId id="279" r:id="rId12"/>
    <p:sldId id="280" r:id="rId13"/>
    <p:sldId id="281" r:id="rId14"/>
    <p:sldId id="282" r:id="rId15"/>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3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0" d="100"/>
          <a:sy n="90" d="100"/>
        </p:scale>
        <p:origin x="816" y="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A97B5F-50AC-4970-98D9-690BC88EE4BB}" type="datetimeFigureOut">
              <a:rPr lang="es-CO" smtClean="0"/>
              <a:t>12/01/2022</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4A9B7C-9772-440A-B99F-7FEF560F6897}" type="slidenum">
              <a:rPr lang="es-CO" smtClean="0"/>
              <a:t>‹Nº›</a:t>
            </a:fld>
            <a:endParaRPr lang="es-CO"/>
          </a:p>
        </p:txBody>
      </p:sp>
    </p:spTree>
    <p:extLst>
      <p:ext uri="{BB962C8B-B14F-4D97-AF65-F5344CB8AC3E}">
        <p14:creationId xmlns:p14="http://schemas.microsoft.com/office/powerpoint/2010/main" val="2484460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#233 </a:t>
            </a:r>
            <a:r>
              <a:rPr lang="es-ES" dirty="0" err="1"/>
              <a:t>pocion</a:t>
            </a:r>
            <a:r>
              <a:rPr lang="es-ES" dirty="0"/>
              <a:t> 4</a:t>
            </a:r>
            <a:endParaRPr lang="es-CO" dirty="0"/>
          </a:p>
        </p:txBody>
      </p:sp>
      <p:sp>
        <p:nvSpPr>
          <p:cNvPr id="4" name="Marcador de número de diapositiva 3"/>
          <p:cNvSpPr>
            <a:spLocks noGrp="1"/>
          </p:cNvSpPr>
          <p:nvPr>
            <p:ph type="sldNum" sz="quarter" idx="5"/>
          </p:nvPr>
        </p:nvSpPr>
        <p:spPr/>
        <p:txBody>
          <a:bodyPr/>
          <a:lstStyle/>
          <a:p>
            <a:fld id="{E36477B9-F4E9-4BEF-869F-327512178789}" type="slidenum">
              <a:rPr lang="es-CO" smtClean="0"/>
              <a:t>2</a:t>
            </a:fld>
            <a:endParaRPr lang="es-CO"/>
          </a:p>
        </p:txBody>
      </p:sp>
    </p:spTree>
    <p:extLst>
      <p:ext uri="{BB962C8B-B14F-4D97-AF65-F5344CB8AC3E}">
        <p14:creationId xmlns:p14="http://schemas.microsoft.com/office/powerpoint/2010/main" val="2201802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5</a:t>
            </a:fld>
            <a:endParaRPr lang="es-CO"/>
          </a:p>
        </p:txBody>
      </p:sp>
    </p:spTree>
    <p:extLst>
      <p:ext uri="{BB962C8B-B14F-4D97-AF65-F5344CB8AC3E}">
        <p14:creationId xmlns:p14="http://schemas.microsoft.com/office/powerpoint/2010/main" val="585408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13</a:t>
            </a:fld>
            <a:endParaRPr lang="es-CO"/>
          </a:p>
        </p:txBody>
      </p:sp>
    </p:spTree>
    <p:extLst>
      <p:ext uri="{BB962C8B-B14F-4D97-AF65-F5344CB8AC3E}">
        <p14:creationId xmlns:p14="http://schemas.microsoft.com/office/powerpoint/2010/main" val="1104879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es-ES_tradnl"/>
              <a:t>Clic para editar título</a:t>
            </a:r>
            <a:endParaRPr lang="es-ES"/>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12/01/2022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115818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12/01/2022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024535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1"/>
            <a:ext cx="2057400" cy="3290888"/>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154781"/>
            <a:ext cx="6019800" cy="329088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12/01/2022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895368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12/01/2022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1182174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0A9B67B3-53C9-AA4F-997E-5F50883CCD98}" type="datetimeFigureOut">
              <a:rPr lang="es-ES" smtClean="0"/>
              <a:t>12/01/2022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092732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0A9B67B3-53C9-AA4F-997E-5F50883CCD98}" type="datetimeFigureOut">
              <a:rPr lang="es-ES" smtClean="0"/>
              <a:t>12/01/2022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3566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0A9B67B3-53C9-AA4F-997E-5F50883CCD98}" type="datetimeFigureOut">
              <a:rPr lang="es-ES" smtClean="0"/>
              <a:t>12/01/2022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4005510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0A9B67B3-53C9-AA4F-997E-5F50883CCD98}" type="datetimeFigureOut">
              <a:rPr lang="es-ES" smtClean="0"/>
              <a:t>12/01/2022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881422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A9B67B3-53C9-AA4F-997E-5F50883CCD98}" type="datetimeFigureOut">
              <a:rPr lang="es-ES" smtClean="0"/>
              <a:t>12/01/2022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75514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12/01/2022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99029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12/01/2022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5206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A9B67B3-53C9-AA4F-997E-5F50883CCD98}" type="datetimeFigureOut">
              <a:rPr lang="es-ES" smtClean="0"/>
              <a:t>12/01/2022</a:t>
            </a:fld>
            <a:endParaRPr lang="es-ES"/>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C196FE9-B0B0-5C4F-8852-53883B57E13C}" type="slidenum">
              <a:rPr lang="es-ES" smtClean="0"/>
              <a:t>‹Nº›</a:t>
            </a:fld>
            <a:endParaRPr lang="es-ES"/>
          </a:p>
        </p:txBody>
      </p:sp>
    </p:spTree>
    <p:extLst>
      <p:ext uri="{BB962C8B-B14F-4D97-AF65-F5344CB8AC3E}">
        <p14:creationId xmlns:p14="http://schemas.microsoft.com/office/powerpoint/2010/main" val="834295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4250562" y="1328761"/>
            <a:ext cx="4616694" cy="830997"/>
          </a:xfrm>
          <a:prstGeom prst="rect">
            <a:avLst/>
          </a:prstGeom>
          <a:noFill/>
        </p:spPr>
        <p:txBody>
          <a:bodyPr wrap="square" rtlCol="0">
            <a:spAutoFit/>
          </a:bodyPr>
          <a:lstStyle/>
          <a:p>
            <a:pPr algn="r"/>
            <a:r>
              <a:rPr lang="es-ES" sz="2400" dirty="0">
                <a:solidFill>
                  <a:schemeClr val="bg1"/>
                </a:solidFill>
              </a:rPr>
              <a:t>Entrenamiento en pruebas objetivas</a:t>
            </a:r>
          </a:p>
        </p:txBody>
      </p:sp>
      <p:sp>
        <p:nvSpPr>
          <p:cNvPr id="6" name="CuadroTexto 5"/>
          <p:cNvSpPr txBox="1"/>
          <p:nvPr/>
        </p:nvSpPr>
        <p:spPr>
          <a:xfrm>
            <a:off x="4250562" y="2352682"/>
            <a:ext cx="4616694" cy="461665"/>
          </a:xfrm>
          <a:prstGeom prst="rect">
            <a:avLst/>
          </a:prstGeom>
          <a:noFill/>
        </p:spPr>
        <p:txBody>
          <a:bodyPr wrap="square" rtlCol="0">
            <a:spAutoFit/>
          </a:bodyPr>
          <a:lstStyle/>
          <a:p>
            <a:pPr algn="r"/>
            <a:r>
              <a:rPr lang="es-ES" sz="2400" b="1" dirty="0">
                <a:solidFill>
                  <a:schemeClr val="bg1"/>
                </a:solidFill>
              </a:rPr>
              <a:t>Modelado de Fenómenos Físicos</a:t>
            </a:r>
            <a:endParaRPr lang="es-ES" sz="2400" dirty="0">
              <a:solidFill>
                <a:schemeClr val="bg1"/>
              </a:solidFill>
            </a:endParaRPr>
          </a:p>
        </p:txBody>
      </p:sp>
      <p:pic>
        <p:nvPicPr>
          <p:cNvPr id="7" name="Imagen 6">
            <a:extLst>
              <a:ext uri="{FF2B5EF4-FFF2-40B4-BE49-F238E27FC236}">
                <a16:creationId xmlns:a16="http://schemas.microsoft.com/office/drawing/2014/main" id="{063957A7-A0F6-4FCF-80C5-223163764A80}"/>
              </a:ext>
            </a:extLst>
          </p:cNvPr>
          <p:cNvPicPr>
            <a:picLocks noChangeAspect="1"/>
          </p:cNvPicPr>
          <p:nvPr/>
        </p:nvPicPr>
        <p:blipFill>
          <a:blip r:embed="rId3"/>
          <a:stretch>
            <a:fillRect/>
          </a:stretch>
        </p:blipFill>
        <p:spPr>
          <a:xfrm>
            <a:off x="5855984" y="3889829"/>
            <a:ext cx="3181690" cy="1126081"/>
          </a:xfrm>
          <a:prstGeom prst="rect">
            <a:avLst/>
          </a:prstGeom>
        </p:spPr>
      </p:pic>
    </p:spTree>
    <p:extLst>
      <p:ext uri="{BB962C8B-B14F-4D97-AF65-F5344CB8AC3E}">
        <p14:creationId xmlns:p14="http://schemas.microsoft.com/office/powerpoint/2010/main" val="3211097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4. Caso o situación problémica</a:t>
            </a:r>
          </a:p>
        </p:txBody>
      </p:sp>
      <p:sp>
        <p:nvSpPr>
          <p:cNvPr id="3" name="CuadroTexto 2"/>
          <p:cNvSpPr txBox="1"/>
          <p:nvPr/>
        </p:nvSpPr>
        <p:spPr>
          <a:xfrm>
            <a:off x="238562" y="721008"/>
            <a:ext cx="7590988" cy="1938992"/>
          </a:xfrm>
          <a:prstGeom prst="rect">
            <a:avLst/>
          </a:prstGeom>
          <a:noFill/>
        </p:spPr>
        <p:txBody>
          <a:bodyPr wrap="square" rtlCol="0">
            <a:spAutoFit/>
          </a:bodyPr>
          <a:lstStyle/>
          <a:p>
            <a:pPr algn="just"/>
            <a:r>
              <a:rPr lang="es-CO" sz="2000" dirty="0"/>
              <a:t>Una persona se ha quedado sin llaves, encerrada en el segundo piso de un apartamento. Desde el primer piso, un compañero pretende ayudarlo, lanzándole un manojo de llaves.</a:t>
            </a:r>
          </a:p>
          <a:p>
            <a:pPr algn="just"/>
            <a:endParaRPr lang="es-CO" sz="2000" dirty="0"/>
          </a:p>
          <a:p>
            <a:pPr algn="just"/>
            <a:r>
              <a:rPr lang="es-CO" sz="2000" dirty="0" err="1"/>
              <a:t>Dr</a:t>
            </a:r>
            <a:r>
              <a:rPr lang="es-CO" sz="2000" dirty="0"/>
              <a:t>=VoDt+aDt²/2 Siendo </a:t>
            </a:r>
            <a:r>
              <a:rPr lang="es-CO" sz="2000" dirty="0" err="1"/>
              <a:t>Vo</a:t>
            </a:r>
            <a:r>
              <a:rPr lang="es-CO" sz="2000" dirty="0"/>
              <a:t>=Velocidad Inicial;  </a:t>
            </a:r>
            <a:r>
              <a:rPr lang="es-CO" sz="2000" dirty="0" err="1"/>
              <a:t>Vf</a:t>
            </a:r>
            <a:r>
              <a:rPr lang="es-CO" sz="2000" dirty="0"/>
              <a:t>=Velocidad final </a:t>
            </a:r>
            <a:r>
              <a:rPr lang="es-CO" sz="2000" dirty="0" err="1"/>
              <a:t>Vf</a:t>
            </a:r>
            <a:r>
              <a:rPr lang="es-CO" sz="2000" dirty="0"/>
              <a:t> = </a:t>
            </a:r>
            <a:r>
              <a:rPr lang="es-CO" sz="2000" dirty="0" err="1"/>
              <a:t>Vo</a:t>
            </a:r>
            <a:r>
              <a:rPr lang="es-CO" sz="2000" dirty="0"/>
              <a:t> + a </a:t>
            </a:r>
            <a:r>
              <a:rPr lang="es-CO" sz="2000" dirty="0" err="1"/>
              <a:t>Dt</a:t>
            </a:r>
            <a:r>
              <a:rPr lang="es-CO" sz="2000" dirty="0"/>
              <a:t>.</a:t>
            </a:r>
          </a:p>
        </p:txBody>
      </p:sp>
      <p:pic>
        <p:nvPicPr>
          <p:cNvPr id="5" name="Imagen 4">
            <a:extLst>
              <a:ext uri="{FF2B5EF4-FFF2-40B4-BE49-F238E27FC236}">
                <a16:creationId xmlns:a16="http://schemas.microsoft.com/office/drawing/2014/main" id="{4A8A6DA3-4C7A-4AC2-A6F0-7957E5E027DB}"/>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574450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1323439"/>
          </a:xfrm>
          <a:prstGeom prst="rect">
            <a:avLst/>
          </a:prstGeom>
          <a:noFill/>
        </p:spPr>
        <p:txBody>
          <a:bodyPr wrap="square" rtlCol="0">
            <a:spAutoFit/>
          </a:bodyPr>
          <a:lstStyle/>
          <a:p>
            <a:pPr algn="just"/>
            <a:r>
              <a:rPr lang="es-CO" sz="2000" dirty="0"/>
              <a:t>Si un conjunto de llaves son lanzadas verticalmente hacia arriba con una rapidez Vo. ¿Cuál es la aceleración y  la velocidad de movimiento de las llaves cuando éstas llegan a su máxima altura? Desprecie los efectos de fricción del aire sobre las llaves y asuma la gravedad como g.</a:t>
            </a:r>
          </a:p>
        </p:txBody>
      </p:sp>
      <p:sp>
        <p:nvSpPr>
          <p:cNvPr id="4" name="CuadroTexto 3"/>
          <p:cNvSpPr txBox="1"/>
          <p:nvPr/>
        </p:nvSpPr>
        <p:spPr>
          <a:xfrm>
            <a:off x="238562" y="206481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619593"/>
            <a:ext cx="7590988" cy="1323439"/>
          </a:xfrm>
          <a:prstGeom prst="rect">
            <a:avLst/>
          </a:prstGeom>
          <a:noFill/>
        </p:spPr>
        <p:txBody>
          <a:bodyPr wrap="square" rtlCol="0">
            <a:spAutoFit/>
          </a:bodyPr>
          <a:lstStyle/>
          <a:p>
            <a:pPr lvl="0"/>
            <a:r>
              <a:rPr lang="es-CO" sz="2000" dirty="0"/>
              <a:t>a.  0 ; 0.</a:t>
            </a:r>
          </a:p>
          <a:p>
            <a:pPr lvl="0"/>
            <a:r>
              <a:rPr lang="es-CO" sz="2000" dirty="0"/>
              <a:t>b.  0 ; </a:t>
            </a:r>
            <a:r>
              <a:rPr lang="es-CO" sz="2000" dirty="0" err="1"/>
              <a:t>gt</a:t>
            </a:r>
            <a:r>
              <a:rPr lang="es-CO" sz="2000" dirty="0"/>
              <a:t>.</a:t>
            </a:r>
          </a:p>
          <a:p>
            <a:pPr lvl="0"/>
            <a:r>
              <a:rPr lang="es-CO" sz="2000" dirty="0"/>
              <a:t>c.  g ; 0.</a:t>
            </a:r>
          </a:p>
          <a:p>
            <a:pPr lvl="0"/>
            <a:r>
              <a:rPr lang="es-CO" sz="2000" dirty="0"/>
              <a:t>d.  -g ; 0.</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d</a:t>
            </a:r>
            <a:endParaRPr lang="es-CO" b="1" dirty="0"/>
          </a:p>
        </p:txBody>
      </p:sp>
    </p:spTree>
    <p:extLst>
      <p:ext uri="{BB962C8B-B14F-4D97-AF65-F5344CB8AC3E}">
        <p14:creationId xmlns:p14="http://schemas.microsoft.com/office/powerpoint/2010/main" val="4037219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5. Caso o situación problémica</a:t>
            </a:r>
          </a:p>
        </p:txBody>
      </p:sp>
      <p:sp>
        <p:nvSpPr>
          <p:cNvPr id="3" name="CuadroTexto 2"/>
          <p:cNvSpPr txBox="1"/>
          <p:nvPr/>
        </p:nvSpPr>
        <p:spPr>
          <a:xfrm>
            <a:off x="238562" y="721008"/>
            <a:ext cx="7590988" cy="1938992"/>
          </a:xfrm>
          <a:prstGeom prst="rect">
            <a:avLst/>
          </a:prstGeom>
          <a:noFill/>
        </p:spPr>
        <p:txBody>
          <a:bodyPr wrap="square" rtlCol="0">
            <a:spAutoFit/>
          </a:bodyPr>
          <a:lstStyle/>
          <a:p>
            <a:pPr algn="just"/>
            <a:r>
              <a:rPr lang="es-CO" sz="2000" dirty="0"/>
              <a:t>5. La señorita Colombia es fanática de las carreras de carros en el autódromo luego de mucho tiempo de análisis, encontró que el movimiento de los autos en cualquier momento de su competición se puede describir por medio de un modelo matemático, de tal forma que para cualquier instante de tiempo, su desplazamiento  </a:t>
            </a:r>
            <a:r>
              <a:rPr lang="es-CO" sz="2000" dirty="0" err="1"/>
              <a:t>Dx</a:t>
            </a:r>
            <a:r>
              <a:rPr lang="es-CO" sz="2000" dirty="0"/>
              <a:t> = Vo </a:t>
            </a:r>
            <a:r>
              <a:rPr lang="es-CO" sz="2000" dirty="0" err="1"/>
              <a:t>Dt</a:t>
            </a:r>
            <a:r>
              <a:rPr lang="es-CO" sz="2000" dirty="0"/>
              <a:t> + a Dt²/2.</a:t>
            </a:r>
          </a:p>
        </p:txBody>
      </p:sp>
      <p:pic>
        <p:nvPicPr>
          <p:cNvPr id="5" name="Imagen 4">
            <a:extLst>
              <a:ext uri="{FF2B5EF4-FFF2-40B4-BE49-F238E27FC236}">
                <a16:creationId xmlns:a16="http://schemas.microsoft.com/office/drawing/2014/main" id="{A023075B-8650-40E3-B11B-F4431B5917BB}"/>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203100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1015663"/>
          </a:xfrm>
          <a:prstGeom prst="rect">
            <a:avLst/>
          </a:prstGeom>
          <a:noFill/>
        </p:spPr>
        <p:txBody>
          <a:bodyPr wrap="square" rtlCol="0">
            <a:spAutoFit/>
          </a:bodyPr>
          <a:lstStyle/>
          <a:p>
            <a:pPr algn="just"/>
            <a:r>
              <a:rPr lang="es-CO" sz="2000" dirty="0"/>
              <a:t>Si su auto parte del reposo y recorre 250 metros en un tiempo de 10 segundos. ¿Cuál es la magnitud de la aceleración del cuerpo en cualquier instante de tiempo?</a:t>
            </a:r>
          </a:p>
        </p:txBody>
      </p:sp>
      <p:sp>
        <p:nvSpPr>
          <p:cNvPr id="4" name="CuadroTexto 3"/>
          <p:cNvSpPr txBox="1"/>
          <p:nvPr/>
        </p:nvSpPr>
        <p:spPr>
          <a:xfrm>
            <a:off x="238562" y="2304736"/>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766401"/>
            <a:ext cx="7590988" cy="1077218"/>
          </a:xfrm>
          <a:prstGeom prst="rect">
            <a:avLst/>
          </a:prstGeom>
          <a:noFill/>
        </p:spPr>
        <p:txBody>
          <a:bodyPr wrap="square" rtlCol="0">
            <a:spAutoFit/>
          </a:bodyPr>
          <a:lstStyle/>
          <a:p>
            <a:pPr lvl="0"/>
            <a:r>
              <a:rPr lang="es-CO" sz="1600" dirty="0"/>
              <a:t>a. -25.</a:t>
            </a:r>
          </a:p>
          <a:p>
            <a:pPr lvl="0"/>
            <a:r>
              <a:rPr lang="es-CO" sz="1600" dirty="0"/>
              <a:t>b. 25.</a:t>
            </a:r>
          </a:p>
          <a:p>
            <a:pPr lvl="0"/>
            <a:r>
              <a:rPr lang="es-CO" sz="1600" dirty="0"/>
              <a:t>c. 5.</a:t>
            </a:r>
          </a:p>
          <a:p>
            <a:pPr lvl="0"/>
            <a:r>
              <a:rPr lang="es-CO" sz="1600" dirty="0"/>
              <a:t>d. 2,5.</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800" b="1" dirty="0"/>
              <a:t>c</a:t>
            </a:r>
            <a:endParaRPr lang="es-CO" b="1" dirty="0"/>
          </a:p>
        </p:txBody>
      </p:sp>
      <p:pic>
        <p:nvPicPr>
          <p:cNvPr id="8" name="Imagen 7">
            <a:extLst>
              <a:ext uri="{FF2B5EF4-FFF2-40B4-BE49-F238E27FC236}">
                <a16:creationId xmlns:a16="http://schemas.microsoft.com/office/drawing/2014/main" id="{2A03F80C-723E-410A-BB25-3E6A993AFE4B}"/>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932919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6461B4-9D1E-4E3F-A963-4DBDCD49D14B}"/>
              </a:ext>
            </a:extLst>
          </p:cNvPr>
          <p:cNvSpPr>
            <a:spLocks noGrp="1"/>
          </p:cNvSpPr>
          <p:nvPr>
            <p:ph type="title"/>
          </p:nvPr>
        </p:nvSpPr>
        <p:spPr/>
        <p:txBody>
          <a:bodyPr/>
          <a:lstStyle/>
          <a:p>
            <a:endParaRPr lang="es-CO"/>
          </a:p>
        </p:txBody>
      </p:sp>
      <p:sp>
        <p:nvSpPr>
          <p:cNvPr id="3" name="Marcador de contenido 2">
            <a:extLst>
              <a:ext uri="{FF2B5EF4-FFF2-40B4-BE49-F238E27FC236}">
                <a16:creationId xmlns:a16="http://schemas.microsoft.com/office/drawing/2014/main" id="{8FCD31C0-7153-47FC-8686-828252841E78}"/>
              </a:ext>
            </a:extLst>
          </p:cNvPr>
          <p:cNvSpPr>
            <a:spLocks noGrp="1"/>
          </p:cNvSpPr>
          <p:nvPr>
            <p:ph idx="1"/>
          </p:nvPr>
        </p:nvSpPr>
        <p:spPr/>
        <p:txBody>
          <a:bodyPr/>
          <a:lstStyle/>
          <a:p>
            <a:endParaRPr lang="es-CO"/>
          </a:p>
        </p:txBody>
      </p:sp>
      <p:pic>
        <p:nvPicPr>
          <p:cNvPr id="4" name="Imagen 3">
            <a:extLst>
              <a:ext uri="{FF2B5EF4-FFF2-40B4-BE49-F238E27FC236}">
                <a16:creationId xmlns:a16="http://schemas.microsoft.com/office/drawing/2014/main" id="{5FE639D2-6738-4FA7-95AD-25515C197BA8}"/>
              </a:ext>
            </a:extLst>
          </p:cNvPr>
          <p:cNvPicPr>
            <a:picLocks noChangeAspect="1"/>
          </p:cNvPicPr>
          <p:nvPr/>
        </p:nvPicPr>
        <p:blipFill>
          <a:blip r:embed="rId2"/>
          <a:stretch>
            <a:fillRect/>
          </a:stretch>
        </p:blipFill>
        <p:spPr>
          <a:xfrm>
            <a:off x="0" y="-2658"/>
            <a:ext cx="9144000" cy="5146158"/>
          </a:xfrm>
          <a:prstGeom prst="rect">
            <a:avLst/>
          </a:prstGeom>
        </p:spPr>
      </p:pic>
    </p:spTree>
    <p:extLst>
      <p:ext uri="{BB962C8B-B14F-4D97-AF65-F5344CB8AC3E}">
        <p14:creationId xmlns:p14="http://schemas.microsoft.com/office/powerpoint/2010/main" val="1106290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29062" y="509130"/>
            <a:ext cx="4616694" cy="461665"/>
          </a:xfrm>
          <a:prstGeom prst="rect">
            <a:avLst/>
          </a:prstGeom>
          <a:noFill/>
        </p:spPr>
        <p:txBody>
          <a:bodyPr wrap="square" rtlCol="0">
            <a:spAutoFit/>
          </a:bodyPr>
          <a:lstStyle/>
          <a:p>
            <a:r>
              <a:rPr lang="es-ES" sz="2400" b="1" dirty="0"/>
              <a:t>Apreciados docente y estudiantes</a:t>
            </a:r>
          </a:p>
        </p:txBody>
      </p:sp>
      <p:sp>
        <p:nvSpPr>
          <p:cNvPr id="3" name="CuadroTexto 2"/>
          <p:cNvSpPr txBox="1"/>
          <p:nvPr/>
        </p:nvSpPr>
        <p:spPr>
          <a:xfrm>
            <a:off x="429062" y="1054383"/>
            <a:ext cx="7495738" cy="3785652"/>
          </a:xfrm>
          <a:prstGeom prst="rect">
            <a:avLst/>
          </a:prstGeom>
          <a:noFill/>
        </p:spPr>
        <p:txBody>
          <a:bodyPr wrap="square" rtlCol="0">
            <a:spAutoFit/>
          </a:bodyPr>
          <a:lstStyle/>
          <a:p>
            <a:pPr algn="just"/>
            <a:r>
              <a:rPr lang="es-ES" sz="2000" dirty="0"/>
              <a:t>El siguiente entrenamiento está diseñado para que puedan familiarizarse con la estructura y funcionamiento de las pruebas objetivas. Con este documento ustedes tendrán la posibilidad de conocer en detalle los principales componentes de los ítems que conforman la prueba objetiva.</a:t>
            </a:r>
          </a:p>
          <a:p>
            <a:pPr algn="just"/>
            <a:endParaRPr lang="es-ES" sz="2000" dirty="0"/>
          </a:p>
          <a:p>
            <a:pPr algn="just"/>
            <a:r>
              <a:rPr lang="es-ES" sz="2000" dirty="0"/>
              <a:t>Este entrenamiento ha sido construido con información equivalente a la que se encuentra en las pruebas reales, por lo que se espera que los estudiantes obtengan herramientas esenciales para su apropiado desempeño en las pruebas.</a:t>
            </a:r>
          </a:p>
          <a:p>
            <a:pPr algn="just"/>
            <a:endParaRPr lang="es-ES" sz="2000" dirty="0"/>
          </a:p>
          <a:p>
            <a:pPr algn="just"/>
            <a:r>
              <a:rPr lang="es-ES" sz="2000" dirty="0"/>
              <a:t>¡Bienvenidos!</a:t>
            </a:r>
          </a:p>
        </p:txBody>
      </p:sp>
      <p:pic>
        <p:nvPicPr>
          <p:cNvPr id="5" name="Imagen 4">
            <a:extLst>
              <a:ext uri="{FF2B5EF4-FFF2-40B4-BE49-F238E27FC236}">
                <a16:creationId xmlns:a16="http://schemas.microsoft.com/office/drawing/2014/main" id="{D0B59FFB-1E6E-45D3-A40C-519DC696FDA3}"/>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329600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1" y="1442580"/>
            <a:ext cx="5790763" cy="1107996"/>
          </a:xfrm>
          <a:prstGeom prst="rect">
            <a:avLst/>
          </a:prstGeom>
          <a:noFill/>
        </p:spPr>
        <p:txBody>
          <a:bodyPr wrap="square" rtlCol="0">
            <a:spAutoFit/>
          </a:bodyPr>
          <a:lstStyle/>
          <a:p>
            <a:r>
              <a:rPr lang="es-ES" sz="6600" b="1" dirty="0"/>
              <a:t>Comencemos…</a:t>
            </a:r>
          </a:p>
        </p:txBody>
      </p:sp>
      <p:pic>
        <p:nvPicPr>
          <p:cNvPr id="5" name="Imagen 4">
            <a:extLst>
              <a:ext uri="{FF2B5EF4-FFF2-40B4-BE49-F238E27FC236}">
                <a16:creationId xmlns:a16="http://schemas.microsoft.com/office/drawing/2014/main" id="{667E4925-0EF4-4196-80D2-37C22D073F8A}"/>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3420040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1. Caso o situación problémica</a:t>
            </a:r>
          </a:p>
        </p:txBody>
      </p:sp>
      <p:sp>
        <p:nvSpPr>
          <p:cNvPr id="3" name="CuadroTexto 2"/>
          <p:cNvSpPr txBox="1"/>
          <p:nvPr/>
        </p:nvSpPr>
        <p:spPr>
          <a:xfrm>
            <a:off x="238562" y="721008"/>
            <a:ext cx="7590988" cy="2554545"/>
          </a:xfrm>
          <a:prstGeom prst="rect">
            <a:avLst/>
          </a:prstGeom>
          <a:noFill/>
        </p:spPr>
        <p:txBody>
          <a:bodyPr wrap="square" rtlCol="0">
            <a:spAutoFit/>
          </a:bodyPr>
          <a:lstStyle/>
          <a:p>
            <a:pPr algn="just"/>
            <a:r>
              <a:rPr lang="es-CO" sz="2000" dirty="0"/>
              <a:t>La empresa de energía de Bogotá, está realizando la instalación de las redes de suministro a unos sectores de la ciudad, en los cuales es complicado realizarlo llevando el cableado de forma subterránea, de manera que la forma más conveniente de hacerlo es utilizando cables aéreos y postes, entre muchos otros materiales más.  Las líneas de conducción pueden asociarse a cantidades vectoriales, de allí que su distribución en un área determinada se pueda relacionar mediante operaciones de suma de vectores. </a:t>
            </a:r>
          </a:p>
        </p:txBody>
      </p:sp>
      <p:pic>
        <p:nvPicPr>
          <p:cNvPr id="5" name="Imagen 4">
            <a:extLst>
              <a:ext uri="{FF2B5EF4-FFF2-40B4-BE49-F238E27FC236}">
                <a16:creationId xmlns:a16="http://schemas.microsoft.com/office/drawing/2014/main" id="{1E592F37-B09F-4A87-940C-DC3BCBD6E06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08925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1015663"/>
          </a:xfrm>
          <a:prstGeom prst="rect">
            <a:avLst/>
          </a:prstGeom>
          <a:noFill/>
        </p:spPr>
        <p:txBody>
          <a:bodyPr wrap="square" rtlCol="0">
            <a:spAutoFit/>
          </a:bodyPr>
          <a:lstStyle/>
          <a:p>
            <a:pPr algn="just"/>
            <a:r>
              <a:rPr lang="es-CO" sz="2000" dirty="0"/>
              <a:t>Si se posa un ave sobre los cables, ¿Cuál es la menor cantidad de vectores, no nulos, que pueden sumarse para que la suma entre ellos, suministre un vector nulo?</a:t>
            </a:r>
          </a:p>
        </p:txBody>
      </p:sp>
      <p:sp>
        <p:nvSpPr>
          <p:cNvPr id="4" name="CuadroTexto 3"/>
          <p:cNvSpPr txBox="1"/>
          <p:nvPr/>
        </p:nvSpPr>
        <p:spPr>
          <a:xfrm>
            <a:off x="238562" y="2323006"/>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784671"/>
            <a:ext cx="7590988" cy="1200329"/>
          </a:xfrm>
          <a:prstGeom prst="rect">
            <a:avLst/>
          </a:prstGeom>
          <a:noFill/>
        </p:spPr>
        <p:txBody>
          <a:bodyPr wrap="square" rtlCol="0">
            <a:spAutoFit/>
          </a:bodyPr>
          <a:lstStyle/>
          <a:p>
            <a:pPr lvl="0"/>
            <a:r>
              <a:rPr lang="es-CO" dirty="0"/>
              <a:t>a. 2.</a:t>
            </a:r>
          </a:p>
          <a:p>
            <a:pPr lvl="0"/>
            <a:r>
              <a:rPr lang="es-CO" dirty="0"/>
              <a:t>b. 3.</a:t>
            </a:r>
          </a:p>
          <a:p>
            <a:pPr lvl="0"/>
            <a:r>
              <a:rPr lang="es-CO" dirty="0"/>
              <a:t>c. 4.</a:t>
            </a:r>
          </a:p>
          <a:p>
            <a:pPr lvl="0"/>
            <a:r>
              <a:rPr lang="es-CO" dirty="0"/>
              <a:t>d. 5. </a:t>
            </a:r>
          </a:p>
        </p:txBody>
      </p:sp>
      <p:sp>
        <p:nvSpPr>
          <p:cNvPr id="6" name="Rectángulo 5"/>
          <p:cNvSpPr/>
          <p:nvPr/>
        </p:nvSpPr>
        <p:spPr>
          <a:xfrm>
            <a:off x="7562688"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b</a:t>
            </a:r>
            <a:endParaRPr lang="es-CO" b="1" dirty="0"/>
          </a:p>
        </p:txBody>
      </p:sp>
      <p:pic>
        <p:nvPicPr>
          <p:cNvPr id="8" name="Imagen 7">
            <a:extLst>
              <a:ext uri="{FF2B5EF4-FFF2-40B4-BE49-F238E27FC236}">
                <a16:creationId xmlns:a16="http://schemas.microsoft.com/office/drawing/2014/main" id="{D9EAA607-AAC9-4A65-9507-B25496C7215C}"/>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23680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2. Caso o situación problémica</a:t>
            </a:r>
          </a:p>
        </p:txBody>
      </p:sp>
      <p:sp>
        <p:nvSpPr>
          <p:cNvPr id="3" name="CuadroTexto 2"/>
          <p:cNvSpPr txBox="1"/>
          <p:nvPr/>
        </p:nvSpPr>
        <p:spPr>
          <a:xfrm>
            <a:off x="238562" y="721008"/>
            <a:ext cx="7590988" cy="3477875"/>
          </a:xfrm>
          <a:prstGeom prst="rect">
            <a:avLst/>
          </a:prstGeom>
          <a:noFill/>
        </p:spPr>
        <p:txBody>
          <a:bodyPr wrap="square" rtlCol="0">
            <a:spAutoFit/>
          </a:bodyPr>
          <a:lstStyle/>
          <a:p>
            <a:pPr algn="just"/>
            <a:r>
              <a:rPr lang="es-CO" sz="2000" dirty="0"/>
              <a:t>A nivel internacional, las industrias emplean sus sistemas de referencia de acuerdo a su conveniencia, para lo cual establecen patrones de medición, que no siempre son el aceptado por los entes de regulación y control, en países diferentes al de origen. Una situación particular se presenta en una industria que fabrica velocímetros para autos familiares, la cual tiene sus implementos calibrados en </a:t>
            </a:r>
            <a:r>
              <a:rPr lang="es-CO" sz="2000" dirty="0" err="1"/>
              <a:t>megámetros</a:t>
            </a:r>
            <a:r>
              <a:rPr lang="es-CO" sz="2000" dirty="0"/>
              <a:t> sobre minuto y se desea conocer la forma de elaborar la conversión de esta unidad de medida al sistema internacional de unidades, en el cual la velocidad se expresa en metros sobre segundo.</a:t>
            </a:r>
          </a:p>
          <a:p>
            <a:pPr algn="just"/>
            <a:endParaRPr lang="es-CO" sz="2000" dirty="0"/>
          </a:p>
          <a:p>
            <a:pPr algn="just"/>
            <a:r>
              <a:rPr lang="es-CO" sz="2000" dirty="0"/>
              <a:t>V = X / t   Donde V= Velocidad , X= Distancia , t= tiempo.</a:t>
            </a:r>
          </a:p>
        </p:txBody>
      </p:sp>
      <p:pic>
        <p:nvPicPr>
          <p:cNvPr id="5" name="Imagen 4">
            <a:extLst>
              <a:ext uri="{FF2B5EF4-FFF2-40B4-BE49-F238E27FC236}">
                <a16:creationId xmlns:a16="http://schemas.microsoft.com/office/drawing/2014/main" id="{FDB2F729-100F-4E69-BC39-1A192671C9FF}"/>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773461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707886"/>
          </a:xfrm>
          <a:prstGeom prst="rect">
            <a:avLst/>
          </a:prstGeom>
          <a:noFill/>
        </p:spPr>
        <p:txBody>
          <a:bodyPr wrap="square" rtlCol="0">
            <a:spAutoFit/>
          </a:bodyPr>
          <a:lstStyle/>
          <a:p>
            <a:pPr algn="just"/>
            <a:r>
              <a:rPr lang="es-CO" sz="2000" dirty="0"/>
              <a:t>Para realizar la conversión de una cantidad expresada en </a:t>
            </a:r>
            <a:r>
              <a:rPr lang="es-CO" sz="2000" dirty="0" err="1"/>
              <a:t>megámetros</a:t>
            </a:r>
            <a:r>
              <a:rPr lang="es-CO" sz="2000" dirty="0"/>
              <a:t> sobre minuto a metros sobre segundo. Usted debe:</a:t>
            </a:r>
          </a:p>
        </p:txBody>
      </p:sp>
      <p:sp>
        <p:nvSpPr>
          <p:cNvPr id="4" name="CuadroTexto 3"/>
          <p:cNvSpPr txBox="1"/>
          <p:nvPr/>
        </p:nvSpPr>
        <p:spPr>
          <a:xfrm>
            <a:off x="348290" y="2055479"/>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609842"/>
            <a:ext cx="7590988" cy="1200329"/>
          </a:xfrm>
          <a:prstGeom prst="rect">
            <a:avLst/>
          </a:prstGeom>
          <a:noFill/>
        </p:spPr>
        <p:txBody>
          <a:bodyPr wrap="square" rtlCol="0">
            <a:spAutoFit/>
          </a:bodyPr>
          <a:lstStyle/>
          <a:p>
            <a:pPr lvl="0"/>
            <a:r>
              <a:rPr lang="es-CO" dirty="0"/>
              <a:t>a. Multiplicar por 1000000 y dividir entre 60.</a:t>
            </a:r>
          </a:p>
          <a:p>
            <a:pPr lvl="0"/>
            <a:r>
              <a:rPr lang="es-CO" dirty="0"/>
              <a:t>b. Multiplicar por 1000000 y dividir entre 3600.</a:t>
            </a:r>
          </a:p>
          <a:p>
            <a:pPr lvl="0"/>
            <a:r>
              <a:rPr lang="es-CO" dirty="0"/>
              <a:t>c. Multiplicar por 60 y dividir entre 1000000.</a:t>
            </a:r>
          </a:p>
          <a:p>
            <a:pPr lvl="0"/>
            <a:r>
              <a:rPr lang="es-CO" dirty="0"/>
              <a:t>d. Multiplicar por 3600 y dividir entre 1000000. </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a</a:t>
            </a:r>
            <a:endParaRPr lang="es-CO" b="1" dirty="0"/>
          </a:p>
        </p:txBody>
      </p:sp>
      <p:pic>
        <p:nvPicPr>
          <p:cNvPr id="8" name="Imagen 7">
            <a:extLst>
              <a:ext uri="{FF2B5EF4-FFF2-40B4-BE49-F238E27FC236}">
                <a16:creationId xmlns:a16="http://schemas.microsoft.com/office/drawing/2014/main" id="{A222E9F9-C96D-4091-93C9-ECE5ADE05021}"/>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295987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3. Caso o situación problémica</a:t>
            </a:r>
          </a:p>
        </p:txBody>
      </p:sp>
      <p:sp>
        <p:nvSpPr>
          <p:cNvPr id="3" name="CuadroTexto 2"/>
          <p:cNvSpPr txBox="1"/>
          <p:nvPr/>
        </p:nvSpPr>
        <p:spPr>
          <a:xfrm>
            <a:off x="238562" y="721008"/>
            <a:ext cx="7590988" cy="2246769"/>
          </a:xfrm>
          <a:prstGeom prst="rect">
            <a:avLst/>
          </a:prstGeom>
          <a:noFill/>
        </p:spPr>
        <p:txBody>
          <a:bodyPr wrap="square" rtlCol="0">
            <a:spAutoFit/>
          </a:bodyPr>
          <a:lstStyle/>
          <a:p>
            <a:pPr algn="just"/>
            <a:r>
              <a:rPr lang="es-CO" sz="2000" dirty="0"/>
              <a:t>El alcalde la de la ciudad de Bogotá desea solucionar el problema de movilización de los vehículos en horas pico, para tal efecto pretende reprogramar los semáforos asegurando que todos los vehículos se muevan con velocidad constante. </a:t>
            </a:r>
          </a:p>
          <a:p>
            <a:pPr algn="just"/>
            <a:endParaRPr lang="es-CO" sz="2000" dirty="0"/>
          </a:p>
          <a:p>
            <a:pPr algn="just"/>
            <a:r>
              <a:rPr lang="es-CO" sz="2000" dirty="0"/>
              <a:t>V=</a:t>
            </a:r>
            <a:r>
              <a:rPr lang="es-CO" sz="2000" dirty="0" err="1"/>
              <a:t>Dx</a:t>
            </a:r>
            <a:r>
              <a:rPr lang="es-CO" sz="2000" dirty="0"/>
              <a:t>/</a:t>
            </a:r>
            <a:r>
              <a:rPr lang="es-CO" sz="2000" dirty="0" err="1"/>
              <a:t>Dt</a:t>
            </a:r>
            <a:r>
              <a:rPr lang="es-CO" sz="2000" dirty="0"/>
              <a:t>  V: Velocidad </a:t>
            </a:r>
            <a:r>
              <a:rPr lang="es-CO" sz="2000" dirty="0" err="1"/>
              <a:t>Dt</a:t>
            </a:r>
            <a:r>
              <a:rPr lang="es-CO" sz="2000" dirty="0"/>
              <a:t>: Intervalo de tiempo, </a:t>
            </a:r>
            <a:r>
              <a:rPr lang="es-CO" sz="2000" dirty="0" err="1"/>
              <a:t>Dx</a:t>
            </a:r>
            <a:r>
              <a:rPr lang="es-CO" sz="2000" dirty="0"/>
              <a:t>: desplazamiento en una dimensión.</a:t>
            </a:r>
          </a:p>
        </p:txBody>
      </p:sp>
      <p:pic>
        <p:nvPicPr>
          <p:cNvPr id="5" name="Imagen 4">
            <a:extLst>
              <a:ext uri="{FF2B5EF4-FFF2-40B4-BE49-F238E27FC236}">
                <a16:creationId xmlns:a16="http://schemas.microsoft.com/office/drawing/2014/main" id="{2636A276-4829-418E-B457-A48D84CC6FEA}"/>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279945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1015663"/>
          </a:xfrm>
          <a:prstGeom prst="rect">
            <a:avLst/>
          </a:prstGeom>
          <a:noFill/>
        </p:spPr>
        <p:txBody>
          <a:bodyPr wrap="square" rtlCol="0">
            <a:spAutoFit/>
          </a:bodyPr>
          <a:lstStyle/>
          <a:p>
            <a:pPr algn="just"/>
            <a:r>
              <a:rPr lang="es-CO" sz="2000" dirty="0"/>
              <a:t>Si la nueva velocidad de los vehículos en horas pico se proyecta a la mitad de la velocidad registrada en las horas valle, La distancia recorrida en las horas pico, comparada con la de las horas valle será:</a:t>
            </a:r>
          </a:p>
        </p:txBody>
      </p:sp>
      <p:sp>
        <p:nvSpPr>
          <p:cNvPr id="4" name="CuadroTexto 3"/>
          <p:cNvSpPr txBox="1"/>
          <p:nvPr/>
        </p:nvSpPr>
        <p:spPr>
          <a:xfrm>
            <a:off x="238562" y="183290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387683"/>
            <a:ext cx="7590988" cy="1323439"/>
          </a:xfrm>
          <a:prstGeom prst="rect">
            <a:avLst/>
          </a:prstGeom>
          <a:noFill/>
        </p:spPr>
        <p:txBody>
          <a:bodyPr wrap="square" rtlCol="0">
            <a:spAutoFit/>
          </a:bodyPr>
          <a:lstStyle/>
          <a:p>
            <a:pPr lvl="0"/>
            <a:r>
              <a:rPr lang="es-CO" sz="2000" dirty="0"/>
              <a:t>a. La mitad.</a:t>
            </a:r>
          </a:p>
          <a:p>
            <a:pPr lvl="0"/>
            <a:r>
              <a:rPr lang="es-CO" sz="2000" dirty="0"/>
              <a:t>b. El doble.</a:t>
            </a:r>
          </a:p>
          <a:p>
            <a:pPr lvl="0"/>
            <a:r>
              <a:rPr lang="es-CO" sz="2000" dirty="0"/>
              <a:t>c. La misma.</a:t>
            </a:r>
          </a:p>
          <a:p>
            <a:pPr lvl="0"/>
            <a:r>
              <a:rPr lang="es-CO" sz="2000" dirty="0"/>
              <a:t>d. El triple.</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a</a:t>
            </a:r>
            <a:endParaRPr lang="es-CO" b="1" dirty="0"/>
          </a:p>
        </p:txBody>
      </p:sp>
      <p:pic>
        <p:nvPicPr>
          <p:cNvPr id="8" name="Imagen 7">
            <a:extLst>
              <a:ext uri="{FF2B5EF4-FFF2-40B4-BE49-F238E27FC236}">
                <a16:creationId xmlns:a16="http://schemas.microsoft.com/office/drawing/2014/main" id="{581BEE45-04D3-4C8A-9084-45178757E872}"/>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93856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236</TotalTime>
  <Words>848</Words>
  <Application>Microsoft Office PowerPoint</Application>
  <PresentationFormat>Presentación en pantalla (16:9)</PresentationFormat>
  <Paragraphs>69</Paragraphs>
  <Slides>14</Slides>
  <Notes>3</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14</vt:i4>
      </vt:variant>
    </vt:vector>
  </HeadingPairs>
  <TitlesOfParts>
    <vt:vector size="17"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UNIVERSIDAD EAN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UNIVERSIDAD EAN</dc:creator>
  <cp:lastModifiedBy>STEPHANY  PINZON HERNANDEZ</cp:lastModifiedBy>
  <cp:revision>25</cp:revision>
  <dcterms:created xsi:type="dcterms:W3CDTF">2018-10-16T22:27:03Z</dcterms:created>
  <dcterms:modified xsi:type="dcterms:W3CDTF">2022-01-12T16:45:55Z</dcterms:modified>
</cp:coreProperties>
</file>