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58" r:id="rId3"/>
    <p:sldId id="262" r:id="rId4"/>
    <p:sldId id="273" r:id="rId5"/>
    <p:sldId id="263" r:id="rId6"/>
    <p:sldId id="274" r:id="rId7"/>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Microeconomía Avanzada</a:t>
            </a:r>
            <a:endParaRPr lang="es-ES" sz="2400" dirty="0">
              <a:solidFill>
                <a:schemeClr val="bg1"/>
              </a:solidFill>
            </a:endParaRPr>
          </a:p>
        </p:txBody>
      </p:sp>
      <p:pic>
        <p:nvPicPr>
          <p:cNvPr id="4" name="Imagen 3">
            <a:extLst>
              <a:ext uri="{FF2B5EF4-FFF2-40B4-BE49-F238E27FC236}">
                <a16:creationId xmlns:a16="http://schemas.microsoft.com/office/drawing/2014/main" id="{F0006241-10FC-40F2-9617-32C7342093F1}"/>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11F19C8B-8BBE-440E-9E6F-ED6A66CAAA6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1380226"/>
            <a:ext cx="7590988" cy="2677656"/>
          </a:xfrm>
          <a:prstGeom prst="rect">
            <a:avLst/>
          </a:prstGeom>
          <a:noFill/>
        </p:spPr>
        <p:txBody>
          <a:bodyPr wrap="square" rtlCol="0">
            <a:spAutoFit/>
          </a:bodyPr>
          <a:lstStyle/>
          <a:p>
            <a:pPr algn="just"/>
            <a:r>
              <a:rPr lang="es-MX" sz="2400" dirty="0"/>
              <a:t>Las crisis financieras, en la mayor parte de los casos, han tenido su origen en situaciones de alta liquidez, ante las cuales el gobierno ha tenido que rescatar a instituciones financieras para evitar que la crisis financiera se traslade al sector real.   La situación problémica surge del hecho de que el rescate al sector financiero puede ocasionar otras distorsiones en el mercado.</a:t>
            </a:r>
            <a:endParaRPr lang="es-ES" sz="2400"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830997"/>
          </a:xfrm>
          <a:prstGeom prst="rect">
            <a:avLst/>
          </a:prstGeom>
          <a:noFill/>
        </p:spPr>
        <p:txBody>
          <a:bodyPr wrap="square" rtlCol="0">
            <a:spAutoFit/>
          </a:bodyPr>
          <a:lstStyle/>
          <a:p>
            <a:pPr algn="just"/>
            <a:r>
              <a:rPr lang="es-MX" sz="2400" dirty="0"/>
              <a:t>Partiendo de la situación problémica anterior, la distorsión que puede ocurrir es:</a:t>
            </a:r>
            <a:endParaRPr lang="es-CO" sz="2400" dirty="0"/>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569660"/>
          </a:xfrm>
          <a:prstGeom prst="rect">
            <a:avLst/>
          </a:prstGeom>
          <a:noFill/>
        </p:spPr>
        <p:txBody>
          <a:bodyPr wrap="square" rtlCol="0">
            <a:spAutoFit/>
          </a:bodyPr>
          <a:lstStyle/>
          <a:p>
            <a:pPr algn="just"/>
            <a:r>
              <a:rPr lang="es-ES" sz="2400" dirty="0"/>
              <a:t>a. Se genera un problema de información asimétrica.</a:t>
            </a:r>
          </a:p>
          <a:p>
            <a:pPr algn="just"/>
            <a:r>
              <a:rPr lang="es-ES" sz="2400" dirty="0"/>
              <a:t>b. Se presenta un problema de externalidad negativa.</a:t>
            </a:r>
          </a:p>
          <a:p>
            <a:pPr algn="just"/>
            <a:r>
              <a:rPr lang="es-ES" sz="2400" dirty="0"/>
              <a:t>c. Se presenta un problema de principal y agente.</a:t>
            </a:r>
          </a:p>
          <a:p>
            <a:pPr algn="just"/>
            <a:r>
              <a:rPr lang="es-ES" sz="2400" dirty="0"/>
              <a:t>d. Se presenta un problema de riesgo moral.</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d</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1FB88D-FDD2-4447-A529-904D0F8C354A}"/>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951F4B6B-69CB-499E-B1F3-122AED4976EF}"/>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EF2CC6A4-80DA-4CF2-96EC-ECD1D4516462}"/>
              </a:ext>
            </a:extLst>
          </p:cNvPr>
          <p:cNvPicPr>
            <a:picLocks noChangeAspect="1"/>
          </p:cNvPicPr>
          <p:nvPr/>
        </p:nvPicPr>
        <p:blipFill>
          <a:blip r:embed="rId2"/>
          <a:stretch>
            <a:fillRect/>
          </a:stretch>
        </p:blipFill>
        <p:spPr>
          <a:xfrm>
            <a:off x="0" y="0"/>
            <a:ext cx="9168848" cy="5143500"/>
          </a:xfrm>
          <a:prstGeom prst="rect">
            <a:avLst/>
          </a:prstGeom>
        </p:spPr>
      </p:pic>
    </p:spTree>
    <p:extLst>
      <p:ext uri="{BB962C8B-B14F-4D97-AF65-F5344CB8AC3E}">
        <p14:creationId xmlns:p14="http://schemas.microsoft.com/office/powerpoint/2010/main" val="207422474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120</TotalTime>
  <Words>227</Words>
  <Application>Microsoft Office PowerPoint</Application>
  <PresentationFormat>Presentación en pantalla (16:9)</PresentationFormat>
  <Paragraphs>19</Paragraphs>
  <Slides>6</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6</vt:i4>
      </vt:variant>
    </vt:vector>
  </HeadingPairs>
  <TitlesOfParts>
    <vt:vector size="9"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30</cp:revision>
  <dcterms:created xsi:type="dcterms:W3CDTF">2018-10-16T22:27:03Z</dcterms:created>
  <dcterms:modified xsi:type="dcterms:W3CDTF">2022-01-11T19:27:13Z</dcterms:modified>
</cp:coreProperties>
</file>