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12/01/2022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12/01/2022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12/01/2022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12/01/2022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12/01/2022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Mecánica de Fluidos e Hidráulica</a:t>
            </a:r>
            <a:endParaRPr lang="es-ES" sz="2400" dirty="0">
              <a:solidFill>
                <a:schemeClr val="bg1"/>
              </a:solidFill>
            </a:endParaRPr>
          </a:p>
        </p:txBody>
      </p:sp>
      <p:pic>
        <p:nvPicPr>
          <p:cNvPr id="7" name="Imagen 6">
            <a:extLst>
              <a:ext uri="{FF2B5EF4-FFF2-40B4-BE49-F238E27FC236}">
                <a16:creationId xmlns:a16="http://schemas.microsoft.com/office/drawing/2014/main" id="{898FD920-9205-447E-93D7-E9BCDBA89115}"/>
              </a:ext>
            </a:extLst>
          </p:cNvPr>
          <p:cNvPicPr>
            <a:picLocks noChangeAspect="1"/>
          </p:cNvPicPr>
          <p:nvPr/>
        </p:nvPicPr>
        <p:blipFill>
          <a:blip r:embed="rId3"/>
          <a:stretch>
            <a:fillRect/>
          </a:stretch>
        </p:blipFill>
        <p:spPr>
          <a:xfrm>
            <a:off x="5962310" y="388982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1323439"/>
          </a:xfrm>
          <a:prstGeom prst="rect">
            <a:avLst/>
          </a:prstGeom>
          <a:noFill/>
        </p:spPr>
        <p:txBody>
          <a:bodyPr wrap="square" rtlCol="0">
            <a:spAutoFit/>
          </a:bodyPr>
          <a:lstStyle/>
          <a:p>
            <a:pPr algn="just"/>
            <a:r>
              <a:rPr lang="es-CO" sz="2000" dirty="0"/>
              <a:t>Un grupo de ingenieros se encuentra diseñando un sistema de recolección y transporte de aguas lluvia. Debido a que buscan que existan las menores pérdidas de fricción con el fin de disminuir el tamaño de la potencia de la bomba utilizada para el transporte.</a:t>
            </a:r>
          </a:p>
        </p:txBody>
      </p:sp>
      <p:pic>
        <p:nvPicPr>
          <p:cNvPr id="5" name="Imagen 4">
            <a:extLst>
              <a:ext uri="{FF2B5EF4-FFF2-40B4-BE49-F238E27FC236}">
                <a16:creationId xmlns:a16="http://schemas.microsoft.com/office/drawing/2014/main" id="{42D6A831-B6C9-4769-BAFD-F5B823FD12D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Debe seleccionar la tubería que presente las menores pérdidas de fricción de las opciones presentadas:</a:t>
            </a:r>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19593"/>
            <a:ext cx="7590988" cy="1323439"/>
          </a:xfrm>
          <a:prstGeom prst="rect">
            <a:avLst/>
          </a:prstGeom>
          <a:noFill/>
        </p:spPr>
        <p:txBody>
          <a:bodyPr wrap="square" rtlCol="0">
            <a:spAutoFit/>
          </a:bodyPr>
          <a:lstStyle/>
          <a:p>
            <a:pPr lvl="0"/>
            <a:r>
              <a:rPr lang="pl-PL" sz="2000" dirty="0"/>
              <a:t>a. Hierro Fundido.</a:t>
            </a:r>
          </a:p>
          <a:p>
            <a:pPr lvl="0"/>
            <a:r>
              <a:rPr lang="pl-PL" sz="2000" dirty="0"/>
              <a:t>b. Acero Inoxidable.</a:t>
            </a:r>
          </a:p>
          <a:p>
            <a:pPr lvl="0"/>
            <a:r>
              <a:rPr lang="pl-PL" sz="2000" dirty="0"/>
              <a:t>c. PVC.</a:t>
            </a:r>
          </a:p>
          <a:p>
            <a:pPr lvl="0"/>
            <a:r>
              <a:rPr lang="pl-PL" sz="2000" dirty="0"/>
              <a:t>d. Cobre.</a:t>
            </a:r>
            <a:endParaRPr lang="es-CO"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A11BEE05-DDE9-4F01-BDCA-BE175AD14B40}"/>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CO" sz="2000" dirty="0"/>
              <a:t>Una empresa requiere el diseño de un montacargas para elevar los vehículos de logística a la altura de la plataforma de cargue y descargue. El peso máximo de los vehículos es de 2 toneladas y la plataforma sobre la que se ubicarán los vehículos tiene un diámetro de 3 metros.</a:t>
            </a:r>
          </a:p>
        </p:txBody>
      </p:sp>
      <p:pic>
        <p:nvPicPr>
          <p:cNvPr id="5" name="Imagen 4"/>
          <p:cNvPicPr>
            <a:picLocks noChangeAspect="1"/>
          </p:cNvPicPr>
          <p:nvPr/>
        </p:nvPicPr>
        <p:blipFill>
          <a:blip r:embed="rId2"/>
          <a:stretch>
            <a:fillRect/>
          </a:stretch>
        </p:blipFill>
        <p:spPr>
          <a:xfrm>
            <a:off x="2546909" y="2173981"/>
            <a:ext cx="3477837" cy="2484169"/>
          </a:xfrm>
          <a:prstGeom prst="rect">
            <a:avLst/>
          </a:prstGeom>
        </p:spPr>
      </p:pic>
      <p:pic>
        <p:nvPicPr>
          <p:cNvPr id="6" name="Imagen 5">
            <a:extLst>
              <a:ext uri="{FF2B5EF4-FFF2-40B4-BE49-F238E27FC236}">
                <a16:creationId xmlns:a16="http://schemas.microsoft.com/office/drawing/2014/main" id="{30DCD52D-2DBA-4E53-9B78-B84770F34252}"/>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¿Cuál debe ser el diámetro del pistón del montacargas requerido para que una persona con un peso promedio de 80 kg pueda elevar el vehículo de logística?</a:t>
            </a:r>
          </a:p>
        </p:txBody>
      </p:sp>
      <p:sp>
        <p:nvSpPr>
          <p:cNvPr id="4" name="CuadroTexto 3"/>
          <p:cNvSpPr txBox="1"/>
          <p:nvPr/>
        </p:nvSpPr>
        <p:spPr>
          <a:xfrm>
            <a:off x="238562" y="218291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336098" y="2619015"/>
            <a:ext cx="7590988" cy="1200329"/>
          </a:xfrm>
          <a:prstGeom prst="rect">
            <a:avLst/>
          </a:prstGeom>
          <a:noFill/>
        </p:spPr>
        <p:txBody>
          <a:bodyPr wrap="square" rtlCol="0">
            <a:spAutoFit/>
          </a:bodyPr>
          <a:lstStyle/>
          <a:p>
            <a:pPr lvl="0"/>
            <a:r>
              <a:rPr lang="pl-PL" dirty="0"/>
              <a:t>a. 3,6 metros.</a:t>
            </a:r>
          </a:p>
          <a:p>
            <a:pPr lvl="0"/>
            <a:r>
              <a:rPr lang="pl-PL" dirty="0"/>
              <a:t>b. 6 metros.</a:t>
            </a:r>
          </a:p>
          <a:p>
            <a:pPr lvl="0"/>
            <a:r>
              <a:rPr lang="pl-PL" dirty="0"/>
              <a:t>c. 60 centímetros.</a:t>
            </a:r>
          </a:p>
          <a:p>
            <a:pPr lvl="0"/>
            <a:r>
              <a:rPr lang="pl-PL" dirty="0"/>
              <a:t>d. 36 centímetros.</a:t>
            </a:r>
            <a:endParaRPr lang="es-CO"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c</a:t>
            </a:r>
            <a:endParaRPr lang="es-CO" b="1" dirty="0"/>
          </a:p>
        </p:txBody>
      </p:sp>
      <p:pic>
        <p:nvPicPr>
          <p:cNvPr id="8" name="Imagen 7">
            <a:extLst>
              <a:ext uri="{FF2B5EF4-FFF2-40B4-BE49-F238E27FC236}">
                <a16:creationId xmlns:a16="http://schemas.microsoft.com/office/drawing/2014/main" id="{29F9FC04-B831-4E37-A168-626EF1E0D057}"/>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28EB55-D431-4E14-9725-6DB4F34D0BFD}"/>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BA609C50-3E03-4812-AB26-442B95200271}"/>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2CBDE8AE-0DE4-43C6-96FA-3E09AA6B80E9}"/>
              </a:ext>
            </a:extLst>
          </p:cNvPr>
          <p:cNvPicPr>
            <a:picLocks noChangeAspect="1"/>
          </p:cNvPicPr>
          <p:nvPr/>
        </p:nvPicPr>
        <p:blipFill>
          <a:blip r:embed="rId2"/>
          <a:stretch>
            <a:fillRect/>
          </a:stretch>
        </p:blipFill>
        <p:spPr>
          <a:xfrm>
            <a:off x="0" y="0"/>
            <a:ext cx="9171158" cy="5143500"/>
          </a:xfrm>
          <a:prstGeom prst="rect">
            <a:avLst/>
          </a:prstGeom>
        </p:spPr>
      </p:pic>
    </p:spTree>
    <p:extLst>
      <p:ext uri="{BB962C8B-B14F-4D97-AF65-F5344CB8AC3E}">
        <p14:creationId xmlns:p14="http://schemas.microsoft.com/office/powerpoint/2010/main" val="2987849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0963E1E3-01AB-4A0B-985B-AE9B5B81390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000" dirty="0"/>
              <a:t>Un ingeniero se encuentra analizando el comportamiento de un fluido que pretende utilizar para un prototipo de puente raspador de lodos. El ingeniero sabe que al tratarse de un fluido, éste se deformará constantemente en la medida en que sea sometida a un esfuerzo cortante, como al que se somete en el puente. Requiere calcular la velocidad del fluido.</a:t>
            </a:r>
          </a:p>
        </p:txBody>
      </p:sp>
      <p:pic>
        <p:nvPicPr>
          <p:cNvPr id="5" name="Imagen 4">
            <a:extLst>
              <a:ext uri="{FF2B5EF4-FFF2-40B4-BE49-F238E27FC236}">
                <a16:creationId xmlns:a16="http://schemas.microsoft.com/office/drawing/2014/main" id="{0E192602-EDAB-42C7-8847-5CA6B485B11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¿Cuál de los siguientes enunciados es verdadero y sirve de punto de partida para el cálculo de la velocidad?</a:t>
            </a:r>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1754326"/>
          </a:xfrm>
          <a:prstGeom prst="rect">
            <a:avLst/>
          </a:prstGeom>
          <a:noFill/>
        </p:spPr>
        <p:txBody>
          <a:bodyPr wrap="square" rtlCol="0">
            <a:spAutoFit/>
          </a:bodyPr>
          <a:lstStyle/>
          <a:p>
            <a:pPr lvl="0"/>
            <a:r>
              <a:rPr lang="es-CO" dirty="0"/>
              <a:t>a. La velocidad del fluido en la superficie es la misma que la del puente raspador.</a:t>
            </a:r>
          </a:p>
          <a:p>
            <a:pPr lvl="0"/>
            <a:r>
              <a:rPr lang="es-CO" dirty="0"/>
              <a:t>b. La velocidad media del fluido es la misma que la velocidad del puente raspador.</a:t>
            </a:r>
          </a:p>
          <a:p>
            <a:pPr lvl="0"/>
            <a:r>
              <a:rPr lang="es-CO" dirty="0"/>
              <a:t>c. La velocidad del fondo del puente raspador es igual a cero.</a:t>
            </a:r>
          </a:p>
          <a:p>
            <a:pPr lvl="0"/>
            <a:r>
              <a:rPr lang="es-CO" dirty="0"/>
              <a:t>d. La velocidad en la superficie es cero.</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DF8C2CB3-7CBD-44D2-AA69-95BBA8829C26}"/>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Un investigador se encuentra estudiando un fenómeno natural y ha encontrado una relación entre la velocidad de la lluvia y la Temperatura climática media.  V=</a:t>
            </a:r>
            <a:r>
              <a:rPr lang="es-CO" sz="2000" dirty="0" err="1"/>
              <a:t>kT</a:t>
            </a:r>
            <a:endParaRPr lang="es-CO" sz="2000" dirty="0"/>
          </a:p>
        </p:txBody>
      </p:sp>
      <p:pic>
        <p:nvPicPr>
          <p:cNvPr id="5" name="Imagen 4">
            <a:extLst>
              <a:ext uri="{FF2B5EF4-FFF2-40B4-BE49-F238E27FC236}">
                <a16:creationId xmlns:a16="http://schemas.microsoft.com/office/drawing/2014/main" id="{DE71FC13-98C3-4064-B5AA-0F59974831C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80992"/>
            <a:ext cx="7590988" cy="707886"/>
          </a:xfrm>
          <a:prstGeom prst="rect">
            <a:avLst/>
          </a:prstGeom>
          <a:noFill/>
        </p:spPr>
        <p:txBody>
          <a:bodyPr wrap="square" rtlCol="0">
            <a:spAutoFit/>
          </a:bodyPr>
          <a:lstStyle/>
          <a:p>
            <a:pPr algn="just"/>
            <a:r>
              <a:rPr lang="es-CO" sz="2000" dirty="0"/>
              <a:t>Utilizando el análisis dimensional, determine las dimensiones del factor de relación de la constante k.</a:t>
            </a:r>
          </a:p>
        </p:txBody>
      </p:sp>
      <p:sp>
        <p:nvSpPr>
          <p:cNvPr id="4" name="CuadroTexto 3"/>
          <p:cNvSpPr txBox="1"/>
          <p:nvPr/>
        </p:nvSpPr>
        <p:spPr>
          <a:xfrm>
            <a:off x="238562" y="1799523"/>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229581"/>
            <a:ext cx="7590988" cy="1200329"/>
          </a:xfrm>
          <a:prstGeom prst="rect">
            <a:avLst/>
          </a:prstGeom>
          <a:noFill/>
        </p:spPr>
        <p:txBody>
          <a:bodyPr wrap="square" rtlCol="0">
            <a:spAutoFit/>
          </a:bodyPr>
          <a:lstStyle/>
          <a:p>
            <a:pPr lvl="0"/>
            <a:r>
              <a:rPr lang="es-CO" dirty="0"/>
              <a:t>a. [L]/[t][T].</a:t>
            </a:r>
          </a:p>
          <a:p>
            <a:pPr lvl="0"/>
            <a:r>
              <a:rPr lang="es-CO" dirty="0"/>
              <a:t>b. [T]/[L][t].</a:t>
            </a:r>
          </a:p>
          <a:p>
            <a:pPr lvl="0"/>
            <a:r>
              <a:rPr lang="es-CO" dirty="0"/>
              <a:t>c. [t][T]/[L].</a:t>
            </a:r>
          </a:p>
          <a:p>
            <a:pPr lvl="0"/>
            <a:r>
              <a:rPr lang="es-CO" dirty="0"/>
              <a:t>d. [L][T]/[t].</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86BC2360-AED5-4392-A1F3-1E5B08C584E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CO" sz="2000" dirty="0"/>
              <a:t>Un ingeniero se encuentra estudiando el comportamiento de un fluido dentro de una trayectoria. A partir de un estudio en el laboratorio ha podido establecer la ecuación de movimiento del mismo. El ingeniero ahora requiere determinar los puntos de estancamiento del fluido en la trayectoria estudiada.</a:t>
            </a:r>
          </a:p>
        </p:txBody>
      </p:sp>
      <p:pic>
        <p:nvPicPr>
          <p:cNvPr id="7" name="Imagen 6">
            <a:extLst>
              <a:ext uri="{FF2B5EF4-FFF2-40B4-BE49-F238E27FC236}">
                <a16:creationId xmlns:a16="http://schemas.microsoft.com/office/drawing/2014/main" id="{1FE9B023-BB5E-44B5-8651-0C2062A0FB1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Si la trayectoria del fluido está definida por la ecuación l = x(0,75x - 2,1y + 1,7)i + y(1,5 x + 1,7 -1,05y)j, determine la ecuación de la velocidad del fluido.</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323439"/>
          </a:xfrm>
          <a:prstGeom prst="rect">
            <a:avLst/>
          </a:prstGeom>
          <a:noFill/>
        </p:spPr>
        <p:txBody>
          <a:bodyPr wrap="square" rtlCol="0">
            <a:spAutoFit/>
          </a:bodyPr>
          <a:lstStyle/>
          <a:p>
            <a:pPr lvl="0"/>
            <a:r>
              <a:rPr lang="pl-PL" sz="2000" dirty="0"/>
              <a:t>a. V=(u,v) = (1,1 + 1,5x)i + (0,6 - 2,1y)j.</a:t>
            </a:r>
          </a:p>
          <a:p>
            <a:pPr lvl="0"/>
            <a:r>
              <a:rPr lang="pl-PL" sz="2000" dirty="0"/>
              <a:t>b. V=(u,v) = (1,1 + 1,5x)i - (0,6 - 2,1y)j.</a:t>
            </a:r>
          </a:p>
          <a:p>
            <a:pPr lvl="0"/>
            <a:r>
              <a:rPr lang="pl-PL" sz="2000" dirty="0"/>
              <a:t>c.</a:t>
            </a:r>
            <a:r>
              <a:rPr lang="es-CO" sz="2000" dirty="0"/>
              <a:t> </a:t>
            </a:r>
            <a:r>
              <a:rPr lang="pl-PL" sz="2000" dirty="0"/>
              <a:t>V=(u,v)= (0,75x + 1,7)i + (1,7 -1,05y)j.</a:t>
            </a:r>
          </a:p>
          <a:p>
            <a:pPr lvl="0"/>
            <a:r>
              <a:rPr lang="pl-PL" sz="2000" dirty="0"/>
              <a:t>d. V=(u,v)= (0,75x + 1,7)i - (1,7 -1,05y)j</a:t>
            </a:r>
            <a:endParaRPr lang="es-CO"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745</Words>
  <Application>Microsoft Office PowerPoint</Application>
  <PresentationFormat>Presentación en pantalla (16:9)</PresentationFormat>
  <Paragraphs>63</Paragraphs>
  <Slides>14</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25</cp:revision>
  <dcterms:created xsi:type="dcterms:W3CDTF">2018-10-16T22:27:03Z</dcterms:created>
  <dcterms:modified xsi:type="dcterms:W3CDTF">2022-01-13T04:44:31Z</dcterms:modified>
</cp:coreProperties>
</file>