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5" r:id="rId7"/>
    <p:sldId id="280" r:id="rId8"/>
    <p:sldId id="279" r:id="rId9"/>
    <p:sldId id="281" r:id="rId10"/>
    <p:sldId id="278" r:id="rId11"/>
    <p:sldId id="282" r:id="rId12"/>
    <p:sldId id="277" r:id="rId13"/>
    <p:sldId id="283" r:id="rId14"/>
    <p:sldId id="274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Matemáticas Financieras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8562" y="773609"/>
            <a:ext cx="7495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Usted desea iniciar un MBA, y tiene como objetivo obtener $12.000.000 al finalizar un periodo de inversión de 6 meses para el pago inicial de su matrícula, para lo cual tiene dos opciones, ambas con una tasa de interés del 24% Nominal Mes Vencido:</a:t>
            </a:r>
          </a:p>
          <a:p>
            <a:pPr algn="just"/>
            <a:r>
              <a:rPr lang="es-ES" sz="2400" dirty="0"/>
              <a:t>Opción 1: Realizar seis abonos iguales al final de cada mes.</a:t>
            </a:r>
          </a:p>
          <a:p>
            <a:pPr algn="just"/>
            <a:r>
              <a:rPr lang="es-ES" sz="2400" dirty="0"/>
              <a:t>Opción 2: Realizar tres abonos iguales durante los meses 0, 2 y 4 y retirar el dinero al finalizar el mes 6.</a:t>
            </a:r>
          </a:p>
          <a:p>
            <a:pPr algn="just"/>
            <a:r>
              <a:rPr lang="es-ES" sz="2400" dirty="0"/>
              <a:t>Si usted tiene un salario mensual neto de $5.800.000 y de dicho ingreso usted debe destinar el 65% para otros gastos.</a:t>
            </a:r>
          </a:p>
        </p:txBody>
      </p:sp>
    </p:spTree>
    <p:extLst>
      <p:ext uri="{BB962C8B-B14F-4D97-AF65-F5344CB8AC3E}">
        <p14:creationId xmlns:p14="http://schemas.microsoft.com/office/powerpoint/2010/main" val="337715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Ante este situación usted puede: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275786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830564"/>
            <a:ext cx="7480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a. Elegir cualquier alternativa porque ambas le permiten alcanzar el objetivo de doce millones de pesos.</a:t>
            </a:r>
          </a:p>
          <a:p>
            <a:pPr algn="just"/>
            <a:r>
              <a:rPr lang="es-ES" sz="2000" dirty="0"/>
              <a:t>b. Elegir la segunda alternativa de inversión, teniendo en cuenta que existe el abono anticipado.</a:t>
            </a:r>
          </a:p>
          <a:p>
            <a:pPr algn="just"/>
            <a:r>
              <a:rPr lang="es-ES" sz="2000" dirty="0"/>
              <a:t>c. Elegir la primera alternativa de inversión, teniendo en cuenta el abono anticipado.</a:t>
            </a:r>
          </a:p>
          <a:p>
            <a:pPr algn="just"/>
            <a:r>
              <a:rPr lang="es-ES" sz="2000" dirty="0"/>
              <a:t>d. Elegir cualquiera alternativa porque cuenta con un presupuesto de $ 3.770.000 mensual para cancelar la cuota de inversión.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0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8562" y="1232922"/>
            <a:ext cx="74957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Usted va a comprar un apartamento. El plan de pagos es: una cuota inicial de $200.000, al final del mes 5 cancelará la cuarta parte del valor de contado, al final del mes 12 un pago igual a la quinta parte del valor de contado. La tasa de interés es de 42,5760887% E.A. Al mirar en el periódico usted se entera que se ha ganado la lotería, y que ahora podrá cancelar el apartamento en un pago de contado.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27320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Entonces usted debe pagar: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a. $ 334.520.</a:t>
            </a:r>
          </a:p>
          <a:p>
            <a:pPr algn="just"/>
            <a:r>
              <a:rPr lang="es-CO" sz="2400" dirty="0"/>
              <a:t>b. $ 310.525.</a:t>
            </a:r>
          </a:p>
          <a:p>
            <a:pPr algn="just"/>
            <a:r>
              <a:rPr lang="es-CO" sz="2400" dirty="0"/>
              <a:t>c. $ 322.782.</a:t>
            </a:r>
          </a:p>
          <a:p>
            <a:pPr algn="just"/>
            <a:r>
              <a:rPr lang="es-CO" sz="2400" dirty="0"/>
              <a:t>d. $ 342.720.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4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2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8562" y="773609"/>
            <a:ext cx="7495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Usted como padre de familia está contemplando posibilidades de ahorro para el estudio universitario de su hijo, el niño cumple hoy 1 de febrero 1 año de vida y se planea ingrese a la universidad al cumplir sus 18 años. Hace unos días asistió a un taller de reflexión para fumadores, al contemplar las consecuencias de la cajetilla diaria que consume ha decidido que no volverá a fumar y que el ahorrará siempre en banco al final de cada mes el precio de HOY de una cajetilla ($3.500 pesos) * los 30 días del mes. Es decir, $105.000 pesos mensuales. El banco le reconoce una tasa del 6% Efectivo Anual.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Entonces usted contará para la educación de su hijo al cabo de 17 años con aproximadamente: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419868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a. $ 36.515.520 para el estudio universitario de su hijo.</a:t>
            </a:r>
          </a:p>
          <a:p>
            <a:pPr algn="just"/>
            <a:r>
              <a:rPr lang="es-ES" sz="2400" dirty="0"/>
              <a:t>b. $ 29.630.450 para el estudio universitario de su hijo.</a:t>
            </a:r>
          </a:p>
          <a:p>
            <a:pPr algn="just"/>
            <a:r>
              <a:rPr lang="es-ES" sz="2400" dirty="0"/>
              <a:t>c. $ 37.820.560 para el estudio universitario de su hijo.</a:t>
            </a:r>
          </a:p>
          <a:p>
            <a:pPr algn="just"/>
            <a:r>
              <a:rPr lang="es-ES" sz="2400" dirty="0"/>
              <a:t>d. $41.489.487 para el estudio universitario de su hijo.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8562" y="863590"/>
            <a:ext cx="7495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Usted desea iniciar un MBA, y tiene como objetivo obtener $12.000.000 al finalizar un periodo de inversión de 6 meses para el pago inicial de su matrícula, para lo cual tiene dos opciones, ambas con una tasa de interés del 24% Nominal Mes Vencido: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Opción 1: Realizar seis abonos iguales al final de cada mes.</a:t>
            </a:r>
          </a:p>
          <a:p>
            <a:pPr algn="just"/>
            <a:r>
              <a:rPr lang="es-ES" sz="2400" dirty="0"/>
              <a:t>Opción 2: Realizar tres abonos iguales durante los meses 0, 2 y 4 y retirar el dinero al finalizar el mes 6.</a:t>
            </a:r>
          </a:p>
        </p:txBody>
      </p:sp>
    </p:spTree>
    <p:extLst>
      <p:ext uri="{BB962C8B-B14F-4D97-AF65-F5344CB8AC3E}">
        <p14:creationId xmlns:p14="http://schemas.microsoft.com/office/powerpoint/2010/main" val="184110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El valor de la cuota que usted debe pagar en la opción 1 es: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a. 1.853.285.</a:t>
            </a:r>
          </a:p>
          <a:p>
            <a:pPr algn="just"/>
            <a:r>
              <a:rPr lang="es-CO" sz="2400" dirty="0"/>
              <a:t>b. 1.321.000.</a:t>
            </a:r>
          </a:p>
          <a:p>
            <a:pPr algn="just"/>
            <a:r>
              <a:rPr lang="es-CO" sz="2400" dirty="0"/>
              <a:t>c. 1.000.000.</a:t>
            </a:r>
          </a:p>
          <a:p>
            <a:pPr algn="just"/>
            <a:r>
              <a:rPr lang="es-CO" sz="2400" dirty="0"/>
              <a:t>d. 1.902.310.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8562" y="863590"/>
            <a:ext cx="7495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Usted desea iniciar un MBA, y tiene como objetivo obtener $12.000.000 al finalizar un periodo de inversión de 6 meses para el pago inicial de su matrícula, para lo cual tiene dos opciones, ambas con una tasa de interés del 24% Nominal Mes Vencido: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Opción 1: Realizar seis abonos iguales al final de cada mes.</a:t>
            </a:r>
          </a:p>
          <a:p>
            <a:pPr algn="just"/>
            <a:r>
              <a:rPr lang="es-ES" sz="2400" dirty="0"/>
              <a:t>Opción 2: Realizar tres abonos iguales durante los meses 0, 2 y 4 y retirar el dinero al finalizar el mes 6.</a:t>
            </a:r>
          </a:p>
        </p:txBody>
      </p:sp>
    </p:spTree>
    <p:extLst>
      <p:ext uri="{BB962C8B-B14F-4D97-AF65-F5344CB8AC3E}">
        <p14:creationId xmlns:p14="http://schemas.microsoft.com/office/powerpoint/2010/main" val="20179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El valor de la cuota a pagar en la opción 2 es: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a. 2.753.285.</a:t>
            </a:r>
          </a:p>
          <a:p>
            <a:pPr algn="just"/>
            <a:r>
              <a:rPr lang="es-CO" sz="2400" dirty="0"/>
              <a:t>b. 3.693.451. </a:t>
            </a:r>
          </a:p>
          <a:p>
            <a:pPr algn="just"/>
            <a:r>
              <a:rPr lang="es-CO" sz="2400" dirty="0"/>
              <a:t>c. 4.000.000.</a:t>
            </a:r>
          </a:p>
          <a:p>
            <a:pPr algn="just"/>
            <a:r>
              <a:rPr lang="es-CO" sz="2400" dirty="0"/>
              <a:t>d. 5.902.310.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878</Words>
  <Application>Microsoft Office PowerPoint</Application>
  <PresentationFormat>Presentación en pantalla (16:9)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40</cp:revision>
  <dcterms:created xsi:type="dcterms:W3CDTF">2018-10-16T22:27:03Z</dcterms:created>
  <dcterms:modified xsi:type="dcterms:W3CDTF">2022-01-11T19:23:08Z</dcterms:modified>
</cp:coreProperties>
</file>