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60" r:id="rId2"/>
    <p:sldId id="258" r:id="rId3"/>
    <p:sldId id="262" r:id="rId4"/>
    <p:sldId id="273" r:id="rId5"/>
    <p:sldId id="263" r:id="rId6"/>
    <p:sldId id="274" r:id="rId7"/>
    <p:sldId id="275" r:id="rId8"/>
    <p:sldId id="276" r:id="rId9"/>
    <p:sldId id="277" r:id="rId10"/>
    <p:sldId id="278" r:id="rId11"/>
    <p:sldId id="279" r:id="rId12"/>
    <p:sldId id="280" r:id="rId13"/>
    <p:sldId id="281" r:id="rId14"/>
    <p:sldId id="282" r:id="rId15"/>
  </p:sldIdLst>
  <p:sldSz cx="9144000" cy="5143500" type="screen16x9"/>
  <p:notesSz cx="6858000" cy="9144000"/>
  <p:defaultText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231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90" d="100"/>
          <a:sy n="90" d="100"/>
        </p:scale>
        <p:origin x="816" y="8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97B5F-50AC-4970-98D9-690BC88EE4BB}" type="datetimeFigureOut">
              <a:rPr lang="es-CO" smtClean="0"/>
              <a:t>12/01/2022</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A9B7C-9772-440A-B99F-7FEF560F6897}" type="slidenum">
              <a:rPr lang="es-CO" smtClean="0"/>
              <a:t>‹Nº›</a:t>
            </a:fld>
            <a:endParaRPr lang="es-CO"/>
          </a:p>
        </p:txBody>
      </p:sp>
    </p:spTree>
    <p:extLst>
      <p:ext uri="{BB962C8B-B14F-4D97-AF65-F5344CB8AC3E}">
        <p14:creationId xmlns:p14="http://schemas.microsoft.com/office/powerpoint/2010/main" val="2484460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#233 </a:t>
            </a:r>
            <a:r>
              <a:rPr lang="es-ES" dirty="0" err="1"/>
              <a:t>pocion</a:t>
            </a:r>
            <a:r>
              <a:rPr lang="es-ES" dirty="0"/>
              <a:t> 4</a:t>
            </a:r>
            <a:endParaRPr lang="es-CO" dirty="0"/>
          </a:p>
        </p:txBody>
      </p:sp>
      <p:sp>
        <p:nvSpPr>
          <p:cNvPr id="4" name="Marcador de número de diapositiva 3"/>
          <p:cNvSpPr>
            <a:spLocks noGrp="1"/>
          </p:cNvSpPr>
          <p:nvPr>
            <p:ph type="sldNum" sz="quarter" idx="5"/>
          </p:nvPr>
        </p:nvSpPr>
        <p:spPr/>
        <p:txBody>
          <a:bodyPr/>
          <a:lstStyle/>
          <a:p>
            <a:fld id="{E36477B9-F4E9-4BEF-869F-327512178789}" type="slidenum">
              <a:rPr lang="es-CO" smtClean="0"/>
              <a:t>2</a:t>
            </a:fld>
            <a:endParaRPr lang="es-CO"/>
          </a:p>
        </p:txBody>
      </p:sp>
    </p:spTree>
    <p:extLst>
      <p:ext uri="{BB962C8B-B14F-4D97-AF65-F5344CB8AC3E}">
        <p14:creationId xmlns:p14="http://schemas.microsoft.com/office/powerpoint/2010/main" val="220180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5</a:t>
            </a:fld>
            <a:endParaRPr lang="es-CO"/>
          </a:p>
        </p:txBody>
      </p:sp>
    </p:spTree>
    <p:extLst>
      <p:ext uri="{BB962C8B-B14F-4D97-AF65-F5344CB8AC3E}">
        <p14:creationId xmlns:p14="http://schemas.microsoft.com/office/powerpoint/2010/main" val="5854083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794A9B7C-9772-440A-B99F-7FEF560F6897}" type="slidenum">
              <a:rPr lang="es-CO" smtClean="0"/>
              <a:t>13</a:t>
            </a:fld>
            <a:endParaRPr lang="es-CO"/>
          </a:p>
        </p:txBody>
      </p:sp>
    </p:spTree>
    <p:extLst>
      <p:ext uri="{BB962C8B-B14F-4D97-AF65-F5344CB8AC3E}">
        <p14:creationId xmlns:p14="http://schemas.microsoft.com/office/powerpoint/2010/main" val="1104879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p:spPr>
        <p:txBody>
          <a:bodyPr/>
          <a:lstStyle/>
          <a:p>
            <a:r>
              <a:rPr lang="es-ES_tradnl"/>
              <a:t>Clic para editar título</a:t>
            </a:r>
            <a:endParaRPr lang="es-ES"/>
          </a:p>
        </p:txBody>
      </p:sp>
      <p:sp>
        <p:nvSpPr>
          <p:cNvPr id="3" name="Subtítu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115818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024535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p:spPr>
        <p:txBody>
          <a:bodyPr vert="eaVert"/>
          <a:lstStyle/>
          <a:p>
            <a:r>
              <a:rPr lang="es-ES_tradnl"/>
              <a:t>Clic para editar título</a:t>
            </a:r>
            <a:endParaRPr lang="es-ES"/>
          </a:p>
        </p:txBody>
      </p:sp>
      <p:sp>
        <p:nvSpPr>
          <p:cNvPr id="3" name="Marcador de texto vertical 2"/>
          <p:cNvSpPr>
            <a:spLocks noGrp="1"/>
          </p:cNvSpPr>
          <p:nvPr>
            <p:ph type="body" orient="vert" idx="1"/>
          </p:nvPr>
        </p:nvSpPr>
        <p:spPr>
          <a:xfrm>
            <a:off x="457200" y="154781"/>
            <a:ext cx="6019800" cy="3290888"/>
          </a:xfr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895368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idx="1"/>
          </p:nvPr>
        </p:nvSpPr>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1182174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p:spPr>
        <p:txBody>
          <a:bodyPr anchor="t"/>
          <a:lstStyle>
            <a:lvl1pPr algn="l">
              <a:defRPr sz="4000" b="1" cap="all"/>
            </a:lvl1pPr>
          </a:lstStyle>
          <a:p>
            <a:r>
              <a:rPr lang="es-ES_tradnl"/>
              <a:t>Clic para editar título</a:t>
            </a:r>
            <a:endParaRPr lang="es-ES"/>
          </a:p>
        </p:txBody>
      </p:sp>
      <p:sp>
        <p:nvSpPr>
          <p:cNvPr id="3" name="Marcador de tex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p:txBody>
          <a:bodyPr/>
          <a:lstStyle/>
          <a:p>
            <a:fld id="{0A9B67B3-53C9-AA4F-997E-5F50883CCD98}" type="datetimeFigureOut">
              <a:rPr lang="es-ES" smtClean="0"/>
              <a:t>12/01/2022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092732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contenido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contenido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356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p:spPr>
        <p:txBody>
          <a:bodyPr/>
          <a:lstStyle>
            <a:lvl1pPr>
              <a:defRPr/>
            </a:lvl1pPr>
          </a:lstStyle>
          <a:p>
            <a:r>
              <a:rPr lang="es-ES_tradnl"/>
              <a:t>Clic para editar título</a:t>
            </a:r>
            <a:endParaRPr lang="es-ES"/>
          </a:p>
        </p:txBody>
      </p:sp>
      <p:sp>
        <p:nvSpPr>
          <p:cNvPr id="3" name="Marcador de tex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5" name="Marcador de tex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7" name="Marcador de fecha 6"/>
          <p:cNvSpPr>
            <a:spLocks noGrp="1"/>
          </p:cNvSpPr>
          <p:nvPr>
            <p:ph type="dt" sz="half" idx="10"/>
          </p:nvPr>
        </p:nvSpPr>
        <p:spPr/>
        <p:txBody>
          <a:bodyPr/>
          <a:lstStyle/>
          <a:p>
            <a:fld id="{0A9B67B3-53C9-AA4F-997E-5F50883CCD98}" type="datetimeFigureOut">
              <a:rPr lang="es-ES" smtClean="0"/>
              <a:t>12/01/2022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4005510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a:t>Clic para editar título</a:t>
            </a:r>
            <a:endParaRPr lang="es-ES"/>
          </a:p>
        </p:txBody>
      </p:sp>
      <p:sp>
        <p:nvSpPr>
          <p:cNvPr id="3" name="Marcador de fecha 2"/>
          <p:cNvSpPr>
            <a:spLocks noGrp="1"/>
          </p:cNvSpPr>
          <p:nvPr>
            <p:ph type="dt" sz="half" idx="10"/>
          </p:nvPr>
        </p:nvSpPr>
        <p:spPr/>
        <p:txBody>
          <a:bodyPr/>
          <a:lstStyle/>
          <a:p>
            <a:fld id="{0A9B67B3-53C9-AA4F-997E-5F50883CCD98}" type="datetimeFigureOut">
              <a:rPr lang="es-ES" smtClean="0"/>
              <a:t>12/01/2022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88142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A9B67B3-53C9-AA4F-997E-5F50883CCD98}" type="datetimeFigureOut">
              <a:rPr lang="es-ES" smtClean="0"/>
              <a:t>12/01/2022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3755141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p:spPr>
        <p:txBody>
          <a:bodyPr anchor="b"/>
          <a:lstStyle>
            <a:lvl1pPr algn="l">
              <a:defRPr sz="2000" b="1"/>
            </a:lvl1pPr>
          </a:lstStyle>
          <a:p>
            <a:r>
              <a:rPr lang="es-ES_tradnl"/>
              <a:t>Clic para editar título</a:t>
            </a:r>
            <a:endParaRPr lang="es-ES"/>
          </a:p>
        </p:txBody>
      </p:sp>
      <p:sp>
        <p:nvSpPr>
          <p:cNvPr id="3" name="Marcador de contenid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tex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990294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p:spPr>
        <p:txBody>
          <a:bodyPr anchor="b"/>
          <a:lstStyle>
            <a:lvl1pPr algn="l">
              <a:defRPr sz="2000" b="1"/>
            </a:lvl1pPr>
          </a:lstStyle>
          <a:p>
            <a:r>
              <a:rPr lang="es-ES_tradnl"/>
              <a:t>Clic para editar título</a:t>
            </a:r>
            <a:endParaRPr lang="es-ES"/>
          </a:p>
        </p:txBody>
      </p:sp>
      <p:sp>
        <p:nvSpPr>
          <p:cNvPr id="3" name="Marcador de posición de imagen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p:txBody>
          <a:bodyPr/>
          <a:lstStyle/>
          <a:p>
            <a:fld id="{0A9B67B3-53C9-AA4F-997E-5F50883CCD98}" type="datetimeFigureOut">
              <a:rPr lang="es-ES" smtClean="0"/>
              <a:t>12/01/2022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FC196FE9-B0B0-5C4F-8852-53883B57E13C}" type="slidenum">
              <a:rPr lang="es-ES" smtClean="0"/>
              <a:t>‹Nº›</a:t>
            </a:fld>
            <a:endParaRPr lang="es-ES"/>
          </a:p>
        </p:txBody>
      </p:sp>
    </p:spTree>
    <p:extLst>
      <p:ext uri="{BB962C8B-B14F-4D97-AF65-F5344CB8AC3E}">
        <p14:creationId xmlns:p14="http://schemas.microsoft.com/office/powerpoint/2010/main" val="248520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s-ES_tradnl"/>
              <a:t>Clic para editar título</a:t>
            </a:r>
            <a:endParaRPr lang="es-ES"/>
          </a:p>
        </p:txBody>
      </p:sp>
      <p:sp>
        <p:nvSpPr>
          <p:cNvPr id="3" name="Marcador de texto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s-ES"/>
          </a:p>
        </p:txBody>
      </p:sp>
      <p:sp>
        <p:nvSpPr>
          <p:cNvPr id="4" name="Marcador de fech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A9B67B3-53C9-AA4F-997E-5F50883CCD98}" type="datetimeFigureOut">
              <a:rPr lang="es-ES" smtClean="0"/>
              <a:t>12/01/2022</a:t>
            </a:fld>
            <a:endParaRPr lang="es-ES"/>
          </a:p>
        </p:txBody>
      </p:sp>
      <p:sp>
        <p:nvSpPr>
          <p:cNvPr id="5" name="Marcador de pie de pá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C196FE9-B0B0-5C4F-8852-53883B57E13C}" type="slidenum">
              <a:rPr lang="es-ES" smtClean="0"/>
              <a:t>‹Nº›</a:t>
            </a:fld>
            <a:endParaRPr lang="es-ES"/>
          </a:p>
        </p:txBody>
      </p:sp>
    </p:spTree>
    <p:extLst>
      <p:ext uri="{BB962C8B-B14F-4D97-AF65-F5344CB8AC3E}">
        <p14:creationId xmlns:p14="http://schemas.microsoft.com/office/powerpoint/2010/main" val="8342953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4250562" y="1328761"/>
            <a:ext cx="4616694" cy="830997"/>
          </a:xfrm>
          <a:prstGeom prst="rect">
            <a:avLst/>
          </a:prstGeom>
          <a:noFill/>
        </p:spPr>
        <p:txBody>
          <a:bodyPr wrap="square" rtlCol="0">
            <a:spAutoFit/>
          </a:bodyPr>
          <a:lstStyle/>
          <a:p>
            <a:pPr algn="r"/>
            <a:r>
              <a:rPr lang="es-ES" sz="2400" dirty="0">
                <a:solidFill>
                  <a:schemeClr val="bg1"/>
                </a:solidFill>
              </a:rPr>
              <a:t>Entrenamiento en pruebas objetivas</a:t>
            </a:r>
          </a:p>
        </p:txBody>
      </p:sp>
      <p:sp>
        <p:nvSpPr>
          <p:cNvPr id="6" name="CuadroTexto 5"/>
          <p:cNvSpPr txBox="1"/>
          <p:nvPr/>
        </p:nvSpPr>
        <p:spPr>
          <a:xfrm>
            <a:off x="4250562" y="2352682"/>
            <a:ext cx="4616694" cy="830997"/>
          </a:xfrm>
          <a:prstGeom prst="rect">
            <a:avLst/>
          </a:prstGeom>
          <a:noFill/>
        </p:spPr>
        <p:txBody>
          <a:bodyPr wrap="square" rtlCol="0">
            <a:spAutoFit/>
          </a:bodyPr>
          <a:lstStyle/>
          <a:p>
            <a:pPr algn="r"/>
            <a:r>
              <a:rPr lang="es-ES" sz="2400" b="1" dirty="0">
                <a:solidFill>
                  <a:schemeClr val="bg1"/>
                </a:solidFill>
              </a:rPr>
              <a:t>Mantenimiento y Seguridad Industrial</a:t>
            </a:r>
            <a:endParaRPr lang="es-ES" sz="2400" dirty="0">
              <a:solidFill>
                <a:schemeClr val="bg1"/>
              </a:solidFill>
            </a:endParaRPr>
          </a:p>
        </p:txBody>
      </p:sp>
      <p:pic>
        <p:nvPicPr>
          <p:cNvPr id="7" name="Imagen 6">
            <a:extLst>
              <a:ext uri="{FF2B5EF4-FFF2-40B4-BE49-F238E27FC236}">
                <a16:creationId xmlns:a16="http://schemas.microsoft.com/office/drawing/2014/main" id="{A101E346-EC5A-401E-BF60-6C591229C815}"/>
              </a:ext>
            </a:extLst>
          </p:cNvPr>
          <p:cNvPicPr>
            <a:picLocks noChangeAspect="1"/>
          </p:cNvPicPr>
          <p:nvPr/>
        </p:nvPicPr>
        <p:blipFill>
          <a:blip r:embed="rId3"/>
          <a:stretch>
            <a:fillRect/>
          </a:stretch>
        </p:blipFill>
        <p:spPr>
          <a:xfrm>
            <a:off x="5962310" y="3889829"/>
            <a:ext cx="3181690" cy="1126081"/>
          </a:xfrm>
          <a:prstGeom prst="rect">
            <a:avLst/>
          </a:prstGeom>
        </p:spPr>
      </p:pic>
    </p:spTree>
    <p:extLst>
      <p:ext uri="{BB962C8B-B14F-4D97-AF65-F5344CB8AC3E}">
        <p14:creationId xmlns:p14="http://schemas.microsoft.com/office/powerpoint/2010/main" val="3211097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4. Caso o situación problémica</a:t>
            </a:r>
          </a:p>
        </p:txBody>
      </p:sp>
      <p:sp>
        <p:nvSpPr>
          <p:cNvPr id="3" name="CuadroTexto 2"/>
          <p:cNvSpPr txBox="1"/>
          <p:nvPr/>
        </p:nvSpPr>
        <p:spPr>
          <a:xfrm>
            <a:off x="238562" y="721008"/>
            <a:ext cx="7590988" cy="2554545"/>
          </a:xfrm>
          <a:prstGeom prst="rect">
            <a:avLst/>
          </a:prstGeom>
          <a:noFill/>
        </p:spPr>
        <p:txBody>
          <a:bodyPr wrap="square" rtlCol="0">
            <a:spAutoFit/>
          </a:bodyPr>
          <a:lstStyle/>
          <a:p>
            <a:r>
              <a:rPr lang="es-ES" sz="2000" dirty="0"/>
              <a:t>El ruido se ha definido como un sonido desagradable o no deseado. Generalmente está compuesto por una combinación no armónica de sonidos. A su vez, el sonido es una perturbación física que se propaga en un medio elástico produciendo variaciones de presión o vibración de partículas que pueden ser percibidas por el oído humano o detectadas mediante instrumentos. Por lo tanto si en una empresa se sobrepasan los límites permitidos y el tiempo de exposición, los trabajadores expuestos pueden presentar con el tiempo, perdida en la audición. </a:t>
            </a:r>
            <a:endParaRPr lang="es-CO" sz="2000" dirty="0"/>
          </a:p>
        </p:txBody>
      </p:sp>
      <p:pic>
        <p:nvPicPr>
          <p:cNvPr id="5" name="Imagen 4">
            <a:extLst>
              <a:ext uri="{FF2B5EF4-FFF2-40B4-BE49-F238E27FC236}">
                <a16:creationId xmlns:a16="http://schemas.microsoft.com/office/drawing/2014/main" id="{2287C745-5D63-405F-9D24-06FE8753532D}"/>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574450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r>
              <a:rPr lang="es-ES" sz="2000" dirty="0"/>
              <a:t>Según la normatividad Colombiana, el valor límite permisible para ruido en una jornada de 8 horas de trabajo es: </a:t>
            </a:r>
            <a:endParaRPr lang="es-CO" sz="2000" dirty="0"/>
          </a:p>
        </p:txBody>
      </p:sp>
      <p:sp>
        <p:nvSpPr>
          <p:cNvPr id="4" name="CuadroTexto 3"/>
          <p:cNvSpPr txBox="1"/>
          <p:nvPr/>
        </p:nvSpPr>
        <p:spPr>
          <a:xfrm>
            <a:off x="238562" y="206481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619593"/>
            <a:ext cx="7590988" cy="1323439"/>
          </a:xfrm>
          <a:prstGeom prst="rect">
            <a:avLst/>
          </a:prstGeom>
          <a:noFill/>
        </p:spPr>
        <p:txBody>
          <a:bodyPr wrap="square" rtlCol="0">
            <a:spAutoFit/>
          </a:bodyPr>
          <a:lstStyle/>
          <a:p>
            <a:pPr marL="342900" lvl="0" indent="-342900">
              <a:buFont typeface="+mj-lt"/>
              <a:buAutoNum type="alphaLcPeriod"/>
            </a:pPr>
            <a:r>
              <a:rPr lang="es-ES" sz="2000" dirty="0"/>
              <a:t>82 dB.</a:t>
            </a:r>
            <a:endParaRPr lang="es-CO" sz="2000" dirty="0"/>
          </a:p>
          <a:p>
            <a:pPr marL="342900" lvl="0" indent="-342900">
              <a:buFont typeface="+mj-lt"/>
              <a:buAutoNum type="alphaLcPeriod"/>
            </a:pPr>
            <a:r>
              <a:rPr lang="es-ES" sz="2000" dirty="0"/>
              <a:t>85 dB.</a:t>
            </a:r>
            <a:endParaRPr lang="es-CO" sz="2000" dirty="0"/>
          </a:p>
          <a:p>
            <a:pPr marL="342900" lvl="0" indent="-342900">
              <a:buFont typeface="+mj-lt"/>
              <a:buAutoNum type="alphaLcPeriod"/>
            </a:pPr>
            <a:r>
              <a:rPr lang="es-ES" sz="2000" dirty="0"/>
              <a:t>88 dB.</a:t>
            </a:r>
            <a:endParaRPr lang="es-CO" sz="2000" dirty="0"/>
          </a:p>
          <a:p>
            <a:pPr marL="342900" lvl="0" indent="-342900">
              <a:buFont typeface="+mj-lt"/>
              <a:buAutoNum type="alphaLcPeriod"/>
            </a:pPr>
            <a:r>
              <a:rPr lang="es-ES" sz="2000" dirty="0"/>
              <a:t>91 dB.</a:t>
            </a:r>
            <a:endParaRPr lang="es-CO"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B5ABA3FA-913D-4732-B1B6-001832559C82}"/>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37219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Caso o situación </a:t>
            </a:r>
            <a:r>
              <a:rPr lang="es-ES" sz="2400" b="1" dirty="0" err="1"/>
              <a:t>problémica</a:t>
            </a:r>
            <a:endParaRPr lang="es-ES" sz="2400" b="1" dirty="0"/>
          </a:p>
        </p:txBody>
      </p:sp>
      <p:sp>
        <p:nvSpPr>
          <p:cNvPr id="3" name="CuadroTexto 2"/>
          <p:cNvSpPr txBox="1"/>
          <p:nvPr/>
        </p:nvSpPr>
        <p:spPr>
          <a:xfrm>
            <a:off x="238562" y="721008"/>
            <a:ext cx="7590988" cy="1323439"/>
          </a:xfrm>
          <a:prstGeom prst="rect">
            <a:avLst/>
          </a:prstGeom>
          <a:noFill/>
        </p:spPr>
        <p:txBody>
          <a:bodyPr wrap="square" rtlCol="0">
            <a:spAutoFit/>
          </a:bodyPr>
          <a:lstStyle/>
          <a:p>
            <a:pPr algn="just"/>
            <a:r>
              <a:rPr lang="es-CO" sz="2000" dirty="0"/>
              <a:t>5. </a:t>
            </a:r>
            <a:r>
              <a:rPr lang="es-ES_tradnl" sz="2000" dirty="0"/>
              <a:t>Al interior de las organizaciones debe existir un organismo que tiene como objetivo promover y asesorar a los trabajadores y a la empresa, en el funcionamiento de normas y reglamentos de salud ocupacional de acuerdo con la ley. </a:t>
            </a:r>
            <a:endParaRPr lang="es-CO" sz="2000" dirty="0"/>
          </a:p>
        </p:txBody>
      </p:sp>
      <p:pic>
        <p:nvPicPr>
          <p:cNvPr id="5" name="Imagen 4">
            <a:extLst>
              <a:ext uri="{FF2B5EF4-FFF2-40B4-BE49-F238E27FC236}">
                <a16:creationId xmlns:a16="http://schemas.microsoft.com/office/drawing/2014/main" id="{8B41B9A8-3C11-485E-8D44-9018196E972C}"/>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031006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940840"/>
            <a:ext cx="7590988" cy="1015663"/>
          </a:xfrm>
          <a:prstGeom prst="rect">
            <a:avLst/>
          </a:prstGeom>
          <a:noFill/>
        </p:spPr>
        <p:txBody>
          <a:bodyPr wrap="square" rtlCol="0">
            <a:spAutoFit/>
          </a:bodyPr>
          <a:lstStyle/>
          <a:p>
            <a:pPr algn="just"/>
            <a:r>
              <a:rPr lang="es-ES_tradnl" sz="2000" dirty="0"/>
              <a:t>A dicho organismo  que tiene las características mencionadas y que vemos presente en muchas organizaciones  lo conocemos como: </a:t>
            </a:r>
            <a:endParaRPr lang="es-CO" sz="2000" dirty="0"/>
          </a:p>
          <a:p>
            <a:pPr algn="just"/>
            <a:endParaRPr lang="es-CO" sz="2000" dirty="0"/>
          </a:p>
        </p:txBody>
      </p:sp>
      <p:sp>
        <p:nvSpPr>
          <p:cNvPr id="4" name="CuadroTexto 3"/>
          <p:cNvSpPr txBox="1"/>
          <p:nvPr/>
        </p:nvSpPr>
        <p:spPr>
          <a:xfrm>
            <a:off x="238562" y="1989860"/>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518239"/>
            <a:ext cx="7590988" cy="1200329"/>
          </a:xfrm>
          <a:prstGeom prst="rect">
            <a:avLst/>
          </a:prstGeom>
          <a:noFill/>
        </p:spPr>
        <p:txBody>
          <a:bodyPr wrap="square" rtlCol="0">
            <a:spAutoFit/>
          </a:bodyPr>
          <a:lstStyle/>
          <a:p>
            <a:pPr marL="342900" lvl="0" indent="-342900">
              <a:buFont typeface="+mj-lt"/>
              <a:buAutoNum type="alphaLcPeriod"/>
            </a:pPr>
            <a:r>
              <a:rPr lang="es-ES" dirty="0"/>
              <a:t>La brigada de emergencias.</a:t>
            </a:r>
            <a:endParaRPr lang="es-CO" dirty="0"/>
          </a:p>
          <a:p>
            <a:pPr marL="342900" lvl="0" indent="-342900">
              <a:buFont typeface="+mj-lt"/>
              <a:buAutoNum type="alphaLcPeriod"/>
            </a:pPr>
            <a:r>
              <a:rPr lang="es-ES" dirty="0"/>
              <a:t>La ARP .</a:t>
            </a:r>
            <a:endParaRPr lang="es-CO" dirty="0"/>
          </a:p>
          <a:p>
            <a:pPr marL="342900" lvl="0" indent="-342900">
              <a:buFont typeface="+mj-lt"/>
              <a:buAutoNum type="alphaLcPeriod"/>
            </a:pPr>
            <a:r>
              <a:rPr lang="es-ES" dirty="0"/>
              <a:t>Comité de calidad.</a:t>
            </a:r>
            <a:endParaRPr lang="es-CO" dirty="0"/>
          </a:p>
          <a:p>
            <a:pPr marL="342900" lvl="0" indent="-342900">
              <a:buFont typeface="+mj-lt"/>
              <a:buAutoNum type="alphaLcPeriod"/>
            </a:pPr>
            <a:r>
              <a:rPr lang="es-ES" dirty="0"/>
              <a:t>El COPASO.</a:t>
            </a:r>
            <a:endParaRPr lang="es-CO"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b="1" dirty="0"/>
              <a:t>d</a:t>
            </a:r>
            <a:endParaRPr lang="es-CO" b="1" dirty="0"/>
          </a:p>
        </p:txBody>
      </p:sp>
      <p:pic>
        <p:nvPicPr>
          <p:cNvPr id="8" name="Imagen 7">
            <a:extLst>
              <a:ext uri="{FF2B5EF4-FFF2-40B4-BE49-F238E27FC236}">
                <a16:creationId xmlns:a16="http://schemas.microsoft.com/office/drawing/2014/main" id="{AF4F40DD-39D5-409B-873C-056D44A37715}"/>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9329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4B5B82-C5C2-4FDD-819A-D38B873539EF}"/>
              </a:ext>
            </a:extLst>
          </p:cNvPr>
          <p:cNvSpPr>
            <a:spLocks noGrp="1"/>
          </p:cNvSpPr>
          <p:nvPr>
            <p:ph type="title"/>
          </p:nvPr>
        </p:nvSpPr>
        <p:spPr/>
        <p:txBody>
          <a:bodyPr/>
          <a:lstStyle/>
          <a:p>
            <a:endParaRPr lang="es-CO"/>
          </a:p>
        </p:txBody>
      </p:sp>
      <p:sp>
        <p:nvSpPr>
          <p:cNvPr id="3" name="Marcador de contenido 2">
            <a:extLst>
              <a:ext uri="{FF2B5EF4-FFF2-40B4-BE49-F238E27FC236}">
                <a16:creationId xmlns:a16="http://schemas.microsoft.com/office/drawing/2014/main" id="{13467634-70E6-4D43-903D-141C3137A662}"/>
              </a:ext>
            </a:extLst>
          </p:cNvPr>
          <p:cNvSpPr>
            <a:spLocks noGrp="1"/>
          </p:cNvSpPr>
          <p:nvPr>
            <p:ph idx="1"/>
          </p:nvPr>
        </p:nvSpPr>
        <p:spPr/>
        <p:txBody>
          <a:bodyPr/>
          <a:lstStyle/>
          <a:p>
            <a:endParaRPr lang="es-CO"/>
          </a:p>
        </p:txBody>
      </p:sp>
      <p:pic>
        <p:nvPicPr>
          <p:cNvPr id="4" name="Imagen 3">
            <a:extLst>
              <a:ext uri="{FF2B5EF4-FFF2-40B4-BE49-F238E27FC236}">
                <a16:creationId xmlns:a16="http://schemas.microsoft.com/office/drawing/2014/main" id="{19C5D55E-8171-4073-A2A5-BF94370661D4}"/>
              </a:ext>
            </a:extLst>
          </p:cNvPr>
          <p:cNvPicPr>
            <a:picLocks noChangeAspect="1"/>
          </p:cNvPicPr>
          <p:nvPr/>
        </p:nvPicPr>
        <p:blipFill>
          <a:blip r:embed="rId2"/>
          <a:stretch>
            <a:fillRect/>
          </a:stretch>
        </p:blipFill>
        <p:spPr>
          <a:xfrm>
            <a:off x="-54753" y="0"/>
            <a:ext cx="9198754" cy="5158977"/>
          </a:xfrm>
          <a:prstGeom prst="rect">
            <a:avLst/>
          </a:prstGeom>
        </p:spPr>
      </p:pic>
    </p:spTree>
    <p:extLst>
      <p:ext uri="{BB962C8B-B14F-4D97-AF65-F5344CB8AC3E}">
        <p14:creationId xmlns:p14="http://schemas.microsoft.com/office/powerpoint/2010/main" val="2985939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429062" y="509130"/>
            <a:ext cx="4616694" cy="461665"/>
          </a:xfrm>
          <a:prstGeom prst="rect">
            <a:avLst/>
          </a:prstGeom>
          <a:noFill/>
        </p:spPr>
        <p:txBody>
          <a:bodyPr wrap="square" rtlCol="0">
            <a:spAutoFit/>
          </a:bodyPr>
          <a:lstStyle/>
          <a:p>
            <a:r>
              <a:rPr lang="es-ES" sz="2400" b="1" dirty="0"/>
              <a:t>Apreciados docente y estudiantes</a:t>
            </a:r>
          </a:p>
        </p:txBody>
      </p:sp>
      <p:sp>
        <p:nvSpPr>
          <p:cNvPr id="3" name="CuadroTexto 2"/>
          <p:cNvSpPr txBox="1"/>
          <p:nvPr/>
        </p:nvSpPr>
        <p:spPr>
          <a:xfrm>
            <a:off x="429062" y="1054383"/>
            <a:ext cx="7495738" cy="3785652"/>
          </a:xfrm>
          <a:prstGeom prst="rect">
            <a:avLst/>
          </a:prstGeom>
          <a:noFill/>
        </p:spPr>
        <p:txBody>
          <a:bodyPr wrap="square" rtlCol="0">
            <a:spAutoFit/>
          </a:bodyPr>
          <a:lstStyle/>
          <a:p>
            <a:pPr algn="just"/>
            <a:r>
              <a:rPr lang="es-ES" sz="2000" dirty="0"/>
              <a:t>El siguiente entrenamiento está diseñado para que puedan familiarizarse con la estructura y funcionamiento de las pruebas objetivas. Con este documento ustedes tendrán la posibilidad de conocer en detalle los principales componentes de los ítems que conforman la prueba objetiva.</a:t>
            </a:r>
          </a:p>
          <a:p>
            <a:pPr algn="just"/>
            <a:endParaRPr lang="es-ES" sz="2000" dirty="0"/>
          </a:p>
          <a:p>
            <a:pPr algn="just"/>
            <a:r>
              <a:rPr lang="es-ES" sz="2000" dirty="0"/>
              <a:t>Este entrenamiento ha sido construido con información equivalente a la que se encuentra en las pruebas reales, por lo que se espera que los estudiantes obtengan herramientas esenciales para su apropiado desempeño en las pruebas.</a:t>
            </a:r>
          </a:p>
          <a:p>
            <a:pPr algn="just"/>
            <a:endParaRPr lang="es-ES" sz="2000" dirty="0"/>
          </a:p>
          <a:p>
            <a:pPr algn="just"/>
            <a:r>
              <a:rPr lang="es-ES" sz="2000" dirty="0"/>
              <a:t>¡Bienvenidos!</a:t>
            </a:r>
          </a:p>
        </p:txBody>
      </p:sp>
      <p:pic>
        <p:nvPicPr>
          <p:cNvPr id="5" name="Imagen 4">
            <a:extLst>
              <a:ext uri="{FF2B5EF4-FFF2-40B4-BE49-F238E27FC236}">
                <a16:creationId xmlns:a16="http://schemas.microsoft.com/office/drawing/2014/main" id="{D0B59FFB-1E6E-45D3-A40C-519DC696FDA3}"/>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3296009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1" y="1442580"/>
            <a:ext cx="5790763" cy="1107996"/>
          </a:xfrm>
          <a:prstGeom prst="rect">
            <a:avLst/>
          </a:prstGeom>
          <a:noFill/>
        </p:spPr>
        <p:txBody>
          <a:bodyPr wrap="square" rtlCol="0">
            <a:spAutoFit/>
          </a:bodyPr>
          <a:lstStyle/>
          <a:p>
            <a:r>
              <a:rPr lang="es-ES" sz="6600" b="1" dirty="0"/>
              <a:t>Comencemos…</a:t>
            </a:r>
          </a:p>
        </p:txBody>
      </p:sp>
      <p:pic>
        <p:nvPicPr>
          <p:cNvPr id="5" name="Imagen 4">
            <a:extLst>
              <a:ext uri="{FF2B5EF4-FFF2-40B4-BE49-F238E27FC236}">
                <a16:creationId xmlns:a16="http://schemas.microsoft.com/office/drawing/2014/main" id="{998EF496-D918-4388-BA8B-89F8F8F84DD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3420040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1. Caso o situación problémica</a:t>
            </a:r>
          </a:p>
        </p:txBody>
      </p:sp>
      <p:sp>
        <p:nvSpPr>
          <p:cNvPr id="3" name="CuadroTexto 2"/>
          <p:cNvSpPr txBox="1"/>
          <p:nvPr/>
        </p:nvSpPr>
        <p:spPr>
          <a:xfrm>
            <a:off x="238562" y="721008"/>
            <a:ext cx="7590988" cy="1631216"/>
          </a:xfrm>
          <a:prstGeom prst="rect">
            <a:avLst/>
          </a:prstGeom>
          <a:noFill/>
        </p:spPr>
        <p:txBody>
          <a:bodyPr wrap="square" rtlCol="0">
            <a:spAutoFit/>
          </a:bodyPr>
          <a:lstStyle/>
          <a:p>
            <a:pPr algn="just"/>
            <a:r>
              <a:rPr lang="es-ES" sz="2000" dirty="0"/>
              <a:t>En la planta de producción de la empresa </a:t>
            </a:r>
            <a:r>
              <a:rPr lang="es-ES" sz="2000" dirty="0" err="1"/>
              <a:t>Haydu</a:t>
            </a:r>
            <a:r>
              <a:rPr lang="es-ES" sz="2000" dirty="0"/>
              <a:t>, en lo que va corrido del año se han presentado cuatro accidentes de trabajo, por lo cual el jefe de la planta desea realizar las investigaciones de estos accidentes pero no sabe cómo hacerlo para encontrar el verdadero motivo que ha desencadenado dichos eventos.</a:t>
            </a:r>
            <a:endParaRPr lang="es-CO" sz="2000" dirty="0"/>
          </a:p>
        </p:txBody>
      </p:sp>
      <p:pic>
        <p:nvPicPr>
          <p:cNvPr id="5" name="Imagen 4">
            <a:extLst>
              <a:ext uri="{FF2B5EF4-FFF2-40B4-BE49-F238E27FC236}">
                <a16:creationId xmlns:a16="http://schemas.microsoft.com/office/drawing/2014/main" id="{4BEDD16B-F646-46F5-ACA0-803F280F13BA}"/>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00892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r>
              <a:rPr lang="es-ES" sz="2000" dirty="0"/>
              <a:t>Si usted fuera el encargado de la Seguridad Industrial en la planta de producción, ¿cuál de las siguientes técnicas recomendaría?</a:t>
            </a:r>
            <a:endParaRPr lang="es-CO" sz="2000" dirty="0"/>
          </a:p>
        </p:txBody>
      </p:sp>
      <p:sp>
        <p:nvSpPr>
          <p:cNvPr id="4" name="CuadroTexto 3"/>
          <p:cNvSpPr txBox="1"/>
          <p:nvPr/>
        </p:nvSpPr>
        <p:spPr>
          <a:xfrm>
            <a:off x="238562" y="1522007"/>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076785"/>
            <a:ext cx="7590988" cy="1200329"/>
          </a:xfrm>
          <a:prstGeom prst="rect">
            <a:avLst/>
          </a:prstGeom>
          <a:noFill/>
        </p:spPr>
        <p:txBody>
          <a:bodyPr wrap="square" rtlCol="0">
            <a:spAutoFit/>
          </a:bodyPr>
          <a:lstStyle/>
          <a:p>
            <a:pPr marL="342900" lvl="0" indent="-342900">
              <a:buFont typeface="+mj-lt"/>
              <a:buAutoNum type="alphaLcPeriod"/>
            </a:pPr>
            <a:r>
              <a:rPr lang="es-ES" dirty="0"/>
              <a:t>El Panorama de riesgos.</a:t>
            </a:r>
            <a:endParaRPr lang="es-CO" dirty="0"/>
          </a:p>
          <a:p>
            <a:pPr marL="342900" lvl="0" indent="-342900">
              <a:buFont typeface="+mj-lt"/>
              <a:buAutoNum type="alphaLcPeriod"/>
            </a:pPr>
            <a:r>
              <a:rPr lang="es-ES" dirty="0"/>
              <a:t>El árbol de causas.</a:t>
            </a:r>
            <a:endParaRPr lang="es-CO" dirty="0"/>
          </a:p>
          <a:p>
            <a:pPr marL="342900" lvl="0" indent="-342900">
              <a:buFont typeface="+mj-lt"/>
              <a:buAutoNum type="alphaLcPeriod"/>
            </a:pPr>
            <a:r>
              <a:rPr lang="es-ES" dirty="0"/>
              <a:t>La inspección.</a:t>
            </a:r>
            <a:endParaRPr lang="es-CO" dirty="0"/>
          </a:p>
          <a:p>
            <a:pPr marL="342900" lvl="0" indent="-342900">
              <a:buFont typeface="+mj-lt"/>
              <a:buAutoNum type="alphaLcPeriod"/>
            </a:pPr>
            <a:r>
              <a:rPr lang="es-ES" dirty="0"/>
              <a:t>La lista de chequeo.</a:t>
            </a:r>
            <a:endParaRPr lang="es-CO" dirty="0"/>
          </a:p>
        </p:txBody>
      </p:sp>
      <p:sp>
        <p:nvSpPr>
          <p:cNvPr id="6" name="Rectángulo 5"/>
          <p:cNvSpPr/>
          <p:nvPr/>
        </p:nvSpPr>
        <p:spPr>
          <a:xfrm>
            <a:off x="7562688"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b</a:t>
            </a:r>
            <a:endParaRPr lang="es-CO" b="1" dirty="0"/>
          </a:p>
        </p:txBody>
      </p:sp>
      <p:pic>
        <p:nvPicPr>
          <p:cNvPr id="8" name="Imagen 7">
            <a:extLst>
              <a:ext uri="{FF2B5EF4-FFF2-40B4-BE49-F238E27FC236}">
                <a16:creationId xmlns:a16="http://schemas.microsoft.com/office/drawing/2014/main" id="{518D83EF-6C90-47FB-9F37-CE817172227E}"/>
              </a:ext>
            </a:extLst>
          </p:cNvPr>
          <p:cNvPicPr>
            <a:picLocks noChangeAspect="1"/>
          </p:cNvPicPr>
          <p:nvPr/>
        </p:nvPicPr>
        <p:blipFill>
          <a:blip r:embed="rId3"/>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2236804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34333"/>
            <a:ext cx="4616694" cy="461665"/>
          </a:xfrm>
          <a:prstGeom prst="rect">
            <a:avLst/>
          </a:prstGeom>
          <a:noFill/>
        </p:spPr>
        <p:txBody>
          <a:bodyPr wrap="square" rtlCol="0">
            <a:spAutoFit/>
          </a:bodyPr>
          <a:lstStyle/>
          <a:p>
            <a:r>
              <a:rPr lang="es-ES" sz="2400" b="1" dirty="0"/>
              <a:t>2. Caso o situación problémica</a:t>
            </a:r>
          </a:p>
        </p:txBody>
      </p:sp>
      <p:sp>
        <p:nvSpPr>
          <p:cNvPr id="3" name="CuadroTexto 2"/>
          <p:cNvSpPr txBox="1"/>
          <p:nvPr/>
        </p:nvSpPr>
        <p:spPr>
          <a:xfrm>
            <a:off x="238562" y="721008"/>
            <a:ext cx="7590988" cy="1631216"/>
          </a:xfrm>
          <a:prstGeom prst="rect">
            <a:avLst/>
          </a:prstGeom>
          <a:noFill/>
        </p:spPr>
        <p:txBody>
          <a:bodyPr wrap="square" rtlCol="0">
            <a:spAutoFit/>
          </a:bodyPr>
          <a:lstStyle/>
          <a:p>
            <a:r>
              <a:rPr lang="es-ES" sz="2000" dirty="0"/>
              <a:t>En la empresa Metales el Rey, el Coordinador de Seguridad Industrial realizo una inspección planeada para levantar el panorama de riesgos y encontró lo siguiente:</a:t>
            </a:r>
            <a:endParaRPr lang="es-CO" sz="2000" dirty="0"/>
          </a:p>
          <a:p>
            <a:r>
              <a:rPr lang="es-ES" sz="2000" dirty="0"/>
              <a:t>En el área de producción el cable de la pulidora se encuentra en muy mal estado. </a:t>
            </a:r>
            <a:endParaRPr lang="es-CO" sz="2000" dirty="0"/>
          </a:p>
        </p:txBody>
      </p:sp>
      <p:pic>
        <p:nvPicPr>
          <p:cNvPr id="5" name="Imagen 4">
            <a:extLst>
              <a:ext uri="{FF2B5EF4-FFF2-40B4-BE49-F238E27FC236}">
                <a16:creationId xmlns:a16="http://schemas.microsoft.com/office/drawing/2014/main" id="{7A94A430-3C67-4E20-A29C-20312C72157E}"/>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773461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530037"/>
            <a:ext cx="7590988" cy="707886"/>
          </a:xfrm>
          <a:prstGeom prst="rect">
            <a:avLst/>
          </a:prstGeom>
          <a:noFill/>
        </p:spPr>
        <p:txBody>
          <a:bodyPr wrap="square" rtlCol="0">
            <a:spAutoFit/>
          </a:bodyPr>
          <a:lstStyle/>
          <a:p>
            <a:r>
              <a:rPr lang="es-ES" sz="2000" dirty="0"/>
              <a:t>Si usted fuera el Coordinador de Seguridad Industrial, ¿cómo clasificaría este riesgo?</a:t>
            </a:r>
            <a:endParaRPr lang="es-CO" sz="2000" dirty="0"/>
          </a:p>
        </p:txBody>
      </p:sp>
      <p:sp>
        <p:nvSpPr>
          <p:cNvPr id="4" name="CuadroTexto 3"/>
          <p:cNvSpPr txBox="1"/>
          <p:nvPr/>
        </p:nvSpPr>
        <p:spPr>
          <a:xfrm>
            <a:off x="238562" y="1907508"/>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69173"/>
            <a:ext cx="7590988" cy="1200329"/>
          </a:xfrm>
          <a:prstGeom prst="rect">
            <a:avLst/>
          </a:prstGeom>
          <a:noFill/>
        </p:spPr>
        <p:txBody>
          <a:bodyPr wrap="square" rtlCol="0">
            <a:spAutoFit/>
          </a:bodyPr>
          <a:lstStyle/>
          <a:p>
            <a:pPr marL="342900" lvl="0" indent="-342900">
              <a:buFont typeface="+mj-lt"/>
              <a:buAutoNum type="alphaLcPeriod"/>
            </a:pPr>
            <a:r>
              <a:rPr lang="es-ES" dirty="0"/>
              <a:t>Mecánico.</a:t>
            </a:r>
            <a:endParaRPr lang="es-CO" dirty="0"/>
          </a:p>
          <a:p>
            <a:pPr marL="342900" lvl="0" indent="-342900">
              <a:buFont typeface="+mj-lt"/>
              <a:buAutoNum type="alphaLcPeriod"/>
            </a:pPr>
            <a:r>
              <a:rPr lang="es-ES" dirty="0"/>
              <a:t>Locativo.</a:t>
            </a:r>
            <a:endParaRPr lang="es-CO" dirty="0"/>
          </a:p>
          <a:p>
            <a:pPr marL="342900" lvl="0" indent="-342900">
              <a:buFont typeface="+mj-lt"/>
              <a:buAutoNum type="alphaLcPeriod"/>
            </a:pPr>
            <a:r>
              <a:rPr lang="es-ES" dirty="0"/>
              <a:t>Eléctrico.</a:t>
            </a:r>
            <a:endParaRPr lang="es-CO" dirty="0"/>
          </a:p>
          <a:p>
            <a:pPr marL="342900" lvl="0" indent="-342900">
              <a:buFont typeface="+mj-lt"/>
              <a:buAutoNum type="alphaLcPeriod"/>
            </a:pPr>
            <a:r>
              <a:rPr lang="es-ES" dirty="0"/>
              <a:t>Químico.</a:t>
            </a:r>
            <a:endParaRPr lang="es-CO"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c</a:t>
            </a:r>
            <a:endParaRPr lang="es-CO" b="1" dirty="0"/>
          </a:p>
        </p:txBody>
      </p:sp>
      <p:pic>
        <p:nvPicPr>
          <p:cNvPr id="8" name="Imagen 7">
            <a:extLst>
              <a:ext uri="{FF2B5EF4-FFF2-40B4-BE49-F238E27FC236}">
                <a16:creationId xmlns:a16="http://schemas.microsoft.com/office/drawing/2014/main" id="{57EAFE36-E91A-4742-97EC-D124EC253FA3}"/>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295987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3. Caso o situación problémica</a:t>
            </a:r>
          </a:p>
        </p:txBody>
      </p:sp>
      <p:sp>
        <p:nvSpPr>
          <p:cNvPr id="3" name="CuadroTexto 2"/>
          <p:cNvSpPr txBox="1"/>
          <p:nvPr/>
        </p:nvSpPr>
        <p:spPr>
          <a:xfrm>
            <a:off x="238562" y="721008"/>
            <a:ext cx="7590988" cy="1323439"/>
          </a:xfrm>
          <a:prstGeom prst="rect">
            <a:avLst/>
          </a:prstGeom>
          <a:noFill/>
        </p:spPr>
        <p:txBody>
          <a:bodyPr wrap="square" rtlCol="0">
            <a:spAutoFit/>
          </a:bodyPr>
          <a:lstStyle/>
          <a:p>
            <a:r>
              <a:rPr lang="es-ES" sz="2000" dirty="0"/>
              <a:t>El Gerente de una compañía de mecanizado, quiere tener la certeza de que su empresa está preparada para atender cualquier accidente o evento negativo que se pueda presentar, por tato contrata a una persona experta en Seguridad Industrial para que lo asesore.</a:t>
            </a:r>
            <a:endParaRPr lang="es-CO" sz="2000" dirty="0"/>
          </a:p>
        </p:txBody>
      </p:sp>
      <p:pic>
        <p:nvPicPr>
          <p:cNvPr id="5" name="Imagen 4">
            <a:extLst>
              <a:ext uri="{FF2B5EF4-FFF2-40B4-BE49-F238E27FC236}">
                <a16:creationId xmlns:a16="http://schemas.microsoft.com/office/drawing/2014/main" id="{E95E8C10-E341-43FF-8D4F-BF4E8C110B30}"/>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42799459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238562" y="166230"/>
            <a:ext cx="4616694" cy="461665"/>
          </a:xfrm>
          <a:prstGeom prst="rect">
            <a:avLst/>
          </a:prstGeom>
          <a:noFill/>
        </p:spPr>
        <p:txBody>
          <a:bodyPr wrap="square" rtlCol="0">
            <a:spAutoFit/>
          </a:bodyPr>
          <a:lstStyle/>
          <a:p>
            <a:r>
              <a:rPr lang="es-ES" sz="2400" b="1" dirty="0"/>
              <a:t>Enunciado</a:t>
            </a:r>
          </a:p>
        </p:txBody>
      </p:sp>
      <p:sp>
        <p:nvSpPr>
          <p:cNvPr id="3" name="CuadroTexto 2"/>
          <p:cNvSpPr txBox="1"/>
          <p:nvPr/>
        </p:nvSpPr>
        <p:spPr>
          <a:xfrm>
            <a:off x="238562" y="721008"/>
            <a:ext cx="7590988" cy="707886"/>
          </a:xfrm>
          <a:prstGeom prst="rect">
            <a:avLst/>
          </a:prstGeom>
          <a:noFill/>
        </p:spPr>
        <p:txBody>
          <a:bodyPr wrap="square" rtlCol="0">
            <a:spAutoFit/>
          </a:bodyPr>
          <a:lstStyle/>
          <a:p>
            <a:r>
              <a:rPr lang="es-CO" sz="2000" dirty="0"/>
              <a:t>Si usted fuese esa persona le recomendaría al Gerente que implementaran:</a:t>
            </a:r>
          </a:p>
        </p:txBody>
      </p:sp>
      <p:sp>
        <p:nvSpPr>
          <p:cNvPr id="4" name="CuadroTexto 3"/>
          <p:cNvSpPr txBox="1"/>
          <p:nvPr/>
        </p:nvSpPr>
        <p:spPr>
          <a:xfrm>
            <a:off x="238562" y="1832905"/>
            <a:ext cx="4616694" cy="461665"/>
          </a:xfrm>
          <a:prstGeom prst="rect">
            <a:avLst/>
          </a:prstGeom>
          <a:noFill/>
        </p:spPr>
        <p:txBody>
          <a:bodyPr wrap="square" rtlCol="0">
            <a:spAutoFit/>
          </a:bodyPr>
          <a:lstStyle/>
          <a:p>
            <a:r>
              <a:rPr lang="es-ES" sz="2400" b="1" dirty="0"/>
              <a:t>Opciones de respuesta</a:t>
            </a:r>
          </a:p>
        </p:txBody>
      </p:sp>
      <p:sp>
        <p:nvSpPr>
          <p:cNvPr id="5" name="CuadroTexto 4"/>
          <p:cNvSpPr txBox="1"/>
          <p:nvPr/>
        </p:nvSpPr>
        <p:spPr>
          <a:xfrm>
            <a:off x="238562" y="2387683"/>
            <a:ext cx="7590988" cy="1323439"/>
          </a:xfrm>
          <a:prstGeom prst="rect">
            <a:avLst/>
          </a:prstGeom>
          <a:noFill/>
        </p:spPr>
        <p:txBody>
          <a:bodyPr wrap="square" rtlCol="0">
            <a:spAutoFit/>
          </a:bodyPr>
          <a:lstStyle/>
          <a:p>
            <a:pPr marL="342900" lvl="0" indent="-342900">
              <a:buFont typeface="+mj-lt"/>
              <a:buAutoNum type="alphaLcPeriod"/>
            </a:pPr>
            <a:r>
              <a:rPr lang="es-ES" sz="2000" dirty="0"/>
              <a:t>La brigada de emergencias.</a:t>
            </a:r>
            <a:endParaRPr lang="es-CO" sz="2000" dirty="0"/>
          </a:p>
          <a:p>
            <a:pPr marL="342900" lvl="0" indent="-342900">
              <a:buFont typeface="+mj-lt"/>
              <a:buAutoNum type="alphaLcPeriod"/>
            </a:pPr>
            <a:r>
              <a:rPr lang="es-ES" sz="2000" dirty="0"/>
              <a:t>El Vigía Ocupacional.</a:t>
            </a:r>
            <a:endParaRPr lang="es-CO" sz="2000" dirty="0"/>
          </a:p>
          <a:p>
            <a:pPr marL="342900" lvl="0" indent="-342900">
              <a:buFont typeface="+mj-lt"/>
              <a:buAutoNum type="alphaLcPeriod"/>
            </a:pPr>
            <a:r>
              <a:rPr lang="es-ES" sz="2000" dirty="0"/>
              <a:t>Un líder en comportamiento seguro.</a:t>
            </a:r>
            <a:endParaRPr lang="es-CO" sz="2000" dirty="0"/>
          </a:p>
          <a:p>
            <a:pPr marL="342900" lvl="0" indent="-342900">
              <a:buFont typeface="+mj-lt"/>
              <a:buAutoNum type="alphaLcPeriod"/>
            </a:pPr>
            <a:r>
              <a:rPr lang="es-ES" sz="2000" dirty="0"/>
              <a:t>Un área de primeros auxilios.</a:t>
            </a:r>
            <a:endParaRPr lang="es-CO" sz="2000" dirty="0"/>
          </a:p>
        </p:txBody>
      </p:sp>
      <p:sp>
        <p:nvSpPr>
          <p:cNvPr id="6" name="Rectángulo 5"/>
          <p:cNvSpPr/>
          <p:nvPr/>
        </p:nvSpPr>
        <p:spPr>
          <a:xfrm>
            <a:off x="7563385" y="4611170"/>
            <a:ext cx="532330" cy="532330"/>
          </a:xfrm>
          <a:prstGeom prst="rect">
            <a:avLst/>
          </a:prstGeom>
          <a:solidFill>
            <a:srgbClr val="24231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800" b="1" dirty="0"/>
              <a:t>a</a:t>
            </a:r>
            <a:endParaRPr lang="es-CO" b="1" dirty="0"/>
          </a:p>
        </p:txBody>
      </p:sp>
      <p:pic>
        <p:nvPicPr>
          <p:cNvPr id="8" name="Imagen 7">
            <a:extLst>
              <a:ext uri="{FF2B5EF4-FFF2-40B4-BE49-F238E27FC236}">
                <a16:creationId xmlns:a16="http://schemas.microsoft.com/office/drawing/2014/main" id="{3910086F-9583-420C-A992-B392B8264B11}"/>
              </a:ext>
            </a:extLst>
          </p:cNvPr>
          <p:cNvPicPr>
            <a:picLocks noChangeAspect="1"/>
          </p:cNvPicPr>
          <p:nvPr/>
        </p:nvPicPr>
        <p:blipFill>
          <a:blip r:embed="rId2"/>
          <a:stretch>
            <a:fillRect/>
          </a:stretch>
        </p:blipFill>
        <p:spPr>
          <a:xfrm>
            <a:off x="8105422" y="4670229"/>
            <a:ext cx="959556" cy="339611"/>
          </a:xfrm>
          <a:prstGeom prst="rect">
            <a:avLst/>
          </a:prstGeom>
        </p:spPr>
      </p:pic>
    </p:spTree>
    <p:extLst>
      <p:ext uri="{BB962C8B-B14F-4D97-AF65-F5344CB8AC3E}">
        <p14:creationId xmlns:p14="http://schemas.microsoft.com/office/powerpoint/2010/main" val="1938561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601</Words>
  <Application>Microsoft Office PowerPoint</Application>
  <PresentationFormat>Presentación en pantalla (16:9)</PresentationFormat>
  <Paragraphs>64</Paragraphs>
  <Slides>14</Slides>
  <Notes>3</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14</vt:i4>
      </vt:variant>
    </vt:vector>
  </HeadingPairs>
  <TitlesOfParts>
    <vt:vector size="17"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UNIVERSIDAD EAN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UNIVERSIDAD EAN</dc:creator>
  <cp:lastModifiedBy>STEPHANY  PINZON HERNANDEZ</cp:lastModifiedBy>
  <cp:revision>27</cp:revision>
  <dcterms:created xsi:type="dcterms:W3CDTF">2018-10-16T22:27:03Z</dcterms:created>
  <dcterms:modified xsi:type="dcterms:W3CDTF">2022-01-13T04:43:44Z</dcterms:modified>
</cp:coreProperties>
</file>