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Macroeconomía Abierta</a:t>
            </a:r>
          </a:p>
        </p:txBody>
      </p:sp>
      <p:sp>
        <p:nvSpPr>
          <p:cNvPr id="3" name="Rectángulo 2"/>
          <p:cNvSpPr/>
          <p:nvPr/>
        </p:nvSpPr>
        <p:spPr>
          <a:xfrm>
            <a:off x="4457700" y="3238128"/>
            <a:ext cx="4572000" cy="369332"/>
          </a:xfrm>
          <a:prstGeom prst="rect">
            <a:avLst/>
          </a:prstGeom>
        </p:spPr>
        <p:txBody>
          <a:bodyPr>
            <a:spAutoFit/>
          </a:bodyPr>
          <a:lstStyle/>
          <a:p>
            <a:pPr algn="r"/>
            <a:endParaRPr lang="es-ES" dirty="0">
              <a:solidFill>
                <a:schemeClr val="bg1"/>
              </a:solidFill>
            </a:endParaRPr>
          </a:p>
        </p:txBody>
      </p:sp>
      <p:pic>
        <p:nvPicPr>
          <p:cNvPr id="7" name="Imagen 6">
            <a:extLst>
              <a:ext uri="{FF2B5EF4-FFF2-40B4-BE49-F238E27FC236}">
                <a16:creationId xmlns:a16="http://schemas.microsoft.com/office/drawing/2014/main" id="{23F50269-2EDF-4947-AF5F-C832136C1418}"/>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323622" y="1648696"/>
            <a:ext cx="7590988" cy="2246769"/>
          </a:xfrm>
          <a:prstGeom prst="rect">
            <a:avLst/>
          </a:prstGeom>
          <a:noFill/>
        </p:spPr>
        <p:txBody>
          <a:bodyPr wrap="square" rtlCol="0">
            <a:spAutoFit/>
          </a:bodyPr>
          <a:lstStyle/>
          <a:p>
            <a:pPr algn="just"/>
            <a:r>
              <a:rPr lang="es-CO" sz="2800" dirty="0"/>
              <a:t>Usted es el profesor de macroeconomía de un curso en el que se están discutiendo los tipos de cambio que un país puede tener. Para la clase del día usted explicará las características del tipo de cambio fijo.</a:t>
            </a:r>
            <a:endParaRPr lang="es-CO" sz="3600" dirty="0"/>
          </a:p>
        </p:txBody>
      </p:sp>
      <p:pic>
        <p:nvPicPr>
          <p:cNvPr id="5" name="Imagen 4">
            <a:extLst>
              <a:ext uri="{FF2B5EF4-FFF2-40B4-BE49-F238E27FC236}">
                <a16:creationId xmlns:a16="http://schemas.microsoft.com/office/drawing/2014/main" id="{CB01519B-F513-430C-90B7-4C847F7025A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25501"/>
          </a:xfrm>
          <a:prstGeom prst="rect">
            <a:avLst/>
          </a:prstGeom>
          <a:noFill/>
        </p:spPr>
        <p:txBody>
          <a:bodyPr wrap="square" rtlCol="0">
            <a:spAutoFit/>
          </a:bodyPr>
          <a:lstStyle/>
          <a:p>
            <a:pPr algn="just">
              <a:lnSpc>
                <a:spcPct val="115000"/>
              </a:lnSpc>
              <a:spcAft>
                <a:spcPts val="1200"/>
              </a:spcAft>
            </a:pPr>
            <a:r>
              <a:rPr lang="es-ES" sz="2000" dirty="0"/>
              <a:t>Usted expondrá a sus estudiantes que el tipo de cambio fijo es:</a:t>
            </a:r>
            <a:endParaRPr lang="es-CO"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20816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31488"/>
            <a:ext cx="7590988" cy="3364767"/>
          </a:xfrm>
          <a:prstGeom prst="rect">
            <a:avLst/>
          </a:prstGeom>
          <a:noFill/>
        </p:spPr>
        <p:txBody>
          <a:bodyPr wrap="square" rtlCol="0">
            <a:spAutoFit/>
          </a:bodyPr>
          <a:lstStyle/>
          <a:p>
            <a:pPr algn="just">
              <a:lnSpc>
                <a:spcPct val="115000"/>
              </a:lnSpc>
              <a:spcAft>
                <a:spcPts val="1200"/>
              </a:spcAft>
            </a:pPr>
            <a:r>
              <a:rPr lang="es-ES" sz="2000" dirty="0"/>
              <a:t>a. Un arreglo institucional en el que el precio de las divisas está fijado por el equilibrio del mercado de divisas.</a:t>
            </a:r>
          </a:p>
          <a:p>
            <a:pPr algn="just">
              <a:lnSpc>
                <a:spcPct val="115000"/>
              </a:lnSpc>
              <a:spcAft>
                <a:spcPts val="1200"/>
              </a:spcAft>
            </a:pPr>
            <a:r>
              <a:rPr lang="es-ES" sz="2000" dirty="0"/>
              <a:t>b. Un sistema en el que el gobierno dicta por decreto el tipo de cambio que prevalece en el mercado.</a:t>
            </a:r>
          </a:p>
          <a:p>
            <a:pPr algn="just">
              <a:lnSpc>
                <a:spcPct val="115000"/>
              </a:lnSpc>
              <a:spcAft>
                <a:spcPts val="1200"/>
              </a:spcAft>
            </a:pPr>
            <a:r>
              <a:rPr lang="es-ES" sz="2000" dirty="0"/>
              <a:t>c. Un sistema de mercado cambiario que mediante compra-venta de divisas garantiza un tipo de cambio.</a:t>
            </a:r>
          </a:p>
          <a:p>
            <a:pPr algn="just">
              <a:lnSpc>
                <a:spcPct val="115000"/>
              </a:lnSpc>
              <a:spcAft>
                <a:spcPts val="1200"/>
              </a:spcAft>
            </a:pPr>
            <a:r>
              <a:rPr lang="es-ES" sz="2000" dirty="0"/>
              <a:t>d. Cuando el sistema financiero del país establece el tipo de cambio que prevalece en el mercado de divisas.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B0EB0312-D6AB-4469-82EB-9FEC9CFA78E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1096895"/>
            <a:ext cx="7590988" cy="3539430"/>
          </a:xfrm>
          <a:prstGeom prst="rect">
            <a:avLst/>
          </a:prstGeom>
          <a:noFill/>
        </p:spPr>
        <p:txBody>
          <a:bodyPr wrap="square" rtlCol="0">
            <a:spAutoFit/>
          </a:bodyPr>
          <a:lstStyle/>
          <a:p>
            <a:pPr algn="just"/>
            <a:r>
              <a:rPr lang="es-ES" sz="2800" dirty="0"/>
              <a:t>En un comité de estudiosos de la economía del país se afirma que la política comercial es inefectiva en un contexto de tipo de cambio flexible, bajo el modelo de </a:t>
            </a:r>
            <a:r>
              <a:rPr lang="es-ES" sz="2800" dirty="0" err="1"/>
              <a:t>Mundell</a:t>
            </a:r>
            <a:r>
              <a:rPr lang="es-ES" sz="2800" dirty="0"/>
              <a:t> - Fleming. Sin embargo, el público de dicho comité es algo escéptico y solicita explicación sobre la razón de la inefectividad de la política comercial para una economía abierta y pequeña.</a:t>
            </a:r>
            <a:endParaRPr lang="es-CO" sz="2800" dirty="0"/>
          </a:p>
        </p:txBody>
      </p:sp>
      <p:pic>
        <p:nvPicPr>
          <p:cNvPr id="5" name="Imagen 4">
            <a:extLst>
              <a:ext uri="{FF2B5EF4-FFF2-40B4-BE49-F238E27FC236}">
                <a16:creationId xmlns:a16="http://schemas.microsoft.com/office/drawing/2014/main" id="{AE87F941-0B25-4664-8EA6-C725B5E17DE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13993"/>
            <a:ext cx="7590988" cy="1029256"/>
          </a:xfrm>
          <a:prstGeom prst="rect">
            <a:avLst/>
          </a:prstGeom>
          <a:noFill/>
        </p:spPr>
        <p:txBody>
          <a:bodyPr wrap="square" rtlCol="0">
            <a:spAutoFit/>
          </a:bodyPr>
          <a:lstStyle/>
          <a:p>
            <a:pPr algn="just">
              <a:lnSpc>
                <a:spcPct val="115000"/>
              </a:lnSpc>
              <a:spcAft>
                <a:spcPts val="1200"/>
              </a:spcAft>
            </a:pPr>
            <a:r>
              <a:rPr lang="es-CO" dirty="0"/>
              <a:t>Usted pasa al frente en ésta discusión y sostiene que la inefectividad de la política comercial proteccionista bajo el mencionado contexto se explica porque aún cuando dicha política desplaza la curva IS* hacia la derecha;</a:t>
            </a:r>
            <a:endParaRPr lang="es-CO" sz="16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214" y="170518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57315" y="2051105"/>
            <a:ext cx="7753482" cy="3083665"/>
          </a:xfrm>
          <a:prstGeom prst="rect">
            <a:avLst/>
          </a:prstGeom>
          <a:noFill/>
        </p:spPr>
        <p:txBody>
          <a:bodyPr wrap="square" rtlCol="0">
            <a:spAutoFit/>
          </a:bodyPr>
          <a:lstStyle/>
          <a:p>
            <a:pPr algn="just">
              <a:lnSpc>
                <a:spcPct val="115000"/>
              </a:lnSpc>
              <a:spcAft>
                <a:spcPts val="1200"/>
              </a:spcAft>
            </a:pPr>
            <a:r>
              <a:rPr lang="es-ES" dirty="0"/>
              <a:t>a. La curva LM* no se mueve, y esto revalúa el tipo de cambio nominal, lo que contrarresta el aumento temporal en las exportaciones netas.</a:t>
            </a:r>
          </a:p>
          <a:p>
            <a:pPr algn="just">
              <a:lnSpc>
                <a:spcPct val="115000"/>
              </a:lnSpc>
              <a:spcAft>
                <a:spcPts val="1200"/>
              </a:spcAft>
            </a:pPr>
            <a:r>
              <a:rPr lang="es-ES" dirty="0"/>
              <a:t>b. La curva LM* se desplaza a la izquierda, y esto devalúa el tipo de cambio nominal, lo que incrementa el tipo de interés y expulsa la inversión.</a:t>
            </a:r>
          </a:p>
          <a:p>
            <a:pPr algn="just">
              <a:lnSpc>
                <a:spcPct val="115000"/>
              </a:lnSpc>
              <a:spcAft>
                <a:spcPts val="1200"/>
              </a:spcAft>
            </a:pPr>
            <a:r>
              <a:rPr lang="es-ES" dirty="0"/>
              <a:t>c. La curva LM* se desplaza a la derecha, y esto aprecia el tipo de cambio nominal, lo que disminuye el tipo de interés y aumenta la inversión.</a:t>
            </a:r>
          </a:p>
          <a:p>
            <a:pPr algn="just">
              <a:lnSpc>
                <a:spcPct val="115000"/>
              </a:lnSpc>
              <a:spcAft>
                <a:spcPts val="1200"/>
              </a:spcAft>
            </a:pPr>
            <a:r>
              <a:rPr lang="es-ES" dirty="0"/>
              <a:t>d. El Banco Central tiene que comprar divisas, para mantener el tipo de cambio fijo, y así el tipo de cambio retorna a su nivel y no crece el producto.</a:t>
            </a:r>
          </a:p>
        </p:txBody>
      </p:sp>
      <p:sp>
        <p:nvSpPr>
          <p:cNvPr id="6" name="Rectángulo 5"/>
          <p:cNvSpPr/>
          <p:nvPr/>
        </p:nvSpPr>
        <p:spPr>
          <a:xfrm>
            <a:off x="7563385" y="4670228"/>
            <a:ext cx="532330" cy="473271"/>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8" name="Imagen 7">
            <a:extLst>
              <a:ext uri="{FF2B5EF4-FFF2-40B4-BE49-F238E27FC236}">
                <a16:creationId xmlns:a16="http://schemas.microsoft.com/office/drawing/2014/main" id="{99F136AE-C894-4DF6-9145-3B6B9615C32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83197-A399-49BD-A0D5-B0953CA32E65}"/>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EFF91FA0-530F-49C9-A2B6-68A454955D34}"/>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9EC78B93-EA22-4C69-92FF-E262729BA77A}"/>
              </a:ext>
            </a:extLst>
          </p:cNvPr>
          <p:cNvPicPr>
            <a:picLocks noChangeAspect="1"/>
          </p:cNvPicPr>
          <p:nvPr/>
        </p:nvPicPr>
        <p:blipFill>
          <a:blip r:embed="rId2"/>
          <a:stretch>
            <a:fillRect/>
          </a:stretch>
        </p:blipFill>
        <p:spPr>
          <a:xfrm>
            <a:off x="0" y="13939"/>
            <a:ext cx="9144000" cy="5129561"/>
          </a:xfrm>
          <a:prstGeom prst="rect">
            <a:avLst/>
          </a:prstGeom>
        </p:spPr>
      </p:pic>
    </p:spTree>
    <p:extLst>
      <p:ext uri="{BB962C8B-B14F-4D97-AF65-F5344CB8AC3E}">
        <p14:creationId xmlns:p14="http://schemas.microsoft.com/office/powerpoint/2010/main" val="276314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BEBF8EA6-647C-4AB0-9452-FFD5E77D00A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135678"/>
            <a:ext cx="7590988" cy="3046988"/>
          </a:xfrm>
          <a:prstGeom prst="rect">
            <a:avLst/>
          </a:prstGeom>
          <a:noFill/>
        </p:spPr>
        <p:txBody>
          <a:bodyPr wrap="square" rtlCol="0">
            <a:spAutoFit/>
          </a:bodyPr>
          <a:lstStyle/>
          <a:p>
            <a:pPr algn="just"/>
            <a:r>
              <a:rPr lang="es-ES" sz="2400" dirty="0"/>
              <a:t>Suponga que usted trabaja como técnico asesor del Departamento Nacional de Planeación (DNP), que está haciendo planes de ampliar los gastos del gobierno para el próximo periodo. Usted acostumbra hacer sus análisis usando el modelo de </a:t>
            </a:r>
            <a:r>
              <a:rPr lang="es-ES" sz="2400" dirty="0" err="1"/>
              <a:t>Mundell</a:t>
            </a:r>
            <a:r>
              <a:rPr lang="es-ES" sz="2400" dirty="0"/>
              <a:t> - Fleming, y se sabe que la economía es pequeña y abierta. Se le pide un concepto técnico sobre los posibles efectos del incremento del gasto público.</a:t>
            </a:r>
            <a:endParaRPr lang="es-CO" sz="2400" dirty="0"/>
          </a:p>
        </p:txBody>
      </p:sp>
      <p:pic>
        <p:nvPicPr>
          <p:cNvPr id="5" name="Imagen 4">
            <a:extLst>
              <a:ext uri="{FF2B5EF4-FFF2-40B4-BE49-F238E27FC236}">
                <a16:creationId xmlns:a16="http://schemas.microsoft.com/office/drawing/2014/main" id="{658A09E0-B403-485C-8216-1CBB711EF4B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79444"/>
          </a:xfrm>
          <a:prstGeom prst="rect">
            <a:avLst/>
          </a:prstGeom>
          <a:noFill/>
        </p:spPr>
        <p:txBody>
          <a:bodyPr wrap="square" rtlCol="0">
            <a:spAutoFit/>
          </a:bodyPr>
          <a:lstStyle/>
          <a:p>
            <a:pPr algn="just">
              <a:lnSpc>
                <a:spcPct val="115000"/>
              </a:lnSpc>
              <a:spcAft>
                <a:spcPts val="1200"/>
              </a:spcAft>
            </a:pPr>
            <a:r>
              <a:rPr lang="es-CO" sz="2000" dirty="0"/>
              <a:t>En su informe usted argumentará que la política fiscal expansiva causará los siguientes efectos:</a:t>
            </a:r>
            <a:endParaRPr lang="es-CO"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999016"/>
            <a:ext cx="7590988" cy="3010824"/>
          </a:xfrm>
          <a:prstGeom prst="rect">
            <a:avLst/>
          </a:prstGeom>
          <a:noFill/>
        </p:spPr>
        <p:txBody>
          <a:bodyPr wrap="square" rtlCol="0">
            <a:spAutoFit/>
          </a:bodyPr>
          <a:lstStyle/>
          <a:p>
            <a:pPr>
              <a:lnSpc>
                <a:spcPct val="115000"/>
              </a:lnSpc>
              <a:spcAft>
                <a:spcPts val="1200"/>
              </a:spcAft>
            </a:pPr>
            <a:r>
              <a:rPr lang="es-ES" sz="2000" dirty="0"/>
              <a:t>a. Será expansiva si se incrementan los impuestos, sin importar el tipo de cambio.</a:t>
            </a:r>
          </a:p>
          <a:p>
            <a:pPr>
              <a:lnSpc>
                <a:spcPct val="115000"/>
              </a:lnSpc>
              <a:spcAft>
                <a:spcPts val="1200"/>
              </a:spcAft>
            </a:pPr>
            <a:r>
              <a:rPr lang="es-ES" sz="2000" dirty="0"/>
              <a:t>b. Será contractiva si crece el gasto público, sin importar el tipo de cambio.</a:t>
            </a:r>
          </a:p>
          <a:p>
            <a:pPr>
              <a:lnSpc>
                <a:spcPct val="115000"/>
              </a:lnSpc>
              <a:spcAft>
                <a:spcPts val="1200"/>
              </a:spcAft>
            </a:pPr>
            <a:r>
              <a:rPr lang="es-ES" sz="2000" dirty="0"/>
              <a:t>c. Afecta el nivel de producción en un sistema de tipo de cambio flexible.</a:t>
            </a:r>
          </a:p>
          <a:p>
            <a:pPr>
              <a:lnSpc>
                <a:spcPct val="115000"/>
              </a:lnSpc>
              <a:spcAft>
                <a:spcPts val="1200"/>
              </a:spcAft>
            </a:pPr>
            <a:r>
              <a:rPr lang="es-ES" sz="2000" dirty="0"/>
              <a:t>d. Afecta el nivel de producción en un sistema de tipo de cambio fijo.</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636EF067-B93C-4A74-8F92-C460B4C3699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188841"/>
            <a:ext cx="7590988" cy="3046988"/>
          </a:xfrm>
          <a:prstGeom prst="rect">
            <a:avLst/>
          </a:prstGeom>
          <a:noFill/>
        </p:spPr>
        <p:txBody>
          <a:bodyPr wrap="square" rtlCol="0">
            <a:spAutoFit/>
          </a:bodyPr>
          <a:lstStyle/>
          <a:p>
            <a:pPr algn="just"/>
            <a:r>
              <a:rPr lang="es-ES" sz="2400" dirty="0"/>
              <a:t>Como investigador del Banco Central, su jefe le pide que haga una exposición sobre los efectos reales de la política monetaria. Usted prepara la presentación bajo los supuestos del modelo de </a:t>
            </a:r>
            <a:r>
              <a:rPr lang="es-ES" sz="2400" dirty="0" err="1"/>
              <a:t>Mundell</a:t>
            </a:r>
            <a:r>
              <a:rPr lang="es-ES" sz="2400" dirty="0"/>
              <a:t> - Fleming para la economía abierta y pequeña. Al preparar la diapositiva </a:t>
            </a:r>
            <a:r>
              <a:rPr lang="es-ES" sz="2400" dirty="0" err="1"/>
              <a:t>corrrespondiente</a:t>
            </a:r>
            <a:r>
              <a:rPr lang="es-ES" sz="2400" dirty="0"/>
              <a:t> a la política monetaria contractiva, usted debe extraer las consecuencias bajo diferentes regímenes cambiarios.</a:t>
            </a:r>
            <a:endParaRPr lang="es-CO" sz="2400" dirty="0"/>
          </a:p>
        </p:txBody>
      </p:sp>
      <p:pic>
        <p:nvPicPr>
          <p:cNvPr id="5" name="Imagen 4">
            <a:extLst>
              <a:ext uri="{FF2B5EF4-FFF2-40B4-BE49-F238E27FC236}">
                <a16:creationId xmlns:a16="http://schemas.microsoft.com/office/drawing/2014/main" id="{264C08D6-B94A-4592-BDEC-CC8F48E99D8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31341"/>
            <a:ext cx="7590988" cy="779444"/>
          </a:xfrm>
          <a:prstGeom prst="rect">
            <a:avLst/>
          </a:prstGeom>
          <a:noFill/>
        </p:spPr>
        <p:txBody>
          <a:bodyPr wrap="square" rtlCol="0">
            <a:spAutoFit/>
          </a:bodyPr>
          <a:lstStyle/>
          <a:p>
            <a:pPr algn="just">
              <a:lnSpc>
                <a:spcPct val="115000"/>
              </a:lnSpc>
              <a:spcAft>
                <a:spcPts val="1200"/>
              </a:spcAft>
            </a:pPr>
            <a:r>
              <a:rPr lang="es-CO" sz="2000" dirty="0"/>
              <a:t>Su diapositiva sobre la política monetaria contractiva mostrará que ésta:</a:t>
            </a:r>
            <a:endParaRPr lang="es-CO"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9009"/>
            <a:ext cx="7590988" cy="2656881"/>
          </a:xfrm>
          <a:prstGeom prst="rect">
            <a:avLst/>
          </a:prstGeom>
          <a:noFill/>
        </p:spPr>
        <p:txBody>
          <a:bodyPr wrap="square" rtlCol="0">
            <a:spAutoFit/>
          </a:bodyPr>
          <a:lstStyle/>
          <a:p>
            <a:pPr algn="just">
              <a:lnSpc>
                <a:spcPct val="115000"/>
              </a:lnSpc>
              <a:spcAft>
                <a:spcPts val="1200"/>
              </a:spcAft>
            </a:pPr>
            <a:r>
              <a:rPr lang="es-ES" sz="2000" dirty="0"/>
              <a:t>a. Eleva la renta agregada cuando los tipos de cambios son fluctuantes.</a:t>
            </a:r>
          </a:p>
          <a:p>
            <a:pPr algn="just">
              <a:lnSpc>
                <a:spcPct val="115000"/>
              </a:lnSpc>
              <a:spcAft>
                <a:spcPts val="1200"/>
              </a:spcAft>
            </a:pPr>
            <a:r>
              <a:rPr lang="es-ES" sz="2000" dirty="0"/>
              <a:t>b. Es ineficaz sobre la renta agregada cuando los tipos de cambio son fluctuantes.</a:t>
            </a:r>
          </a:p>
          <a:p>
            <a:pPr algn="just">
              <a:lnSpc>
                <a:spcPct val="115000"/>
              </a:lnSpc>
              <a:spcAft>
                <a:spcPts val="1200"/>
              </a:spcAft>
            </a:pPr>
            <a:r>
              <a:rPr lang="es-ES" sz="2000" dirty="0"/>
              <a:t>c. Tiene impacto inocuo sobre la renta agregada si los tipos de cambio son fijos.</a:t>
            </a:r>
          </a:p>
          <a:p>
            <a:pPr algn="just">
              <a:lnSpc>
                <a:spcPct val="115000"/>
              </a:lnSpc>
              <a:spcAft>
                <a:spcPts val="1200"/>
              </a:spcAft>
            </a:pPr>
            <a:r>
              <a:rPr lang="es-ES" sz="2000" dirty="0"/>
              <a:t>d. Disminuye la renta agregada cuando los tipos de cambios son fijos.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E37FB332-92CB-4EEB-BC1B-14A0F9A6EF4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323622" y="1417588"/>
            <a:ext cx="7590988" cy="2308324"/>
          </a:xfrm>
          <a:prstGeom prst="rect">
            <a:avLst/>
          </a:prstGeom>
          <a:noFill/>
        </p:spPr>
        <p:txBody>
          <a:bodyPr wrap="square" rtlCol="0">
            <a:spAutoFit/>
          </a:bodyPr>
          <a:lstStyle/>
          <a:p>
            <a:pPr algn="just"/>
            <a:r>
              <a:rPr lang="es-ES" sz="2400" dirty="0"/>
              <a:t>Usted es encargado del comité de gobierno que evaluará las bondades de un Tratado de Libre Comercio con Estados Unidos y le ha sido encomendado el análisis de las consecuencias de la entrada en vigor del mismo, a la luz del modelo de </a:t>
            </a:r>
            <a:r>
              <a:rPr lang="es-ES" sz="2400" dirty="0" err="1"/>
              <a:t>Mundell</a:t>
            </a:r>
            <a:r>
              <a:rPr lang="es-ES" sz="2400" dirty="0"/>
              <a:t>-Fleming para tomar decisiones sobre una posible desgravación a las importaciones.</a:t>
            </a:r>
            <a:endParaRPr lang="es-CO" sz="2400" dirty="0"/>
          </a:p>
        </p:txBody>
      </p:sp>
      <p:pic>
        <p:nvPicPr>
          <p:cNvPr id="5" name="Imagen 4">
            <a:extLst>
              <a:ext uri="{FF2B5EF4-FFF2-40B4-BE49-F238E27FC236}">
                <a16:creationId xmlns:a16="http://schemas.microsoft.com/office/drawing/2014/main" id="{881E4F4D-E551-457F-8E74-DF4CAC63182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79444"/>
          </a:xfrm>
          <a:prstGeom prst="rect">
            <a:avLst/>
          </a:prstGeom>
          <a:noFill/>
        </p:spPr>
        <p:txBody>
          <a:bodyPr wrap="square" rtlCol="0">
            <a:spAutoFit/>
          </a:bodyPr>
          <a:lstStyle/>
          <a:p>
            <a:pPr algn="just">
              <a:lnSpc>
                <a:spcPct val="115000"/>
              </a:lnSpc>
              <a:spcAft>
                <a:spcPts val="1200"/>
              </a:spcAft>
            </a:pPr>
            <a:r>
              <a:rPr lang="es-CO" sz="2000" dirty="0"/>
              <a:t>Bajo estas circunstancias usted argumentará que una desgravación a las importaciones:</a:t>
            </a:r>
            <a:endParaRPr lang="es-CO"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62956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85489"/>
            <a:ext cx="7590988" cy="2554545"/>
          </a:xfrm>
          <a:prstGeom prst="rect">
            <a:avLst/>
          </a:prstGeom>
          <a:noFill/>
        </p:spPr>
        <p:txBody>
          <a:bodyPr wrap="square" rtlCol="0">
            <a:spAutoFit/>
          </a:bodyPr>
          <a:lstStyle/>
          <a:p>
            <a:pPr algn="just"/>
            <a:r>
              <a:rPr lang="es-ES" sz="2000" dirty="0"/>
              <a:t>a. Causará una reducción de la renta agregada bajo régimen de tipo de cambio fijo.</a:t>
            </a:r>
          </a:p>
          <a:p>
            <a:pPr algn="just"/>
            <a:r>
              <a:rPr lang="es-ES" sz="2000" dirty="0"/>
              <a:t>b. Elevará la renta agregada en un régimen de tipo de cambio fluctuante.</a:t>
            </a:r>
          </a:p>
          <a:p>
            <a:pPr algn="just"/>
            <a:r>
              <a:rPr lang="es-ES" sz="2000" dirty="0"/>
              <a:t>c. Incrementará la renta agregada asumiendo que el tipo de cambio es fijo.</a:t>
            </a:r>
          </a:p>
          <a:p>
            <a:pPr algn="just"/>
            <a:r>
              <a:rPr lang="es-ES" sz="2000" dirty="0"/>
              <a:t>d. Incrementará las exportaciones netas, sin afectar el nivel de la renta agregad.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B13DF287-ECB4-4582-80F1-AB225E6DA49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939</Words>
  <Application>Microsoft Office PowerPoint</Application>
  <PresentationFormat>Presentación en pantalla (16:9)</PresentationFormat>
  <Paragraphs>61</Paragraphs>
  <Slides>14</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MS Mincho</vt: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2022-01-11T19:19:51Z</dcterms:modified>
</cp:coreProperties>
</file>