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58" r:id="rId3"/>
    <p:sldId id="274" r:id="rId4"/>
    <p:sldId id="275" r:id="rId5"/>
    <p:sldId id="277" r:id="rId6"/>
    <p:sldId id="276" r:id="rId7"/>
    <p:sldId id="278" r:id="rId8"/>
    <p:sldId id="280" r:id="rId9"/>
    <p:sldId id="287" r:id="rId10"/>
    <p:sldId id="288" r:id="rId11"/>
    <p:sldId id="289" r:id="rId1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snapToObjects="1">
      <p:cViewPr varScale="1">
        <p:scale>
          <a:sx n="90" d="100"/>
          <a:sy n="90" d="100"/>
        </p:scale>
        <p:origin x="75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Lengua y Redacción Española </a:t>
            </a:r>
            <a:endParaRPr lang="es-ES" sz="2400" dirty="0">
              <a:solidFill>
                <a:schemeClr val="bg1"/>
              </a:solidFill>
            </a:endParaRPr>
          </a:p>
        </p:txBody>
      </p:sp>
      <p:pic>
        <p:nvPicPr>
          <p:cNvPr id="5" name="Imagen 4">
            <a:extLst>
              <a:ext uri="{FF2B5EF4-FFF2-40B4-BE49-F238E27FC236}">
                <a16:creationId xmlns:a16="http://schemas.microsoft.com/office/drawing/2014/main" id="{E3980CBD-678D-4A82-9BE2-8068CE9F74D2}"/>
              </a:ext>
            </a:extLst>
          </p:cNvPr>
          <p:cNvPicPr>
            <a:picLocks noChangeAspect="1"/>
          </p:cNvPicPr>
          <p:nvPr/>
        </p:nvPicPr>
        <p:blipFill>
          <a:blip r:embed="rId3"/>
          <a:stretch>
            <a:fillRect/>
          </a:stretch>
        </p:blipFill>
        <p:spPr>
          <a:xfrm>
            <a:off x="5734928" y="3875407"/>
            <a:ext cx="3218136" cy="113898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00470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0EDEC-4571-44A2-BEC2-C0713EFC0F9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A954758-9154-4881-A4FC-6D9D583D3D0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B81C863-9A49-4B0F-97AA-16D279E6C88C}"/>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319904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AF4114-B1D6-45B9-876F-62FC49B09654}"/>
              </a:ext>
            </a:extLst>
          </p:cNvPr>
          <p:cNvSpPr txBox="1"/>
          <p:nvPr/>
        </p:nvSpPr>
        <p:spPr>
          <a:xfrm>
            <a:off x="855250" y="1814720"/>
            <a:ext cx="5790763" cy="1107996"/>
          </a:xfrm>
          <a:prstGeom prst="rect">
            <a:avLst/>
          </a:prstGeom>
          <a:noFill/>
        </p:spPr>
        <p:txBody>
          <a:bodyPr wrap="square" rtlCol="0">
            <a:spAutoFit/>
          </a:bodyPr>
          <a:lstStyle/>
          <a:p>
            <a:r>
              <a:rPr lang="es-ES" sz="6600" b="1" dirty="0"/>
              <a:t>Comencemos…</a:t>
            </a:r>
          </a:p>
        </p:txBody>
      </p:sp>
      <p:pic>
        <p:nvPicPr>
          <p:cNvPr id="4" name="Imagen 3">
            <a:extLst>
              <a:ext uri="{FF2B5EF4-FFF2-40B4-BE49-F238E27FC236}">
                <a16:creationId xmlns:a16="http://schemas.microsoft.com/office/drawing/2014/main" id="{332A1AED-253E-4615-BBA2-AE0B1C218F6B}"/>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72167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333369" y="202171"/>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333369" y="663836"/>
            <a:ext cx="7495738" cy="4401205"/>
          </a:xfrm>
          <a:prstGeom prst="rect">
            <a:avLst/>
          </a:prstGeom>
          <a:noFill/>
        </p:spPr>
        <p:txBody>
          <a:bodyPr wrap="square" rtlCol="0">
            <a:spAutoFit/>
          </a:bodyPr>
          <a:lstStyle/>
          <a:p>
            <a:pPr algn="just"/>
            <a:r>
              <a:rPr lang="es-ES" sz="2000" dirty="0"/>
              <a:t>Un amigo suyo que es abogado, le pide que le ayude a redactar el siguiente texto, que es producto de un testimonio hablado. Este debe ser planteado por escrito con formalidad y cohesión. </a:t>
            </a:r>
          </a:p>
          <a:p>
            <a:pPr algn="just"/>
            <a:endParaRPr lang="es-ES" sz="2000" dirty="0"/>
          </a:p>
          <a:p>
            <a:pPr algn="just"/>
            <a:r>
              <a:rPr lang="es-ES" sz="2000" dirty="0"/>
              <a:t>“El tema surge porque el intendente le quiere quitar las tierras a Eusebio, el papá de </a:t>
            </a:r>
            <a:r>
              <a:rPr lang="es-ES" sz="2000" dirty="0" err="1"/>
              <a:t>Edelina</a:t>
            </a:r>
            <a:r>
              <a:rPr lang="es-ES" sz="2000" dirty="0"/>
              <a:t>, porque cree que Eusebio no les va a entregar o no va a cumplir con la entrega de animales a tiempo. (Eusebio tiene que “entregar” las tierras al intendente porque el intendente le dio un préstamo, invirtió en el campo de Eusebio) entonces este trata de buscar algo malo en el campo de Eusebio. Cuando Eusebio va a sacar a otros animales de un pantano, allí conoce a Orfelia, a quien más tarde convierte en su mujer y Orfelia es quien le ayuda a sacar el campo adelante para que el intendente no le quite las tierras a Eusebio”.(Macchi, 2013, p1.).</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6701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2736" y="461665"/>
            <a:ext cx="7495738" cy="4524315"/>
          </a:xfrm>
          <a:prstGeom prst="rect">
            <a:avLst/>
          </a:prstGeom>
          <a:noFill/>
        </p:spPr>
        <p:txBody>
          <a:bodyPr wrap="square" rtlCol="0">
            <a:spAutoFit/>
          </a:bodyPr>
          <a:lstStyle/>
          <a:p>
            <a:pPr algn="just"/>
            <a:r>
              <a:rPr lang="es-ES" dirty="0"/>
              <a:t>Usted recuerda sus clases de Lengua y redacción en las que aprendió distintas estrategias de cohesión como: el uso de referencias anafóricas y catafóricas para retomar información o anunciarla. La elipsis, como una forma de supresión de información por ser considerada obvia o innecesaria; la sustitución como el reemplazo de un elemento léxico: y la cohesión como una forma de expresar relaciones lógicas entre oraciones. (Parra, 1993).</a:t>
            </a:r>
          </a:p>
          <a:p>
            <a:pPr algn="just"/>
            <a:endParaRPr lang="es-ES" dirty="0"/>
          </a:p>
          <a:p>
            <a:r>
              <a:rPr lang="es-ES" dirty="0"/>
              <a:t>Usted corrige el párrafo de la siguiente forma:</a:t>
            </a:r>
            <a:br>
              <a:rPr lang="es-ES" dirty="0"/>
            </a:br>
            <a:endParaRPr lang="es-ES" dirty="0"/>
          </a:p>
          <a:p>
            <a:pPr algn="just"/>
            <a:r>
              <a:rPr lang="es-ES" dirty="0"/>
              <a:t>El intendente le quiere quitar las tierras al señor Eusebio, quien se presume no las va a entregar o no va a cumplir con la devolución de animales. Por ello, el mandatario, busca aspectos negativos en el territorio del señor para despojarlo y recuperar una inversión que realizó allí. Sin embargo, un día Eusebio conoce a Orfelia a quien convierte en su mujer y junto a ella trabaja en el campo para sacarlo adelante, lo que deriva en la salvación de sus tierras de las pretensiones del intendente.</a:t>
            </a:r>
          </a:p>
        </p:txBody>
      </p:sp>
      <p:sp>
        <p:nvSpPr>
          <p:cNvPr id="6" name="CuadroTexto 5">
            <a:extLst>
              <a:ext uri="{FF2B5EF4-FFF2-40B4-BE49-F238E27FC236}">
                <a16:creationId xmlns:a16="http://schemas.microsoft.com/office/drawing/2014/main" id="{47E52D29-F46E-43F5-9BCA-D278BA2899E7}"/>
              </a:ext>
            </a:extLst>
          </p:cNvPr>
          <p:cNvSpPr txBox="1"/>
          <p:nvPr/>
        </p:nvSpPr>
        <p:spPr>
          <a:xfrm>
            <a:off x="322736" y="0"/>
            <a:ext cx="4616694" cy="461665"/>
          </a:xfrm>
          <a:prstGeom prst="rect">
            <a:avLst/>
          </a:prstGeom>
          <a:noFill/>
        </p:spPr>
        <p:txBody>
          <a:bodyPr wrap="square" rtlCol="0">
            <a:spAutoFit/>
          </a:bodyPr>
          <a:lstStyle/>
          <a:p>
            <a:r>
              <a:rPr lang="es-ES" sz="2400" b="1" dirty="0"/>
              <a:t>Caso o situación problémica</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91478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8360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891724"/>
            <a:ext cx="7495738" cy="707886"/>
          </a:xfrm>
          <a:prstGeom prst="rect">
            <a:avLst/>
          </a:prstGeom>
          <a:noFill/>
        </p:spPr>
        <p:txBody>
          <a:bodyPr wrap="square" rtlCol="0">
            <a:spAutoFit/>
          </a:bodyPr>
          <a:lstStyle/>
          <a:p>
            <a:pPr algn="just"/>
            <a:r>
              <a:rPr lang="es-ES" sz="2000" dirty="0"/>
              <a:t>De acuerdo con la corrección del párrafo, las estrategas de cohesión que usted usó fueron:</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883257"/>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652161"/>
            <a:ext cx="6906517" cy="1200329"/>
          </a:xfrm>
          <a:prstGeom prst="rect">
            <a:avLst/>
          </a:prstGeom>
          <a:noFill/>
        </p:spPr>
        <p:txBody>
          <a:bodyPr wrap="square" rtlCol="0">
            <a:spAutoFit/>
          </a:bodyPr>
          <a:lstStyle/>
          <a:p>
            <a:pPr algn="just"/>
            <a:r>
              <a:rPr lang="es-ES" dirty="0"/>
              <a:t>a. Elipsis, referencia anafórica, conjunción, sustitución por sinonimia.</a:t>
            </a:r>
          </a:p>
          <a:p>
            <a:pPr algn="just"/>
            <a:r>
              <a:rPr lang="es-ES" dirty="0"/>
              <a:t>b. Referencia catafórica, sustitución, referencia anafórica, elipsis.</a:t>
            </a:r>
          </a:p>
          <a:p>
            <a:pPr algn="just"/>
            <a:r>
              <a:rPr lang="es-ES" dirty="0"/>
              <a:t>c. Referencia anafórica, conjunciones y, no; sustitución por sinonimia.  </a:t>
            </a:r>
          </a:p>
          <a:p>
            <a:pPr algn="just"/>
            <a:r>
              <a:rPr lang="es-ES" dirty="0"/>
              <a:t>d. Referencia catafórica, conjunción, elipsis, sustitución por sinonimia. . </a:t>
            </a:r>
            <a:endParaRPr lang="es-CO" dirty="0"/>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457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36166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429062" y="823325"/>
            <a:ext cx="7378780" cy="3970318"/>
          </a:xfrm>
          <a:prstGeom prst="rect">
            <a:avLst/>
          </a:prstGeom>
          <a:noFill/>
        </p:spPr>
        <p:txBody>
          <a:bodyPr wrap="square" rtlCol="0">
            <a:spAutoFit/>
          </a:bodyPr>
          <a:lstStyle/>
          <a:p>
            <a:pPr algn="just"/>
            <a:r>
              <a:rPr lang="es-ES" dirty="0"/>
              <a:t>Como profesional en Lenguas Modernas usted es llamado a corregir la siguiente oración</a:t>
            </a:r>
          </a:p>
          <a:p>
            <a:pPr algn="just"/>
            <a:endParaRPr lang="es-ES" dirty="0"/>
          </a:p>
          <a:p>
            <a:pPr algn="just"/>
            <a:r>
              <a:rPr lang="es-ES" dirty="0"/>
              <a:t>El crecimiento de la lengua española ha resultado ser significativamente beneficioso en la parte profesional </a:t>
            </a:r>
          </a:p>
          <a:p>
            <a:pPr algn="just"/>
            <a:endParaRPr lang="es-ES" dirty="0"/>
          </a:p>
          <a:p>
            <a:pPr algn="just"/>
            <a:r>
              <a:rPr lang="es-ES" dirty="0"/>
              <a:t>Para ello, usted recuerda sus clases de redacción en las que aprendió que las oraciones simples tienen un solo verbo y las compuestas tienen más de uno, estas últimas pueden ser coordinadas, subordinadas o yuxtapuestas, de acuerdo con la relación que establezcan entre sí.</a:t>
            </a:r>
          </a:p>
          <a:p>
            <a:pPr algn="just"/>
            <a:endParaRPr lang="es-ES" dirty="0"/>
          </a:p>
          <a:p>
            <a:pPr algn="just"/>
            <a:r>
              <a:rPr lang="es-ES" dirty="0"/>
              <a:t>Usted corrige la oración de la siguiente forma</a:t>
            </a:r>
          </a:p>
          <a:p>
            <a:pPr algn="just"/>
            <a:r>
              <a:rPr lang="es-ES" dirty="0"/>
              <a:t>El incremento del uso de la lengua española ha sido beneficioso a nivel profesional. </a:t>
            </a:r>
          </a:p>
        </p:txBody>
      </p:sp>
      <p:pic>
        <p:nvPicPr>
          <p:cNvPr id="9" name="Imagen 8">
            <a:extLst>
              <a:ext uri="{FF2B5EF4-FFF2-40B4-BE49-F238E27FC236}">
                <a16:creationId xmlns:a16="http://schemas.microsoft.com/office/drawing/2014/main" id="{126BAAA3-6126-4F27-A4AF-3BEE4C84D74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52839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EE979A-D983-4B45-AC14-BC159BB489CD}"/>
              </a:ext>
            </a:extLst>
          </p:cNvPr>
          <p:cNvSpPr txBox="1"/>
          <p:nvPr/>
        </p:nvSpPr>
        <p:spPr>
          <a:xfrm>
            <a:off x="429062" y="54939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29062" y="1147807"/>
            <a:ext cx="7495738" cy="400110"/>
          </a:xfrm>
          <a:prstGeom prst="rect">
            <a:avLst/>
          </a:prstGeom>
          <a:noFill/>
        </p:spPr>
        <p:txBody>
          <a:bodyPr wrap="square" rtlCol="0">
            <a:spAutoFit/>
          </a:bodyPr>
          <a:lstStyle/>
          <a:p>
            <a:pPr algn="just"/>
            <a:r>
              <a:rPr lang="es-ES" sz="2000" dirty="0"/>
              <a:t>Al realizar la corrección de la oración usted: </a:t>
            </a:r>
          </a:p>
        </p:txBody>
      </p:sp>
      <p:sp>
        <p:nvSpPr>
          <p:cNvPr id="9" name="CuadroTexto 8">
            <a:extLst>
              <a:ext uri="{FF2B5EF4-FFF2-40B4-BE49-F238E27FC236}">
                <a16:creationId xmlns:a16="http://schemas.microsoft.com/office/drawing/2014/main" id="{D61881E4-3DD7-4F8F-8E28-5BA96854B3E4}"/>
              </a:ext>
            </a:extLst>
          </p:cNvPr>
          <p:cNvSpPr txBox="1"/>
          <p:nvPr/>
        </p:nvSpPr>
        <p:spPr>
          <a:xfrm>
            <a:off x="429062" y="1821417"/>
            <a:ext cx="4616694" cy="461665"/>
          </a:xfrm>
          <a:prstGeom prst="rect">
            <a:avLst/>
          </a:prstGeom>
          <a:noFill/>
        </p:spPr>
        <p:txBody>
          <a:bodyPr wrap="square" rtlCol="0">
            <a:spAutoFit/>
          </a:bodyPr>
          <a:lstStyle/>
          <a:p>
            <a:r>
              <a:rPr lang="es-ES" sz="2400" b="1" dirty="0"/>
              <a:t>Opciones de respuesta</a:t>
            </a:r>
          </a:p>
        </p:txBody>
      </p:sp>
      <p:sp>
        <p:nvSpPr>
          <p:cNvPr id="10" name="CuadroTexto 9">
            <a:extLst>
              <a:ext uri="{FF2B5EF4-FFF2-40B4-BE49-F238E27FC236}">
                <a16:creationId xmlns:a16="http://schemas.microsoft.com/office/drawing/2014/main" id="{8854ABF3-9D40-47D1-AC49-196B1D1A08D7}"/>
              </a:ext>
            </a:extLst>
          </p:cNvPr>
          <p:cNvSpPr txBox="1"/>
          <p:nvPr/>
        </p:nvSpPr>
        <p:spPr>
          <a:xfrm>
            <a:off x="429062" y="2493065"/>
            <a:ext cx="6906517" cy="1323439"/>
          </a:xfrm>
          <a:prstGeom prst="rect">
            <a:avLst/>
          </a:prstGeom>
          <a:noFill/>
        </p:spPr>
        <p:txBody>
          <a:bodyPr wrap="square" rtlCol="0">
            <a:spAutoFit/>
          </a:bodyPr>
          <a:lstStyle/>
          <a:p>
            <a:pPr algn="just"/>
            <a:r>
              <a:rPr lang="es-ES" sz="2000" dirty="0"/>
              <a:t>a. Convirtió una oración simple en una coordinada. </a:t>
            </a:r>
          </a:p>
          <a:p>
            <a:pPr algn="just"/>
            <a:r>
              <a:rPr lang="es-ES" sz="2000" dirty="0"/>
              <a:t>b. Convirtió una oración subordinada en una simple. </a:t>
            </a:r>
          </a:p>
          <a:p>
            <a:pPr algn="just"/>
            <a:r>
              <a:rPr lang="es-ES" sz="2000" dirty="0"/>
              <a:t>c. Mantuvo la oración simple y la hizo más concisa.  </a:t>
            </a:r>
          </a:p>
          <a:p>
            <a:pPr algn="just"/>
            <a:r>
              <a:rPr lang="es-ES" sz="2000" dirty="0"/>
              <a:t>d. Mantuvo la oración coordinada y la hizo más clara.</a:t>
            </a:r>
          </a:p>
        </p:txBody>
      </p:sp>
      <p:sp>
        <p:nvSpPr>
          <p:cNvPr id="11" name="Rectángulo 10">
            <a:extLst>
              <a:ext uri="{FF2B5EF4-FFF2-40B4-BE49-F238E27FC236}">
                <a16:creationId xmlns:a16="http://schemas.microsoft.com/office/drawing/2014/main" id="{BEA559D7-3059-443E-936D-75BEB74F176B}"/>
              </a:ext>
            </a:extLst>
          </p:cNvPr>
          <p:cNvSpPr/>
          <p:nvPr/>
        </p:nvSpPr>
        <p:spPr>
          <a:xfrm>
            <a:off x="7562688" y="4605333"/>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E09AB74-0AE3-4308-ADC9-B7CA8BB7DC6E}"/>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11237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634" y="1225373"/>
            <a:ext cx="7495738" cy="1766189"/>
          </a:xfrm>
          <a:prstGeom prst="rect">
            <a:avLst/>
          </a:prstGeom>
          <a:noFill/>
        </p:spPr>
        <p:txBody>
          <a:bodyPr wrap="square" rtlCol="0">
            <a:spAutoFit/>
          </a:bodyPr>
          <a:lstStyle/>
          <a:p>
            <a:pPr marL="457200" indent="-457200">
              <a:lnSpc>
                <a:spcPct val="107000"/>
              </a:lnSpc>
              <a:spcAft>
                <a:spcPts val="800"/>
              </a:spcAft>
            </a:pPr>
            <a:r>
              <a:rPr lang="es-CO" dirty="0">
                <a:ea typeface="Times New Roman" panose="02020603050405020304" pitchFamily="18" charset="0"/>
                <a:cs typeface="Calibri" panose="020F0502020204030204" pitchFamily="34" charset="0"/>
              </a:rPr>
              <a:t>Macchi, M. (2013. Textos mal redactados. Recuperado de http://profemartamacchi3.blogspot.com/2013/03/normal-0-21-false-false-false-es-x-none.html</a:t>
            </a:r>
          </a:p>
          <a:p>
            <a:pPr marL="457200" indent="-457200">
              <a:lnSpc>
                <a:spcPct val="107000"/>
              </a:lnSpc>
              <a:spcAft>
                <a:spcPts val="800"/>
              </a:spcAft>
            </a:pPr>
            <a:r>
              <a:rPr lang="es-CO" dirty="0">
                <a:ea typeface="Times New Roman" panose="02020603050405020304" pitchFamily="18" charset="0"/>
                <a:cs typeface="Calibri" panose="020F0502020204030204" pitchFamily="34" charset="0"/>
              </a:rPr>
              <a:t>Parra, A. (2004). Cómo se produce un texto escrito. Bogotá: Magisterio. </a:t>
            </a:r>
          </a:p>
          <a:p>
            <a:pPr marL="457200" indent="-457200">
              <a:lnSpc>
                <a:spcPct val="107000"/>
              </a:lnSpc>
              <a:spcAft>
                <a:spcPts val="800"/>
              </a:spcAft>
            </a:pPr>
            <a:endParaRPr lang="es-CO" dirty="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7E52D29-F46E-43F5-9BCA-D278BA2899E7}"/>
              </a:ext>
            </a:extLst>
          </p:cNvPr>
          <p:cNvSpPr txBox="1"/>
          <p:nvPr/>
        </p:nvSpPr>
        <p:spPr>
          <a:xfrm>
            <a:off x="429062" y="457353"/>
            <a:ext cx="4616694" cy="461665"/>
          </a:xfrm>
          <a:prstGeom prst="rect">
            <a:avLst/>
          </a:prstGeom>
          <a:noFill/>
        </p:spPr>
        <p:txBody>
          <a:bodyPr wrap="square" rtlCol="0">
            <a:spAutoFit/>
          </a:bodyPr>
          <a:lstStyle/>
          <a:p>
            <a:r>
              <a:rPr lang="es-ES" sz="2400" b="1" dirty="0"/>
              <a:t>Referencias </a:t>
            </a:r>
          </a:p>
        </p:txBody>
      </p:sp>
      <p:pic>
        <p:nvPicPr>
          <p:cNvPr id="5" name="Imagen 4">
            <a:extLst>
              <a:ext uri="{FF2B5EF4-FFF2-40B4-BE49-F238E27FC236}">
                <a16:creationId xmlns:a16="http://schemas.microsoft.com/office/drawing/2014/main" id="{F08D4BF8-0AE6-4886-88E9-A6A5EB959759}"/>
              </a:ext>
            </a:extLst>
          </p:cNvPr>
          <p:cNvPicPr>
            <a:picLocks noChangeAspect="1"/>
          </p:cNvPicPr>
          <p:nvPr/>
        </p:nvPicPr>
        <p:blipFill>
          <a:blip r:embed="rId2"/>
          <a:stretch>
            <a:fillRect/>
          </a:stretch>
        </p:blipFill>
        <p:spPr>
          <a:xfrm>
            <a:off x="8079896" y="4355955"/>
            <a:ext cx="1064104" cy="376613"/>
          </a:xfrm>
          <a:prstGeom prst="rect">
            <a:avLst/>
          </a:prstGeom>
        </p:spPr>
      </p:pic>
    </p:spTree>
    <p:extLst>
      <p:ext uri="{BB962C8B-B14F-4D97-AF65-F5344CB8AC3E}">
        <p14:creationId xmlns:p14="http://schemas.microsoft.com/office/powerpoint/2010/main" val="37389216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830</Words>
  <Application>Microsoft Office PowerPoint</Application>
  <PresentationFormat>Presentación en pantalla (16:9)</PresentationFormat>
  <Paragraphs>52</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34</cp:revision>
  <dcterms:created xsi:type="dcterms:W3CDTF">2018-10-16T22:27:03Z</dcterms:created>
  <dcterms:modified xsi:type="dcterms:W3CDTF">2022-01-11T21:19:01Z</dcterms:modified>
</cp:coreProperties>
</file>