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Juego de Bolsa</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461845" y="1417588"/>
            <a:ext cx="7495738" cy="2308324"/>
          </a:xfrm>
          <a:prstGeom prst="rect">
            <a:avLst/>
          </a:prstGeom>
          <a:noFill/>
        </p:spPr>
        <p:txBody>
          <a:bodyPr wrap="square" rtlCol="0">
            <a:spAutoFit/>
          </a:bodyPr>
          <a:lstStyle/>
          <a:p>
            <a:pPr algn="just"/>
            <a:r>
              <a:rPr lang="es-ES" sz="2400" dirty="0"/>
              <a:t>Después de una larga y dolorosa desaceleración de la actividad económica del país, el área de modelos económicos proyecta, basada en los datos recientes de las principales variables macroeconómicas, una fuerte recuperación de la economía nacional en todas las áreas de actividad.</a:t>
            </a:r>
            <a:endParaRPr lang="es-CO" sz="24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569660"/>
          </a:xfrm>
          <a:prstGeom prst="rect">
            <a:avLst/>
          </a:prstGeom>
          <a:noFill/>
        </p:spPr>
        <p:txBody>
          <a:bodyPr wrap="square" rtlCol="0">
            <a:spAutoFit/>
          </a:bodyPr>
          <a:lstStyle/>
          <a:p>
            <a:r>
              <a:rPr lang="es-CO" sz="2400" dirty="0"/>
              <a:t>Si a usted, como estratega junior de inversiones, se le pregunta con qué tipo de acciones recompondría el portafolio de renta variable de la empresa, ¿Cuál opción acogería bajo el nuevo escenario?</a:t>
            </a:r>
          </a:p>
        </p:txBody>
      </p:sp>
      <p:sp>
        <p:nvSpPr>
          <p:cNvPr id="4" name="CuadroTexto 3"/>
          <p:cNvSpPr txBox="1"/>
          <p:nvPr/>
        </p:nvSpPr>
        <p:spPr>
          <a:xfrm>
            <a:off x="238562" y="222104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82712"/>
            <a:ext cx="7590988" cy="1569660"/>
          </a:xfrm>
          <a:prstGeom prst="rect">
            <a:avLst/>
          </a:prstGeom>
          <a:noFill/>
        </p:spPr>
        <p:txBody>
          <a:bodyPr wrap="square" rtlCol="0">
            <a:spAutoFit/>
          </a:bodyPr>
          <a:lstStyle/>
          <a:p>
            <a:pPr lvl="0"/>
            <a:r>
              <a:rPr lang="es-ES" sz="2400" dirty="0"/>
              <a:t>a. Acciones con betas mayores a uno.</a:t>
            </a:r>
          </a:p>
          <a:p>
            <a:pPr lvl="0"/>
            <a:r>
              <a:rPr lang="es-ES" sz="2400" dirty="0"/>
              <a:t>b. Acciones con betas mayores a cero y menores a uno.</a:t>
            </a:r>
          </a:p>
          <a:p>
            <a:pPr lvl="0"/>
            <a:r>
              <a:rPr lang="es-ES" sz="2400" dirty="0"/>
              <a:t>c. Acciones con betas menores a cero.</a:t>
            </a:r>
          </a:p>
          <a:p>
            <a:pPr lvl="0"/>
            <a:r>
              <a:rPr lang="es-ES" sz="2400" dirty="0"/>
              <a:t>d. Acciones con betas igual a uno.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17588"/>
            <a:ext cx="7495738" cy="2308324"/>
          </a:xfrm>
          <a:prstGeom prst="rect">
            <a:avLst/>
          </a:prstGeom>
          <a:noFill/>
        </p:spPr>
        <p:txBody>
          <a:bodyPr wrap="square" rtlCol="0">
            <a:spAutoFit/>
          </a:bodyPr>
          <a:lstStyle/>
          <a:p>
            <a:pPr algn="just"/>
            <a:r>
              <a:rPr lang="es-ES" sz="2400" dirty="0"/>
              <a:t>Como </a:t>
            </a:r>
            <a:r>
              <a:rPr lang="es-ES" sz="2400" i="1" dirty="0"/>
              <a:t>corredor</a:t>
            </a:r>
            <a:r>
              <a:rPr lang="es-ES" sz="2400" dirty="0"/>
              <a:t> de títulos valores de renta variable, una de las actividades más importantes que usted hace antes de que den inicio las negociaciones en el mercado de valores colombiano, es entrar a su estación de Bloomberg y ver cómo están los índices bursátiles de los principales mercados europeos y asiáticos.</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r>
              <a:rPr lang="es-CO" sz="2400" dirty="0"/>
              <a:t>Para lo cual usted, como </a:t>
            </a:r>
            <a:r>
              <a:rPr lang="es-CO" sz="2400" i="1" dirty="0"/>
              <a:t>corredor,</a:t>
            </a:r>
            <a:r>
              <a:rPr lang="es-CO" sz="2400" dirty="0"/>
              <a:t> necesitaría digitar el siguiente nemotécnico.</a:t>
            </a:r>
          </a:p>
          <a:p>
            <a:pPr algn="just"/>
            <a:endParaRPr lang="es-MX"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569660"/>
          </a:xfrm>
          <a:prstGeom prst="rect">
            <a:avLst/>
          </a:prstGeom>
          <a:noFill/>
        </p:spPr>
        <p:txBody>
          <a:bodyPr wrap="square" rtlCol="0">
            <a:spAutoFit/>
          </a:bodyPr>
          <a:lstStyle/>
          <a:p>
            <a:pPr lvl="0"/>
            <a:r>
              <a:rPr lang="en-US" sz="2400" dirty="0"/>
              <a:t>a. TOP.</a:t>
            </a:r>
          </a:p>
          <a:p>
            <a:pPr lvl="0"/>
            <a:r>
              <a:rPr lang="en-US" sz="2400" dirty="0"/>
              <a:t>b. F2 GOVT.</a:t>
            </a:r>
          </a:p>
          <a:p>
            <a:pPr lvl="0"/>
            <a:r>
              <a:rPr lang="en-US" sz="2400" dirty="0"/>
              <a:t>c. WEI.</a:t>
            </a:r>
          </a:p>
          <a:p>
            <a:pPr lvl="0"/>
            <a:r>
              <a:rPr lang="en-US" sz="2400" dirty="0"/>
              <a:t>d. ECO.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32922"/>
            <a:ext cx="7495738" cy="2677656"/>
          </a:xfrm>
          <a:prstGeom prst="rect">
            <a:avLst/>
          </a:prstGeom>
          <a:noFill/>
        </p:spPr>
        <p:txBody>
          <a:bodyPr wrap="square" rtlCol="0">
            <a:spAutoFit/>
          </a:bodyPr>
          <a:lstStyle/>
          <a:p>
            <a:pPr algn="just"/>
            <a:r>
              <a:rPr lang="es-ES" sz="2400" dirty="0"/>
              <a:t>Siendo parte del equipo de valoración de una importante banca de inversión nacional, usted realiza un análisis de los dividendos de la empresa F&amp;G, la cual cotiza en la Bolsa de Valores de Colombia. </a:t>
            </a:r>
          </a:p>
          <a:p>
            <a:pPr algn="just"/>
            <a:r>
              <a:rPr lang="es-ES" sz="2400" dirty="0"/>
              <a:t>Al finalizar el análisis usted establece que el dividendo esperado para el próximo año de la empresa será de $34.45 por acción.</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r>
              <a:rPr lang="es-ES" sz="2400" dirty="0"/>
              <a:t>Si usted, como analista de valoración, utiliza una tasa de costo de capital del 4.5%. ¿Cuál sería el valor de la acción?</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12990" y="2387683"/>
            <a:ext cx="7590988" cy="1569660"/>
          </a:xfrm>
          <a:prstGeom prst="rect">
            <a:avLst/>
          </a:prstGeom>
          <a:noFill/>
        </p:spPr>
        <p:txBody>
          <a:bodyPr wrap="square" rtlCol="0">
            <a:spAutoFit/>
          </a:bodyPr>
          <a:lstStyle/>
          <a:p>
            <a:pPr lvl="0"/>
            <a:r>
              <a:rPr lang="es-CO" sz="2400"/>
              <a:t>a. $965.56.</a:t>
            </a:r>
          </a:p>
          <a:p>
            <a:pPr lvl="0"/>
            <a:r>
              <a:rPr lang="es-CO" sz="2400"/>
              <a:t>b. $344.50.</a:t>
            </a:r>
          </a:p>
          <a:p>
            <a:pPr lvl="0"/>
            <a:r>
              <a:rPr lang="es-CO" sz="2400"/>
              <a:t>c. $765.56.</a:t>
            </a:r>
          </a:p>
          <a:p>
            <a:pPr lvl="0"/>
            <a:r>
              <a:rPr lang="es-CO" sz="2400"/>
              <a:t>d. $675.50.</a:t>
            </a:r>
            <a:endParaRPr lang="es-CO"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63590"/>
            <a:ext cx="7495738" cy="3416320"/>
          </a:xfrm>
          <a:prstGeom prst="rect">
            <a:avLst/>
          </a:prstGeom>
          <a:noFill/>
        </p:spPr>
        <p:txBody>
          <a:bodyPr wrap="square" rtlCol="0">
            <a:spAutoFit/>
          </a:bodyPr>
          <a:lstStyle/>
          <a:p>
            <a:pPr algn="just"/>
            <a:r>
              <a:rPr lang="es-ES" sz="2400" dirty="0"/>
              <a:t>Siendo usted el profesional responsable de clasificar las emisiones de activos de renta variable, realizadas por empresas privadas a nivel nacional, se encuentra con la siguiente definición: la respectiva emisión otorga derechos de voz y voto en las asambleas, también permite al tenedor recibir una parte proporcional de los beneficios de la empresa emisora. Además, se tiene el derecho preferencial de un reembolso monetario, en caso que la empresa sea liquidada, hasta por su valor nominal.</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569660"/>
          </a:xfrm>
          <a:prstGeom prst="rect">
            <a:avLst/>
          </a:prstGeom>
          <a:noFill/>
        </p:spPr>
        <p:txBody>
          <a:bodyPr wrap="square" rtlCol="0">
            <a:spAutoFit/>
          </a:bodyPr>
          <a:lstStyle/>
          <a:p>
            <a:r>
              <a:rPr lang="es-CO" sz="2400" dirty="0"/>
              <a:t>De la anterior definición, se genera una discusión sobre el tipo de activo referido. Usted como profesional junior del área de banca de inversión, entra en la discusión y aclara que se está haciendo referencia a: </a:t>
            </a:r>
          </a:p>
        </p:txBody>
      </p:sp>
      <p:sp>
        <p:nvSpPr>
          <p:cNvPr id="4" name="CuadroTexto 3"/>
          <p:cNvSpPr txBox="1"/>
          <p:nvPr/>
        </p:nvSpPr>
        <p:spPr>
          <a:xfrm>
            <a:off x="238562" y="221427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40845"/>
            <a:ext cx="7590988" cy="1569660"/>
          </a:xfrm>
          <a:prstGeom prst="rect">
            <a:avLst/>
          </a:prstGeom>
          <a:noFill/>
        </p:spPr>
        <p:txBody>
          <a:bodyPr wrap="square" rtlCol="0">
            <a:spAutoFit/>
          </a:bodyPr>
          <a:lstStyle/>
          <a:p>
            <a:pPr lvl="0"/>
            <a:r>
              <a:rPr lang="es-ES" sz="2400" dirty="0"/>
              <a:t>a. Acciones ordinarias.</a:t>
            </a:r>
          </a:p>
          <a:p>
            <a:pPr lvl="0"/>
            <a:r>
              <a:rPr lang="es-ES" sz="2400" dirty="0"/>
              <a:t>b. Acciones privilegiadas.</a:t>
            </a:r>
          </a:p>
          <a:p>
            <a:pPr lvl="0"/>
            <a:r>
              <a:rPr lang="es-ES" sz="2400" dirty="0"/>
              <a:t>c. Acciones sin derecho político.</a:t>
            </a:r>
          </a:p>
          <a:p>
            <a:pPr lvl="0"/>
            <a:r>
              <a:rPr lang="es-ES" sz="2400" dirty="0"/>
              <a:t>d. BOCEAS.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000" dirty="0"/>
              <a:t>Se tiene un portafolio donde un 50% de la inversión se encuentra en acciones de la empresa Ecopetrol y el restante 50% en acciones de Almacenes Éxito. Conociendo que la correlación histórica, de las variaciones de los precios, entre las dos acciones es del 30%, la rentabilidad promedio de Ecopetrol y la volatilidad de la rentabilidad es del 10% y del 17.1%, respetivamente; el rendimiento de Almacenes Éxito es del 20% y su riesgo es del 20.8%. Dando como resultado que el riesgo del portafolio, medido por su desviación estándar, sea del 15.32%.</a:t>
            </a:r>
          </a:p>
          <a:p>
            <a:pPr algn="just"/>
            <a:r>
              <a:rPr lang="es-ES" sz="2000" dirty="0"/>
              <a:t>Se sustituye la participación de Almacenes Éxito del portafolio por otra empresa, la cual presenta una correlación negativa del 100%, con la empresa Ecopetrol, todo lo demás permanece constante. </a:t>
            </a:r>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r>
              <a:rPr lang="es-CO" sz="2400" dirty="0"/>
              <a:t>Siendo usted analista de riesgo de mercado, esperaría que el riesgo del portafolio, medido a través de la desviación estándar:</a:t>
            </a:r>
          </a:p>
        </p:txBody>
      </p:sp>
      <p:sp>
        <p:nvSpPr>
          <p:cNvPr id="4" name="CuadroTexto 3"/>
          <p:cNvSpPr txBox="1"/>
          <p:nvPr/>
        </p:nvSpPr>
        <p:spPr>
          <a:xfrm>
            <a:off x="238562" y="19260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29910"/>
            <a:ext cx="7590988" cy="1569660"/>
          </a:xfrm>
          <a:prstGeom prst="rect">
            <a:avLst/>
          </a:prstGeom>
          <a:noFill/>
        </p:spPr>
        <p:txBody>
          <a:bodyPr wrap="square" rtlCol="0">
            <a:spAutoFit/>
          </a:bodyPr>
          <a:lstStyle/>
          <a:p>
            <a:pPr lvl="0"/>
            <a:r>
              <a:rPr lang="es-ES" sz="2400" dirty="0"/>
              <a:t>a. Aumente por encima del portafolio original.</a:t>
            </a:r>
          </a:p>
          <a:p>
            <a:pPr lvl="0"/>
            <a:r>
              <a:rPr lang="es-ES" sz="2400" dirty="0"/>
              <a:t>b. Permanezca igual al del portafolio original.</a:t>
            </a:r>
          </a:p>
          <a:p>
            <a:pPr lvl="0"/>
            <a:r>
              <a:rPr lang="es-ES" sz="2400" dirty="0"/>
              <a:t>c. Disminuya muy poco frente al portafolio original.</a:t>
            </a:r>
          </a:p>
          <a:p>
            <a:pPr lvl="0"/>
            <a:r>
              <a:rPr lang="es-ES" sz="2400" dirty="0"/>
              <a:t>d. Disminuya mucho comparado con el portafolio original.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TotalTime>
  <Words>815</Words>
  <Application>Microsoft Office PowerPoint</Application>
  <PresentationFormat>Presentación en pantalla (16:9)</PresentationFormat>
  <Paragraphs>61</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2022-01-11T19:16:38Z</dcterms:modified>
</cp:coreProperties>
</file>