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60" r:id="rId2"/>
    <p:sldId id="258" r:id="rId3"/>
    <p:sldId id="262" r:id="rId4"/>
    <p:sldId id="273" r:id="rId5"/>
    <p:sldId id="282" r:id="rId6"/>
    <p:sldId id="283" r:id="rId7"/>
    <p:sldId id="284" r:id="rId8"/>
    <p:sldId id="263" r:id="rId9"/>
    <p:sldId id="275" r:id="rId10"/>
    <p:sldId id="277" r:id="rId11"/>
    <p:sldId id="278" r:id="rId12"/>
    <p:sldId id="285" r:id="rId13"/>
    <p:sldId id="286" r:id="rId14"/>
    <p:sldId id="279" r:id="rId15"/>
    <p:sldId id="281" r:id="rId16"/>
    <p:sldId id="287" r:id="rId17"/>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97B5F-50AC-4970-98D9-690BC88EE4BB}" type="datetimeFigureOut">
              <a:rPr lang="es-CO" smtClean="0"/>
              <a:t>13/01/2022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A9B7C-9772-440A-B99F-7FEF560F6897}" type="slidenum">
              <a:rPr lang="es-CO" smtClean="0"/>
              <a:t>‹Nº›</a:t>
            </a:fld>
            <a:endParaRPr lang="es-CO"/>
          </a:p>
        </p:txBody>
      </p:sp>
    </p:spTree>
    <p:extLst>
      <p:ext uri="{BB962C8B-B14F-4D97-AF65-F5344CB8AC3E}">
        <p14:creationId xmlns:p14="http://schemas.microsoft.com/office/powerpoint/2010/main" val="248446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#233 </a:t>
            </a:r>
            <a:r>
              <a:rPr lang="es-ES" dirty="0" err="1"/>
              <a:t>pocion</a:t>
            </a:r>
            <a:r>
              <a:rPr lang="es-ES" dirty="0"/>
              <a:t> 4</a:t>
            </a:r>
            <a:endParaRPr lang="es-CO" dirty="0"/>
          </a:p>
        </p:txBody>
      </p:sp>
      <p:sp>
        <p:nvSpPr>
          <p:cNvPr id="4" name="Marcador de número de diapositiva 3"/>
          <p:cNvSpPr>
            <a:spLocks noGrp="1"/>
          </p:cNvSpPr>
          <p:nvPr>
            <p:ph type="sldNum" sz="quarter" idx="5"/>
          </p:nvPr>
        </p:nvSpPr>
        <p:spPr/>
        <p:txBody>
          <a:bodyPr/>
          <a:lstStyle/>
          <a:p>
            <a:fld id="{E36477B9-F4E9-4BEF-869F-327512178789}" type="slidenum">
              <a:rPr lang="es-CO" smtClean="0"/>
              <a:t>2</a:t>
            </a:fld>
            <a:endParaRPr lang="es-CO"/>
          </a:p>
        </p:txBody>
      </p:sp>
    </p:spTree>
    <p:extLst>
      <p:ext uri="{BB962C8B-B14F-4D97-AF65-F5344CB8AC3E}">
        <p14:creationId xmlns:p14="http://schemas.microsoft.com/office/powerpoint/2010/main" val="2201802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8</a:t>
            </a:fld>
            <a:endParaRPr lang="es-CO"/>
          </a:p>
        </p:txBody>
      </p:sp>
    </p:spTree>
    <p:extLst>
      <p:ext uri="{BB962C8B-B14F-4D97-AF65-F5344CB8AC3E}">
        <p14:creationId xmlns:p14="http://schemas.microsoft.com/office/powerpoint/2010/main" val="585408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15</a:t>
            </a:fld>
            <a:endParaRPr lang="es-CO"/>
          </a:p>
        </p:txBody>
      </p:sp>
    </p:spTree>
    <p:extLst>
      <p:ext uri="{BB962C8B-B14F-4D97-AF65-F5344CB8AC3E}">
        <p14:creationId xmlns:p14="http://schemas.microsoft.com/office/powerpoint/2010/main" val="1104879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13/01/2022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13/01/2022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13/01/2022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13/01/2022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13/01/2022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13/01/2022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13/01/2022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13/01/2022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13/01/2022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13/01/2022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13/01/2022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13/01/2022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1200329"/>
          </a:xfrm>
          <a:prstGeom prst="rect">
            <a:avLst/>
          </a:prstGeom>
          <a:noFill/>
        </p:spPr>
        <p:txBody>
          <a:bodyPr wrap="square" rtlCol="0">
            <a:spAutoFit/>
          </a:bodyPr>
          <a:lstStyle/>
          <a:p>
            <a:pPr algn="r"/>
            <a:r>
              <a:rPr lang="es-ES" sz="2400" b="1" dirty="0">
                <a:solidFill>
                  <a:schemeClr val="bg1"/>
                </a:solidFill>
              </a:rPr>
              <a:t>Iniciativa y Desarrollo Empresarial -Iniciativa y Emprendimiento Sostenible</a:t>
            </a:r>
            <a:endParaRPr lang="es-ES" sz="2400" dirty="0">
              <a:solidFill>
                <a:schemeClr val="bg1"/>
              </a:solidFill>
            </a:endParaRPr>
          </a:p>
        </p:txBody>
      </p:sp>
      <p:pic>
        <p:nvPicPr>
          <p:cNvPr id="7" name="Imagen 6">
            <a:extLst>
              <a:ext uri="{FF2B5EF4-FFF2-40B4-BE49-F238E27FC236}">
                <a16:creationId xmlns:a16="http://schemas.microsoft.com/office/drawing/2014/main" id="{7ED8CD67-CCD0-494C-B2BC-213D0C05A819}"/>
              </a:ext>
            </a:extLst>
          </p:cNvPr>
          <p:cNvPicPr>
            <a:picLocks noChangeAspect="1"/>
          </p:cNvPicPr>
          <p:nvPr/>
        </p:nvPicPr>
        <p:blipFill>
          <a:blip r:embed="rId3"/>
          <a:stretch>
            <a:fillRect/>
          </a:stretch>
        </p:blipFill>
        <p:spPr>
          <a:xfrm>
            <a:off x="5962310" y="3889829"/>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3. Enunciado</a:t>
            </a:r>
          </a:p>
        </p:txBody>
      </p:sp>
      <p:sp>
        <p:nvSpPr>
          <p:cNvPr id="3" name="CuadroTexto 2"/>
          <p:cNvSpPr txBox="1"/>
          <p:nvPr/>
        </p:nvSpPr>
        <p:spPr>
          <a:xfrm>
            <a:off x="238562" y="721008"/>
            <a:ext cx="7590988" cy="707886"/>
          </a:xfrm>
          <a:prstGeom prst="rect">
            <a:avLst/>
          </a:prstGeom>
          <a:noFill/>
        </p:spPr>
        <p:txBody>
          <a:bodyPr wrap="square" rtlCol="0">
            <a:spAutoFit/>
          </a:bodyPr>
          <a:lstStyle/>
          <a:p>
            <a:r>
              <a:rPr lang="es-CO" sz="2000" dirty="0"/>
              <a:t>Para lograr un giro positivo y de actitud emprendedora en esta historia, usted cree que Don Álvaro y su familia deberían:</a:t>
            </a:r>
          </a:p>
        </p:txBody>
      </p:sp>
      <p:sp>
        <p:nvSpPr>
          <p:cNvPr id="4" name="CuadroTexto 3"/>
          <p:cNvSpPr txBox="1"/>
          <p:nvPr/>
        </p:nvSpPr>
        <p:spPr>
          <a:xfrm>
            <a:off x="238562" y="18329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387683"/>
            <a:ext cx="7590988" cy="1938992"/>
          </a:xfrm>
          <a:prstGeom prst="rect">
            <a:avLst/>
          </a:prstGeom>
          <a:noFill/>
        </p:spPr>
        <p:txBody>
          <a:bodyPr wrap="square" rtlCol="0">
            <a:spAutoFit/>
          </a:bodyPr>
          <a:lstStyle/>
          <a:p>
            <a:r>
              <a:rPr lang="es-CO" sz="2000" dirty="0"/>
              <a:t>a. Analizar permanentemente los cambios potenciales en su entorno.</a:t>
            </a:r>
          </a:p>
          <a:p>
            <a:r>
              <a:rPr lang="es-CO" sz="2000" dirty="0"/>
              <a:t>b. Indagar y analizar las ideas;  y luego actuar considerando las mejores alternativas. </a:t>
            </a:r>
          </a:p>
          <a:p>
            <a:r>
              <a:rPr lang="es-CO" sz="2000" dirty="0"/>
              <a:t>c. Pensar y evaluar mejor cada una de sus acciones antes de actuar.</a:t>
            </a:r>
          </a:p>
          <a:p>
            <a:r>
              <a:rPr lang="es-CO" sz="2000" dirty="0"/>
              <a:t>d. Actuar con positivismo, energía y coraje.</a:t>
            </a:r>
          </a:p>
          <a:p>
            <a:pPr algn="just"/>
            <a:endParaRPr lang="es-CO" sz="2000" dirty="0"/>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b</a:t>
            </a:r>
            <a:endParaRPr lang="es-CO" b="1" dirty="0"/>
          </a:p>
        </p:txBody>
      </p:sp>
      <p:pic>
        <p:nvPicPr>
          <p:cNvPr id="8" name="Imagen 7">
            <a:extLst>
              <a:ext uri="{FF2B5EF4-FFF2-40B4-BE49-F238E27FC236}">
                <a16:creationId xmlns:a16="http://schemas.microsoft.com/office/drawing/2014/main" id="{E17240DB-C260-4B5F-B40E-A70F8A95FC8F}"/>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93856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4-5. Caso o situación problémica</a:t>
            </a:r>
          </a:p>
        </p:txBody>
      </p:sp>
      <p:sp>
        <p:nvSpPr>
          <p:cNvPr id="3" name="CuadroTexto 2"/>
          <p:cNvSpPr txBox="1"/>
          <p:nvPr/>
        </p:nvSpPr>
        <p:spPr>
          <a:xfrm>
            <a:off x="238562" y="721008"/>
            <a:ext cx="7590988" cy="4247317"/>
          </a:xfrm>
          <a:prstGeom prst="rect">
            <a:avLst/>
          </a:prstGeom>
          <a:noFill/>
        </p:spPr>
        <p:txBody>
          <a:bodyPr wrap="square" rtlCol="0">
            <a:spAutoFit/>
          </a:bodyPr>
          <a:lstStyle/>
          <a:p>
            <a:pPr algn="ctr"/>
            <a:r>
              <a:rPr lang="es-CO" sz="1600" b="1" dirty="0"/>
              <a:t>Fragmento Libro: </a:t>
            </a:r>
            <a:r>
              <a:rPr lang="es-CO" sz="1600" b="1" dirty="0" err="1"/>
              <a:t>Skudmart</a:t>
            </a:r>
            <a:r>
              <a:rPr lang="es-CO" sz="1600" b="1" dirty="0"/>
              <a:t> – Química con la Muerte.</a:t>
            </a:r>
          </a:p>
          <a:p>
            <a:pPr algn="just"/>
            <a:r>
              <a:rPr lang="es-CO" sz="1400" dirty="0"/>
              <a:t> </a:t>
            </a:r>
          </a:p>
          <a:p>
            <a:pPr algn="just"/>
            <a:r>
              <a:rPr lang="es-CO" sz="1600" dirty="0"/>
              <a:t>(Clase de Procesos Numéricos a las 5:20 pm en el salón 304 del bloque 13 – Grupo Estudiantes de Ingeniería…)</a:t>
            </a:r>
          </a:p>
          <a:p>
            <a:pPr algn="just"/>
            <a:endParaRPr lang="es-CO" sz="1600" dirty="0"/>
          </a:p>
          <a:p>
            <a:pPr algn="just"/>
            <a:r>
              <a:rPr lang="es-CO" sz="1600" dirty="0"/>
              <a:t>-¿Y vos qué </a:t>
            </a:r>
            <a:r>
              <a:rPr lang="es-CO" sz="1600" dirty="0" err="1"/>
              <a:t>hacés</a:t>
            </a:r>
            <a:r>
              <a:rPr lang="es-CO" sz="1600" dirty="0"/>
              <a:t>? </a:t>
            </a:r>
          </a:p>
          <a:p>
            <a:pPr algn="just"/>
            <a:r>
              <a:rPr lang="es-CO" sz="1600" dirty="0"/>
              <a:t>-Yo soy chofer del metro. ¿Y vos? </a:t>
            </a:r>
          </a:p>
          <a:p>
            <a:pPr algn="just"/>
            <a:r>
              <a:rPr lang="es-CO" sz="1600" dirty="0"/>
              <a:t>-Yo también conduzco un cajón. </a:t>
            </a:r>
          </a:p>
          <a:p>
            <a:pPr algn="just"/>
            <a:r>
              <a:rPr lang="es-CO" sz="1600" dirty="0"/>
              <a:t>-¿Sí? ¿De cuáles? </a:t>
            </a:r>
          </a:p>
          <a:p>
            <a:pPr algn="just"/>
            <a:r>
              <a:rPr lang="es-CO" sz="1600" dirty="0"/>
              <a:t>- De los de un solo pasajero. </a:t>
            </a:r>
          </a:p>
          <a:p>
            <a:pPr algn="just"/>
            <a:r>
              <a:rPr lang="es-CO" sz="1600" dirty="0"/>
              <a:t>-¿Y qué ruta? </a:t>
            </a:r>
          </a:p>
          <a:p>
            <a:pPr algn="just"/>
            <a:r>
              <a:rPr lang="es-CO" sz="1600" dirty="0"/>
              <a:t>- De cualquier parte al cementerio. Siempre. </a:t>
            </a:r>
          </a:p>
          <a:p>
            <a:pPr algn="just"/>
            <a:r>
              <a:rPr lang="es-CO" sz="1600" dirty="0"/>
              <a:t>- Ah... veo. Por eso el uniforme... </a:t>
            </a:r>
          </a:p>
          <a:p>
            <a:pPr algn="just"/>
            <a:r>
              <a:rPr lang="es-CO" sz="1600" dirty="0"/>
              <a:t>-Sí </a:t>
            </a:r>
          </a:p>
          <a:p>
            <a:pPr algn="just"/>
            <a:endParaRPr lang="es-CO" sz="1600" dirty="0"/>
          </a:p>
          <a:p>
            <a:pPr algn="just"/>
            <a:r>
              <a:rPr lang="es-CO" sz="1600" dirty="0"/>
              <a:t>El uniforme era un traje azul fúnebre con corbata vino tinto aún más fúnebre, que hubiera estado bien para…no, que no hubiera estado bien para nada en realidad.</a:t>
            </a:r>
          </a:p>
        </p:txBody>
      </p:sp>
      <p:pic>
        <p:nvPicPr>
          <p:cNvPr id="5" name="Imagen 4">
            <a:extLst>
              <a:ext uri="{FF2B5EF4-FFF2-40B4-BE49-F238E27FC236}">
                <a16:creationId xmlns:a16="http://schemas.microsoft.com/office/drawing/2014/main" id="{2C9D189D-C23C-4685-A66E-C85B5FEFE43E}"/>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574450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4-5. Caso o situación problémica</a:t>
            </a:r>
          </a:p>
        </p:txBody>
      </p:sp>
      <p:sp>
        <p:nvSpPr>
          <p:cNvPr id="3" name="CuadroTexto 2"/>
          <p:cNvSpPr txBox="1"/>
          <p:nvPr/>
        </p:nvSpPr>
        <p:spPr>
          <a:xfrm>
            <a:off x="238562" y="627895"/>
            <a:ext cx="7590988" cy="4401205"/>
          </a:xfrm>
          <a:prstGeom prst="rect">
            <a:avLst/>
          </a:prstGeom>
          <a:noFill/>
        </p:spPr>
        <p:txBody>
          <a:bodyPr wrap="square" rtlCol="0">
            <a:spAutoFit/>
          </a:bodyPr>
          <a:lstStyle/>
          <a:p>
            <a:pPr algn="just"/>
            <a:r>
              <a:rPr lang="es-CO" sz="1400" dirty="0"/>
              <a:t>-Aunque, la verdad, estoy tratando de vender gominas y champú –se atreve a confesar Andrés, el conductor de metro, harto de </a:t>
            </a:r>
            <a:r>
              <a:rPr lang="es-CO" sz="1400" i="1" dirty="0" err="1"/>
              <a:t>choferiar</a:t>
            </a:r>
            <a:r>
              <a:rPr lang="es-CO" sz="1400" dirty="0"/>
              <a:t> el transporte masivo y con ganas de llegar algún día a montar su propia empresa.</a:t>
            </a:r>
          </a:p>
          <a:p>
            <a:pPr algn="just"/>
            <a:r>
              <a:rPr lang="es-CO" sz="1400" dirty="0"/>
              <a:t>-¿Y cómo te va con eso? –pregunta Felipe.</a:t>
            </a:r>
          </a:p>
          <a:p>
            <a:pPr algn="just"/>
            <a:r>
              <a:rPr lang="es-CO" sz="1400" dirty="0"/>
              <a:t>-No vendo nada.</a:t>
            </a:r>
          </a:p>
          <a:p>
            <a:pPr algn="just"/>
            <a:r>
              <a:rPr lang="es-CO" sz="1400" dirty="0"/>
              <a:t>-¿Cómo así? ¿Vendes gominas y champú… y no vendes nada? ¿Ni de lo uno ni de lo otro?</a:t>
            </a:r>
          </a:p>
          <a:p>
            <a:pPr algn="just"/>
            <a:r>
              <a:rPr lang="es-CO" sz="1400" dirty="0"/>
              <a:t>-Así es. No he vendido nada.</a:t>
            </a:r>
          </a:p>
          <a:p>
            <a:pPr algn="just"/>
            <a:endParaRPr lang="es-CO" sz="1400" dirty="0"/>
          </a:p>
          <a:p>
            <a:pPr algn="just"/>
            <a:r>
              <a:rPr lang="es-CO" sz="1400" dirty="0"/>
              <a:t>Claro, que iba a vender si le daba rabia ofrecer los productos y que después de media hora de echar el cuento le dijeran: “Muy interesante, pero no me interesa”.</a:t>
            </a:r>
          </a:p>
          <a:p>
            <a:pPr algn="just"/>
            <a:r>
              <a:rPr lang="es-CO" sz="1400" dirty="0"/>
              <a:t>Fue ahí cuando entró Felipe, que si vendía alguito (desde los 13 años empezó a negociar con camisas, tenis, correas, y cualquier cosa que se pudiera vender):</a:t>
            </a:r>
          </a:p>
          <a:p>
            <a:pPr algn="just"/>
            <a:endParaRPr lang="es-CO" sz="1400" dirty="0"/>
          </a:p>
          <a:p>
            <a:pPr algn="just"/>
            <a:r>
              <a:rPr lang="es-CO" sz="1400" dirty="0"/>
              <a:t>-Pues si quiere yo ofrezco esas gominas en la funeraria…allá somos como 50, y casi todos usamos gel.  A Andrés, remedo de negociante, se le abrieron los ojos y, esperanzado, aceptó la ayuda de su compañero de clase.</a:t>
            </a:r>
          </a:p>
          <a:p>
            <a:pPr algn="just"/>
            <a:r>
              <a:rPr lang="es-CO" sz="1400" dirty="0"/>
              <a:t>-Pero es que todavía no la he perfeccionado, fueron las últimas palabras que oyó Felipe antes de untarse en el pelo la gomina… que le dejó entradas permanentes de lado  y lado de la cabeza. Frente a ese desastre, Andrés se clavó en su laboratorio (el garaje de su casa), perfeccionó el gel (al menos ahora uno se lo echa y no se queda con el pelo en la mano), y empezó a evolucionar en el negocio.</a:t>
            </a:r>
          </a:p>
        </p:txBody>
      </p:sp>
      <p:pic>
        <p:nvPicPr>
          <p:cNvPr id="5" name="Imagen 4">
            <a:extLst>
              <a:ext uri="{FF2B5EF4-FFF2-40B4-BE49-F238E27FC236}">
                <a16:creationId xmlns:a16="http://schemas.microsoft.com/office/drawing/2014/main" id="{C8E313EC-8411-41AB-A198-5C43021024E0}"/>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30064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4-5. Caso o situación problémica</a:t>
            </a:r>
          </a:p>
        </p:txBody>
      </p:sp>
      <p:sp>
        <p:nvSpPr>
          <p:cNvPr id="3" name="CuadroTexto 2"/>
          <p:cNvSpPr txBox="1"/>
          <p:nvPr/>
        </p:nvSpPr>
        <p:spPr>
          <a:xfrm>
            <a:off x="238562" y="957079"/>
            <a:ext cx="7590988" cy="3539430"/>
          </a:xfrm>
          <a:prstGeom prst="rect">
            <a:avLst/>
          </a:prstGeom>
          <a:noFill/>
        </p:spPr>
        <p:txBody>
          <a:bodyPr wrap="square" rtlCol="0">
            <a:spAutoFit/>
          </a:bodyPr>
          <a:lstStyle/>
          <a:p>
            <a:pPr algn="just"/>
            <a:r>
              <a:rPr lang="es-CO" sz="1600" dirty="0"/>
              <a:t>Tres meses de ventas y a Felipe, el intermediario, los compañeros de la funeraria ya le pedían fiado, y como él tenía que responderle a Andrés, el negocio empezó a complicarse.</a:t>
            </a:r>
          </a:p>
          <a:p>
            <a:pPr algn="just"/>
            <a:endParaRPr lang="es-CO" sz="1600" dirty="0"/>
          </a:p>
          <a:p>
            <a:pPr algn="just"/>
            <a:r>
              <a:rPr lang="es-CO" sz="1600" dirty="0"/>
              <a:t>-Andrés, a usted le está yendo bien, yo no me estoy ganando ni un peso, en cambio si me he ganado más de un enemigo por andar cobrando –lo encara Felipe.</a:t>
            </a:r>
          </a:p>
          <a:p>
            <a:pPr algn="just"/>
            <a:r>
              <a:rPr lang="es-CO" sz="1600" dirty="0"/>
              <a:t>-Claro, a nadie le gusta que le cobren. ¿Y entonces qué hacemos? ¿Dejamos de vender allá?</a:t>
            </a:r>
          </a:p>
          <a:p>
            <a:pPr algn="just"/>
            <a:r>
              <a:rPr lang="es-CO" sz="1600" dirty="0"/>
              <a:t>-No, no, vea, mejor hagamos esto: valore lo que tiene, yo le compro la mitad, y nos hacemos socios. ¿Qué dice?</a:t>
            </a:r>
          </a:p>
          <a:p>
            <a:pPr algn="just"/>
            <a:endParaRPr lang="es-CO" sz="1600" dirty="0"/>
          </a:p>
          <a:p>
            <a:pPr algn="just"/>
            <a:r>
              <a:rPr lang="es-CO" sz="1600" dirty="0"/>
              <a:t>La empresa constó básicamente de una mesa, un balde para revolver, un palo para revolver y algunos insumos (para revolver en el balde con el palo). Ahí, con gominas y champú, empezaron a trabajar juntos!</a:t>
            </a:r>
          </a:p>
        </p:txBody>
      </p:sp>
      <p:pic>
        <p:nvPicPr>
          <p:cNvPr id="5" name="Imagen 4">
            <a:extLst>
              <a:ext uri="{FF2B5EF4-FFF2-40B4-BE49-F238E27FC236}">
                <a16:creationId xmlns:a16="http://schemas.microsoft.com/office/drawing/2014/main" id="{001D77B8-3706-47B8-B6BB-F4035231DB86}"/>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040429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4. Enunciado</a:t>
            </a:r>
          </a:p>
        </p:txBody>
      </p:sp>
      <p:sp>
        <p:nvSpPr>
          <p:cNvPr id="3" name="CuadroTexto 2"/>
          <p:cNvSpPr txBox="1"/>
          <p:nvPr/>
        </p:nvSpPr>
        <p:spPr>
          <a:xfrm>
            <a:off x="238562" y="721008"/>
            <a:ext cx="7590988" cy="1015663"/>
          </a:xfrm>
          <a:prstGeom prst="rect">
            <a:avLst/>
          </a:prstGeom>
          <a:noFill/>
        </p:spPr>
        <p:txBody>
          <a:bodyPr wrap="square" rtlCol="0">
            <a:spAutoFit/>
          </a:bodyPr>
          <a:lstStyle/>
          <a:p>
            <a:r>
              <a:rPr lang="es-CO" sz="2000" dirty="0"/>
              <a:t>Como en el caso de Alex </a:t>
            </a:r>
            <a:r>
              <a:rPr lang="es-CO" sz="2000" dirty="0" err="1"/>
              <a:t>Tew</a:t>
            </a:r>
            <a:r>
              <a:rPr lang="es-CO" sz="2000" dirty="0"/>
              <a:t>, la creación de empresa y el desarrollo de nuestra vida, dependen en gran medida de la capacidad para identificar oportunidades. Estas oportunidades surgen a partir de:</a:t>
            </a:r>
          </a:p>
        </p:txBody>
      </p:sp>
      <p:sp>
        <p:nvSpPr>
          <p:cNvPr id="4" name="CuadroTexto 3"/>
          <p:cNvSpPr txBox="1"/>
          <p:nvPr/>
        </p:nvSpPr>
        <p:spPr>
          <a:xfrm>
            <a:off x="238562" y="1829784"/>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369871"/>
            <a:ext cx="7590988" cy="2554545"/>
          </a:xfrm>
          <a:prstGeom prst="rect">
            <a:avLst/>
          </a:prstGeom>
          <a:noFill/>
        </p:spPr>
        <p:txBody>
          <a:bodyPr wrap="square" rtlCol="0">
            <a:spAutoFit/>
          </a:bodyPr>
          <a:lstStyle/>
          <a:p>
            <a:r>
              <a:rPr lang="es-CO" sz="2000" dirty="0"/>
              <a:t>a. La elaboración de planes de negocio que determinen la viabilidad de una empresa en respuesta a las necesidades del mercado.</a:t>
            </a:r>
          </a:p>
          <a:p>
            <a:r>
              <a:rPr lang="es-CO" sz="2000" dirty="0"/>
              <a:t>b. La generación de Ideas de negocio que al ser evaluadas pueden ser viables desde una perspectiva  técnica y financiera. </a:t>
            </a:r>
          </a:p>
          <a:p>
            <a:r>
              <a:rPr lang="es-CO" sz="2000" dirty="0"/>
              <a:t>c. Diversas fuentes: cambios sociales, tendencias,  problemáticas, educación, experiencias previas, otras culturas, nuevas tecnologías, etc.</a:t>
            </a:r>
          </a:p>
          <a:p>
            <a:r>
              <a:rPr lang="es-CO" sz="2000" dirty="0"/>
              <a:t>d. El desarrollo de nuevos productos y/o servicios qué tienen las posibilidades de entrar a un mercado específico.</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c</a:t>
            </a:r>
            <a:endParaRPr lang="es-CO" b="1" dirty="0"/>
          </a:p>
        </p:txBody>
      </p:sp>
      <p:pic>
        <p:nvPicPr>
          <p:cNvPr id="8" name="Imagen 7">
            <a:extLst>
              <a:ext uri="{FF2B5EF4-FFF2-40B4-BE49-F238E27FC236}">
                <a16:creationId xmlns:a16="http://schemas.microsoft.com/office/drawing/2014/main" id="{46DA20E0-D3A3-4F68-9041-66675774F3BD}"/>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3721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5. Enunciado</a:t>
            </a:r>
          </a:p>
        </p:txBody>
      </p:sp>
      <p:sp>
        <p:nvSpPr>
          <p:cNvPr id="3" name="CuadroTexto 2"/>
          <p:cNvSpPr txBox="1"/>
          <p:nvPr/>
        </p:nvSpPr>
        <p:spPr>
          <a:xfrm>
            <a:off x="238562" y="721008"/>
            <a:ext cx="7590988" cy="1631216"/>
          </a:xfrm>
          <a:prstGeom prst="rect">
            <a:avLst/>
          </a:prstGeom>
          <a:noFill/>
        </p:spPr>
        <p:txBody>
          <a:bodyPr wrap="square" rtlCol="0">
            <a:spAutoFit/>
          </a:bodyPr>
          <a:lstStyle/>
          <a:p>
            <a:pPr algn="just"/>
            <a:r>
              <a:rPr lang="es-CO" sz="2000" dirty="0"/>
              <a:t>Andrés y Felipe cuentan con una Idea de negocio basada en necesidades reales, con ventajas comparativas, desarrollada en el lugar y momento oportuno;  apoyándose de recursos humanos, físicos y materiales y contando con el impulso vital del emprendedor para hacer realidad un sueño. Esto hace referencia a tener una:</a:t>
            </a:r>
          </a:p>
        </p:txBody>
      </p:sp>
      <p:sp>
        <p:nvSpPr>
          <p:cNvPr id="4" name="CuadroTexto 3"/>
          <p:cNvSpPr txBox="1"/>
          <p:nvPr/>
        </p:nvSpPr>
        <p:spPr>
          <a:xfrm>
            <a:off x="238562" y="2445337"/>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336098" y="3000115"/>
            <a:ext cx="7590988" cy="1200329"/>
          </a:xfrm>
          <a:prstGeom prst="rect">
            <a:avLst/>
          </a:prstGeom>
          <a:noFill/>
        </p:spPr>
        <p:txBody>
          <a:bodyPr wrap="square" rtlCol="0">
            <a:spAutoFit/>
          </a:bodyPr>
          <a:lstStyle/>
          <a:p>
            <a:r>
              <a:rPr lang="es-CO" dirty="0"/>
              <a:t>a. </a:t>
            </a:r>
            <a:r>
              <a:rPr lang="es-CO" dirty="0" err="1"/>
              <a:t>Módelo</a:t>
            </a:r>
            <a:r>
              <a:rPr lang="es-CO" dirty="0"/>
              <a:t> de negocio.</a:t>
            </a:r>
          </a:p>
          <a:p>
            <a:r>
              <a:rPr lang="es-CO" dirty="0"/>
              <a:t>b. Oportunidad de negocio.</a:t>
            </a:r>
          </a:p>
          <a:p>
            <a:r>
              <a:rPr lang="es-CO" dirty="0"/>
              <a:t>c. Solución creativa e innovadora.</a:t>
            </a:r>
          </a:p>
          <a:p>
            <a:r>
              <a:rPr lang="es-CO" dirty="0"/>
              <a:t>d. Idea de negocio estructurada.</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b="1" dirty="0"/>
              <a:t>b</a:t>
            </a:r>
            <a:endParaRPr lang="es-CO" b="1" dirty="0"/>
          </a:p>
        </p:txBody>
      </p:sp>
      <p:pic>
        <p:nvPicPr>
          <p:cNvPr id="8" name="Imagen 7">
            <a:extLst>
              <a:ext uri="{FF2B5EF4-FFF2-40B4-BE49-F238E27FC236}">
                <a16:creationId xmlns:a16="http://schemas.microsoft.com/office/drawing/2014/main" id="{6479E0EE-4A97-4845-97C2-5FB00C6CC7A9}"/>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93291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9FA25F-5A5C-4D5C-95A6-6D604CF03963}"/>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1B572878-2E6F-4316-9FC6-91544E45805F}"/>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D0A499FD-E644-47FE-A5A2-58B70C9916E8}"/>
              </a:ext>
            </a:extLst>
          </p:cNvPr>
          <p:cNvPicPr>
            <a:picLocks noChangeAspect="1"/>
          </p:cNvPicPr>
          <p:nvPr/>
        </p:nvPicPr>
        <p:blipFill>
          <a:blip r:embed="rId2"/>
          <a:stretch>
            <a:fillRect/>
          </a:stretch>
        </p:blipFill>
        <p:spPr>
          <a:xfrm>
            <a:off x="0" y="-15478"/>
            <a:ext cx="9198754" cy="5158977"/>
          </a:xfrm>
          <a:prstGeom prst="rect">
            <a:avLst/>
          </a:prstGeom>
        </p:spPr>
      </p:pic>
    </p:spTree>
    <p:extLst>
      <p:ext uri="{BB962C8B-B14F-4D97-AF65-F5344CB8AC3E}">
        <p14:creationId xmlns:p14="http://schemas.microsoft.com/office/powerpoint/2010/main" val="333254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AD84990E-392E-487F-836F-7B5C3866C398}"/>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1-3. Caso o situación problémica</a:t>
            </a:r>
          </a:p>
        </p:txBody>
      </p:sp>
      <p:sp>
        <p:nvSpPr>
          <p:cNvPr id="3" name="CuadroTexto 2"/>
          <p:cNvSpPr txBox="1"/>
          <p:nvPr/>
        </p:nvSpPr>
        <p:spPr>
          <a:xfrm>
            <a:off x="238562" y="609660"/>
            <a:ext cx="7590988" cy="4524315"/>
          </a:xfrm>
          <a:prstGeom prst="rect">
            <a:avLst/>
          </a:prstGeom>
          <a:noFill/>
        </p:spPr>
        <p:txBody>
          <a:bodyPr wrap="square" rtlCol="0">
            <a:spAutoFit/>
          </a:bodyPr>
          <a:lstStyle/>
          <a:p>
            <a:pPr algn="ctr"/>
            <a:r>
              <a:rPr lang="es-CO" b="1" dirty="0"/>
              <a:t>CASO HELADOS POPSY (autor: Billy </a:t>
            </a:r>
            <a:r>
              <a:rPr lang="es-CO" b="1" dirty="0" err="1"/>
              <a:t>Crissien</a:t>
            </a:r>
            <a:r>
              <a:rPr lang="es-CO" b="1" dirty="0"/>
              <a:t>)</a:t>
            </a:r>
            <a:endParaRPr lang="es-CO" dirty="0"/>
          </a:p>
          <a:p>
            <a:pPr algn="just"/>
            <a:r>
              <a:rPr lang="es-CO" sz="1600" dirty="0"/>
              <a:t>En los años cuando don Álvaro y su familia vivían en Centro América tenían una gran afición por los helados y tenían la costumbre de visitar heladerías como actividad de esparcimiento. En sus viajes a Colombia notaron que el mercado local de aquellos años no contaba con helados hechos con ingredientes de calidad y mucho menos heladerías atractivas que llamaran la atención de los consumidores. Fue entonces cuando se dieron a la tarea de conseguir la metodología y la fórmula para la fabricación del helado, comenzando así a formarse la visión de la nueva empresa: hacer los mejores helados de Colombia.</a:t>
            </a:r>
          </a:p>
          <a:p>
            <a:pPr algn="just"/>
            <a:endParaRPr lang="es-CO" sz="1600" dirty="0"/>
          </a:p>
          <a:p>
            <a:pPr algn="just"/>
            <a:r>
              <a:rPr lang="es-CO" sz="1600" dirty="0"/>
              <a:t>Con el fin de financiar este sueño, consiguió socios inversionistas que apoyaran su idea emprendedora, además de comprometer los ahorros de toda su vida y sacrificar su estilo y condiciones de vida anterior con el fin de fundar la primera cadena de heladerías de Colombia fundamentada en el concepto de helados de buena calidad, lo que se conoce hoy en día como helado gourmet. El proyecto, al cual llamarían Helados Popsy, nombre que surge de una variación semántica del nombre las paletas de azúcar Lolli pop; tomó cuerpo a finales de los setenta, pero abrieron sus puertas sólo hasta febrero de 1981. Actualmente, están cumpliendo con 34 años de vida comercial.</a:t>
            </a:r>
          </a:p>
        </p:txBody>
      </p:sp>
      <p:pic>
        <p:nvPicPr>
          <p:cNvPr id="5" name="Imagen 4">
            <a:extLst>
              <a:ext uri="{FF2B5EF4-FFF2-40B4-BE49-F238E27FC236}">
                <a16:creationId xmlns:a16="http://schemas.microsoft.com/office/drawing/2014/main" id="{89DD4B94-7A2D-4C5B-BC5A-A635F3A595FE}"/>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1-3. Caso o situación problémica</a:t>
            </a:r>
          </a:p>
        </p:txBody>
      </p:sp>
      <p:sp>
        <p:nvSpPr>
          <p:cNvPr id="3" name="CuadroTexto 2"/>
          <p:cNvSpPr txBox="1"/>
          <p:nvPr/>
        </p:nvSpPr>
        <p:spPr>
          <a:xfrm>
            <a:off x="238562" y="802035"/>
            <a:ext cx="7590988" cy="4247317"/>
          </a:xfrm>
          <a:prstGeom prst="rect">
            <a:avLst/>
          </a:prstGeom>
          <a:noFill/>
        </p:spPr>
        <p:txBody>
          <a:bodyPr wrap="square" rtlCol="0">
            <a:spAutoFit/>
          </a:bodyPr>
          <a:lstStyle/>
          <a:p>
            <a:pPr algn="just"/>
            <a:r>
              <a:rPr lang="es-CO" dirty="0"/>
              <a:t>a respuesta por parte del mercado Bogotano fue positiva por la novedad del producto que ofrecía un tipo de helado Súper Premium Americano, elaborado con tecnología y fórmulas del helado industrial americano, el cual se fundamenta en un alto contenido de grasa, bajo nivel de aire y, sobretodo, materias primas de primera calidad. Introdujeron también sabores que no existían en el país, como el pistacho, la banana con nueces, entre otros. Adicionalmente, ofrecían helados a base de agua y frutas, tampoco ofertados en su momento en Colombia.</a:t>
            </a:r>
          </a:p>
          <a:p>
            <a:pPr algn="just"/>
            <a:endParaRPr lang="es-CO" dirty="0"/>
          </a:p>
          <a:p>
            <a:pPr algn="just"/>
            <a:r>
              <a:rPr lang="es-CO" dirty="0"/>
              <a:t>Don Álvaro y su esposa fueron un ejemplo y una inspiración para sus hijos: Todo esto desemboco en el deseo de los cuatro hijos en participar en ella y sacar adelante lo que muchas veces fue fuente de satisfacción y en ocasiones de preocupación también.     Carlos, el hermano mayor tomo la decisión más por responsabilidad para con sus padres al darse cuenta que necesitaban ayuda y casi de la misma manera sus tres hermanos siguieron el mismo camino. </a:t>
            </a:r>
          </a:p>
        </p:txBody>
      </p:sp>
      <p:pic>
        <p:nvPicPr>
          <p:cNvPr id="5" name="Imagen 4">
            <a:extLst>
              <a:ext uri="{FF2B5EF4-FFF2-40B4-BE49-F238E27FC236}">
                <a16:creationId xmlns:a16="http://schemas.microsoft.com/office/drawing/2014/main" id="{FB7BA482-A1D3-457E-983D-659A591C3B18}"/>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34575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1-3. Caso o situación problémica</a:t>
            </a:r>
          </a:p>
        </p:txBody>
      </p:sp>
      <p:sp>
        <p:nvSpPr>
          <p:cNvPr id="3" name="CuadroTexto 2"/>
          <p:cNvSpPr txBox="1"/>
          <p:nvPr/>
        </p:nvSpPr>
        <p:spPr>
          <a:xfrm>
            <a:off x="238562" y="721008"/>
            <a:ext cx="7590988" cy="3693319"/>
          </a:xfrm>
          <a:prstGeom prst="rect">
            <a:avLst/>
          </a:prstGeom>
          <a:noFill/>
        </p:spPr>
        <p:txBody>
          <a:bodyPr wrap="square" rtlCol="0">
            <a:spAutoFit/>
          </a:bodyPr>
          <a:lstStyle/>
          <a:p>
            <a:pPr algn="just"/>
            <a:r>
              <a:rPr lang="es-CO" dirty="0"/>
              <a:t>Carlos es hoy en día el Gerente General y fue quien empezó más joven a trabajar en Popsy y sin ninguna experiencia previa, una situación que la familia percibiría como positiva y negativa: positiva ya que, cómo hermano mayor se empoderaría totalmente sobre la responsabilidad de llevar las riendas del negocio, y negativa porque, como se evidencio más tarde, era necesario trabajar en otras empresas para llegar al negocio con cierto nivel de madurez y de asertividad en las acciones y decisiones de la empresa. Sin embargo, el resultado fue positivo ya que desde su intuición, la mayoría de sus decisiones fueran correctas y en un balance entre los aciertos y desaciertos, fueron más los aciertos. Como resultado la empresa logró superar el estancamiento empujando su crecimiento especialmente en los últimos 8 años, periodo durante el cual Helados Popsy más o menos cuadruplicó el tamaño de su operación consolidándose en buena parte del país.</a:t>
            </a:r>
          </a:p>
        </p:txBody>
      </p:sp>
      <p:pic>
        <p:nvPicPr>
          <p:cNvPr id="5" name="Imagen 4">
            <a:extLst>
              <a:ext uri="{FF2B5EF4-FFF2-40B4-BE49-F238E27FC236}">
                <a16:creationId xmlns:a16="http://schemas.microsoft.com/office/drawing/2014/main" id="{A9FEC4C3-6466-4D5A-B68B-17B0639F25F9}"/>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932674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1-3. Caso o situación problémica</a:t>
            </a:r>
          </a:p>
        </p:txBody>
      </p:sp>
      <p:sp>
        <p:nvSpPr>
          <p:cNvPr id="3" name="CuadroTexto 2"/>
          <p:cNvSpPr txBox="1"/>
          <p:nvPr/>
        </p:nvSpPr>
        <p:spPr>
          <a:xfrm>
            <a:off x="238562" y="721008"/>
            <a:ext cx="7590988" cy="4093428"/>
          </a:xfrm>
          <a:prstGeom prst="rect">
            <a:avLst/>
          </a:prstGeom>
          <a:noFill/>
        </p:spPr>
        <p:txBody>
          <a:bodyPr wrap="square" rtlCol="0">
            <a:spAutoFit/>
          </a:bodyPr>
          <a:lstStyle/>
          <a:p>
            <a:pPr algn="just"/>
            <a:r>
              <a:rPr lang="es-CO" sz="2000" dirty="0"/>
              <a:t>Helados Popsy ha sido una empresa que ha sabido enfrentar las condiciones canónicas y de mercado desde su inicio, 32 años atrás. Su evolución gerencial, hacia la segunda generación ha sido exitosa, gracias a una correcta aplicación del protocolo familiar que ha generado en políticas de Gobierno corporativo correctas. Esto le permitió a la empresa actuar a tiempo con respecto a los retos del entorno para lograr transformarse en una empresa que vende experiencias y pasar de la industria del helado a la industria de la hospitalidad, la cual actualmente crece más rápido y ofrece mayores oportunidades que la de los alimentos procesados. La familia Londoño aprendió no solo a sobrevivir contra grandes competidores, sino al cambio que genera la globalización y está lista para seguir creciendo en un mundo que hoy en día ofrece más oportunidades que amenazas. </a:t>
            </a:r>
          </a:p>
        </p:txBody>
      </p:sp>
      <p:pic>
        <p:nvPicPr>
          <p:cNvPr id="5" name="Imagen 4">
            <a:extLst>
              <a:ext uri="{FF2B5EF4-FFF2-40B4-BE49-F238E27FC236}">
                <a16:creationId xmlns:a16="http://schemas.microsoft.com/office/drawing/2014/main" id="{ED51D24B-6850-489A-9FE2-06757A831B07}"/>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929507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75088"/>
            <a:ext cx="4616694" cy="461665"/>
          </a:xfrm>
          <a:prstGeom prst="rect">
            <a:avLst/>
          </a:prstGeom>
          <a:noFill/>
        </p:spPr>
        <p:txBody>
          <a:bodyPr wrap="square" rtlCol="0">
            <a:spAutoFit/>
          </a:bodyPr>
          <a:lstStyle/>
          <a:p>
            <a:r>
              <a:rPr lang="es-ES" sz="2400" b="1" dirty="0"/>
              <a:t>1. Enunciado</a:t>
            </a:r>
          </a:p>
        </p:txBody>
      </p:sp>
      <p:sp>
        <p:nvSpPr>
          <p:cNvPr id="3" name="CuadroTexto 2"/>
          <p:cNvSpPr txBox="1"/>
          <p:nvPr/>
        </p:nvSpPr>
        <p:spPr>
          <a:xfrm>
            <a:off x="237865" y="567120"/>
            <a:ext cx="7590988" cy="1015663"/>
          </a:xfrm>
          <a:prstGeom prst="rect">
            <a:avLst/>
          </a:prstGeom>
          <a:noFill/>
        </p:spPr>
        <p:txBody>
          <a:bodyPr wrap="square" rtlCol="0">
            <a:spAutoFit/>
          </a:bodyPr>
          <a:lstStyle/>
          <a:p>
            <a:pPr algn="just"/>
            <a:r>
              <a:rPr lang="es-CO" sz="2000" dirty="0"/>
              <a:t>Haciendo un símil entre el comportamiento de Don Álvaro que quiere proyectar su empresa y el entorno empresarial, se puede decir que la visión de futuro es una competencia que implica: </a:t>
            </a:r>
          </a:p>
        </p:txBody>
      </p:sp>
      <p:sp>
        <p:nvSpPr>
          <p:cNvPr id="4" name="CuadroTexto 3"/>
          <p:cNvSpPr txBox="1"/>
          <p:nvPr/>
        </p:nvSpPr>
        <p:spPr>
          <a:xfrm>
            <a:off x="238562" y="1905182"/>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344456"/>
            <a:ext cx="7590988" cy="2554545"/>
          </a:xfrm>
          <a:prstGeom prst="rect">
            <a:avLst/>
          </a:prstGeom>
          <a:noFill/>
        </p:spPr>
        <p:txBody>
          <a:bodyPr wrap="square" rtlCol="0">
            <a:spAutoFit/>
          </a:bodyPr>
          <a:lstStyle/>
          <a:p>
            <a:pPr algn="just"/>
            <a:r>
              <a:rPr lang="es-CO" sz="2000" dirty="0"/>
              <a:t>a. Búsqueda de información, asociarla  al entorno y desarrollo de planes ante los obstáculos.</a:t>
            </a:r>
          </a:p>
          <a:p>
            <a:pPr algn="just"/>
            <a:r>
              <a:rPr lang="es-CO" sz="2000" dirty="0"/>
              <a:t>b. Formación y capacitación que se encuentra especializada en análisis de entorno.</a:t>
            </a:r>
          </a:p>
          <a:p>
            <a:pPr algn="just"/>
            <a:r>
              <a:rPr lang="es-CO" sz="2000" dirty="0"/>
              <a:t>c. Estar informado sobre las diversas mega tendencias, corrientes y tendencias del entorno.</a:t>
            </a:r>
          </a:p>
          <a:p>
            <a:pPr algn="just"/>
            <a:r>
              <a:rPr lang="es-CO" sz="2000" dirty="0"/>
              <a:t>d. La existencia de una oportunidad de negocio clara, viable y realizable. </a:t>
            </a:r>
          </a:p>
        </p:txBody>
      </p:sp>
      <p:sp>
        <p:nvSpPr>
          <p:cNvPr id="6" name="Rectángulo 5"/>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a</a:t>
            </a:r>
            <a:endParaRPr lang="es-CO" b="1" dirty="0"/>
          </a:p>
        </p:txBody>
      </p:sp>
      <p:pic>
        <p:nvPicPr>
          <p:cNvPr id="8" name="Imagen 7">
            <a:extLst>
              <a:ext uri="{FF2B5EF4-FFF2-40B4-BE49-F238E27FC236}">
                <a16:creationId xmlns:a16="http://schemas.microsoft.com/office/drawing/2014/main" id="{DF4AF110-E83C-4764-AAE9-CB466EE07DBE}"/>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2. Enunciado</a:t>
            </a:r>
          </a:p>
        </p:txBody>
      </p:sp>
      <p:sp>
        <p:nvSpPr>
          <p:cNvPr id="3" name="CuadroTexto 2"/>
          <p:cNvSpPr txBox="1"/>
          <p:nvPr/>
        </p:nvSpPr>
        <p:spPr>
          <a:xfrm>
            <a:off x="238562" y="627895"/>
            <a:ext cx="7590988" cy="707886"/>
          </a:xfrm>
          <a:prstGeom prst="rect">
            <a:avLst/>
          </a:prstGeom>
          <a:noFill/>
        </p:spPr>
        <p:txBody>
          <a:bodyPr wrap="square" rtlCol="0">
            <a:spAutoFit/>
          </a:bodyPr>
          <a:lstStyle/>
          <a:p>
            <a:r>
              <a:rPr lang="es-CO" sz="2000" dirty="0"/>
              <a:t>Partiendo de la actitud de Carlos en esta historia, podemos hablar de la identificación y desarrollo de oportunidades cuando:</a:t>
            </a:r>
          </a:p>
        </p:txBody>
      </p:sp>
      <p:sp>
        <p:nvSpPr>
          <p:cNvPr id="4" name="CuadroTexto 3"/>
          <p:cNvSpPr txBox="1"/>
          <p:nvPr/>
        </p:nvSpPr>
        <p:spPr>
          <a:xfrm>
            <a:off x="238562" y="1566613"/>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134769"/>
            <a:ext cx="7590988" cy="1200329"/>
          </a:xfrm>
          <a:prstGeom prst="rect">
            <a:avLst/>
          </a:prstGeom>
          <a:noFill/>
        </p:spPr>
        <p:txBody>
          <a:bodyPr wrap="square" rtlCol="0">
            <a:spAutoFit/>
          </a:bodyPr>
          <a:lstStyle/>
          <a:p>
            <a:r>
              <a:rPr lang="es-CO" dirty="0"/>
              <a:t>a. Actuamos concretamente ante las opciones percibidas en el entorno.</a:t>
            </a:r>
          </a:p>
          <a:p>
            <a:r>
              <a:rPr lang="es-CO" dirty="0"/>
              <a:t>b. Desarrollamos la capacidad de observar.</a:t>
            </a:r>
          </a:p>
          <a:p>
            <a:r>
              <a:rPr lang="es-CO" dirty="0"/>
              <a:t>c. Generamos soluciones innovadoras y creativas.</a:t>
            </a:r>
          </a:p>
          <a:p>
            <a:r>
              <a:rPr lang="es-CO" dirty="0"/>
              <a:t>d. Aplicamos conocimientos y experiencias adquiridas.</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a</a:t>
            </a:r>
            <a:endParaRPr lang="es-CO" b="1" dirty="0"/>
          </a:p>
        </p:txBody>
      </p:sp>
      <p:pic>
        <p:nvPicPr>
          <p:cNvPr id="8" name="Imagen 7">
            <a:extLst>
              <a:ext uri="{FF2B5EF4-FFF2-40B4-BE49-F238E27FC236}">
                <a16:creationId xmlns:a16="http://schemas.microsoft.com/office/drawing/2014/main" id="{B64E5C07-1457-43B0-BEEB-9F52D4C5D9D4}"/>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9598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217</TotalTime>
  <Words>1954</Words>
  <Application>Microsoft Office PowerPoint</Application>
  <PresentationFormat>Presentación en pantalla (16:9)</PresentationFormat>
  <Paragraphs>102</Paragraphs>
  <Slides>16</Slides>
  <Notes>3</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16</vt:i4>
      </vt:variant>
    </vt:vector>
  </HeadingPairs>
  <TitlesOfParts>
    <vt:vector size="19"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26</cp:revision>
  <dcterms:created xsi:type="dcterms:W3CDTF">2018-10-16T22:27:03Z</dcterms:created>
  <dcterms:modified xsi:type="dcterms:W3CDTF">2022-01-13T05:41:02Z</dcterms:modified>
</cp:coreProperties>
</file>