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58" r:id="rId3"/>
    <p:sldId id="262" r:id="rId4"/>
    <p:sldId id="273" r:id="rId5"/>
    <p:sldId id="263" r:id="rId6"/>
    <p:sldId id="275" r:id="rId7"/>
    <p:sldId id="280" r:id="rId8"/>
    <p:sldId id="279" r:id="rId9"/>
    <p:sldId id="281" r:id="rId10"/>
    <p:sldId id="278" r:id="rId11"/>
    <p:sldId id="282" r:id="rId12"/>
    <p:sldId id="277" r:id="rId13"/>
    <p:sldId id="283" r:id="rId14"/>
    <p:sldId id="274"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76232"/>
            <a:ext cx="4616694" cy="461665"/>
          </a:xfrm>
          <a:prstGeom prst="rect">
            <a:avLst/>
          </a:prstGeom>
          <a:noFill/>
        </p:spPr>
        <p:txBody>
          <a:bodyPr wrap="square" rtlCol="0">
            <a:spAutoFit/>
          </a:bodyPr>
          <a:lstStyle/>
          <a:p>
            <a:pPr algn="r"/>
            <a:r>
              <a:rPr lang="es-ES" sz="2400" b="1" dirty="0">
                <a:solidFill>
                  <a:schemeClr val="bg1"/>
                </a:solidFill>
              </a:rPr>
              <a:t>Historia Económica</a:t>
            </a:r>
          </a:p>
        </p:txBody>
      </p:sp>
      <p:pic>
        <p:nvPicPr>
          <p:cNvPr id="4" name="Imagen 3">
            <a:extLst>
              <a:ext uri="{FF2B5EF4-FFF2-40B4-BE49-F238E27FC236}">
                <a16:creationId xmlns:a16="http://schemas.microsoft.com/office/drawing/2014/main" id="{F0006241-10FC-40F2-9617-32C7342093F1}"/>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1432828"/>
            <a:ext cx="7495738" cy="2677656"/>
          </a:xfrm>
          <a:prstGeom prst="rect">
            <a:avLst/>
          </a:prstGeom>
          <a:noFill/>
        </p:spPr>
        <p:txBody>
          <a:bodyPr wrap="square" rtlCol="0">
            <a:spAutoFit/>
          </a:bodyPr>
          <a:lstStyle/>
          <a:p>
            <a:pPr lvl="0" algn="just"/>
            <a:r>
              <a:rPr lang="es-ES" sz="2400" dirty="0"/>
              <a:t>En el debate propuesto por el Gobierno Nacional sobre las causas del conflicto afirmó José Antonio Ocampo que “La Dialéctica entre una nueva Constitución que reclama más Estado como mecanismo para superar la crisis institucional y planes de desarrollo que diagnostican la necesidad de menos Estado, ha tornado el momento que vive Colombia en uno de los más contradictorios en la historia del país”.</a:t>
            </a:r>
            <a:endParaRPr lang="es-CO" sz="2400" dirty="0"/>
          </a:p>
        </p:txBody>
      </p:sp>
    </p:spTree>
    <p:extLst>
      <p:ext uri="{BB962C8B-B14F-4D97-AF65-F5344CB8AC3E}">
        <p14:creationId xmlns:p14="http://schemas.microsoft.com/office/powerpoint/2010/main" val="3377156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CO" sz="2000" dirty="0"/>
              <a:t>Del examen de la posición de Ocampo, usted concluye certeramente lo siguiente:</a:t>
            </a: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631216"/>
          </a:xfrm>
          <a:prstGeom prst="rect">
            <a:avLst/>
          </a:prstGeom>
          <a:noFill/>
        </p:spPr>
        <p:txBody>
          <a:bodyPr wrap="square" rtlCol="0">
            <a:spAutoFit/>
          </a:bodyPr>
          <a:lstStyle/>
          <a:p>
            <a:pPr lvl="0" algn="just"/>
            <a:r>
              <a:rPr lang="es-ES" sz="2000" dirty="0"/>
              <a:t>a. La Constitución es ciega ante las tendencias de la Economía Mundial.</a:t>
            </a:r>
          </a:p>
          <a:p>
            <a:pPr lvl="0" algn="just"/>
            <a:r>
              <a:rPr lang="es-ES" sz="2000" dirty="0"/>
              <a:t>b. El gobierno tiene una política económica de corte Neoliberal.</a:t>
            </a:r>
          </a:p>
          <a:p>
            <a:pPr lvl="0" algn="just"/>
            <a:r>
              <a:rPr lang="es-ES" sz="2000" dirty="0"/>
              <a:t>c. En nuestro país debe haber preponderancia del papel del Estado.</a:t>
            </a:r>
          </a:p>
          <a:p>
            <a:pPr lvl="0" algn="just"/>
            <a:r>
              <a:rPr lang="es-ES" sz="2000" dirty="0"/>
              <a:t>d. La polarización entre política y economía obstaculiza nuestro desarrollo.</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d</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82050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312990" y="1743105"/>
            <a:ext cx="7495738" cy="1938992"/>
          </a:xfrm>
          <a:prstGeom prst="rect">
            <a:avLst/>
          </a:prstGeom>
          <a:noFill/>
        </p:spPr>
        <p:txBody>
          <a:bodyPr wrap="square" rtlCol="0">
            <a:spAutoFit/>
          </a:bodyPr>
          <a:lstStyle/>
          <a:p>
            <a:pPr lvl="0" algn="just"/>
            <a:r>
              <a:rPr lang="es-ES" sz="2400" dirty="0"/>
              <a:t>El Decreto Ley 444 de 1967, también conocido como estatuto cambiario, buscaba corregir defectos estructurales del comercio exterior colombiano y solucionar un déficit profundo de la balanza de pagos de nuestro país.</a:t>
            </a:r>
            <a:endParaRPr lang="es-CO" sz="2400" dirty="0"/>
          </a:p>
        </p:txBody>
      </p:sp>
    </p:spTree>
    <p:extLst>
      <p:ext uri="{BB962C8B-B14F-4D97-AF65-F5344CB8AC3E}">
        <p14:creationId xmlns:p14="http://schemas.microsoft.com/office/powerpoint/2010/main" val="2273205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323439"/>
          </a:xfrm>
          <a:prstGeom prst="rect">
            <a:avLst/>
          </a:prstGeom>
          <a:noFill/>
        </p:spPr>
        <p:txBody>
          <a:bodyPr wrap="square" rtlCol="0">
            <a:spAutoFit/>
          </a:bodyPr>
          <a:lstStyle/>
          <a:p>
            <a:pPr algn="just"/>
            <a:r>
              <a:rPr lang="es-CO" sz="2000" dirty="0"/>
              <a:t>Usted que acaba de terminar su curso de historia económica y que sabe que Carlos Lleras Restrepo fue el gestor de la norma, considera que esta contribuyó a solucionar los problemas cambiarios del país porque se:</a:t>
            </a:r>
          </a:p>
        </p:txBody>
      </p:sp>
      <p:sp>
        <p:nvSpPr>
          <p:cNvPr id="4" name="CuadroTexto 3"/>
          <p:cNvSpPr txBox="1"/>
          <p:nvPr/>
        </p:nvSpPr>
        <p:spPr>
          <a:xfrm>
            <a:off x="238562" y="2157236"/>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744747"/>
            <a:ext cx="7590988" cy="1323439"/>
          </a:xfrm>
          <a:prstGeom prst="rect">
            <a:avLst/>
          </a:prstGeom>
          <a:noFill/>
        </p:spPr>
        <p:txBody>
          <a:bodyPr wrap="square" rtlCol="0">
            <a:spAutoFit/>
          </a:bodyPr>
          <a:lstStyle/>
          <a:p>
            <a:pPr lvl="0" algn="just"/>
            <a:r>
              <a:rPr lang="es-ES" sz="2000" dirty="0"/>
              <a:t>a. Aprovecharon adecuadamente las divisas disponibles.</a:t>
            </a:r>
          </a:p>
          <a:p>
            <a:pPr lvl="0" algn="just"/>
            <a:r>
              <a:rPr lang="es-ES" sz="2000" dirty="0"/>
              <a:t>b. Flexibilizaron los flujos de capital con el exterior.</a:t>
            </a:r>
          </a:p>
          <a:p>
            <a:pPr lvl="0" algn="just"/>
            <a:r>
              <a:rPr lang="es-ES" sz="2000" dirty="0"/>
              <a:t>c. Estableció un régimen de deuda pública.</a:t>
            </a:r>
          </a:p>
          <a:p>
            <a:pPr lvl="0" algn="just"/>
            <a:r>
              <a:rPr lang="es-ES" sz="2000" dirty="0"/>
              <a:t>d. Dosificó la política de comercio exterior.</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a</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31384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029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11F19C8B-8BBE-440E-9E6F-ED6A66CAAA6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355520" y="1417588"/>
            <a:ext cx="7495738" cy="2308324"/>
          </a:xfrm>
          <a:prstGeom prst="rect">
            <a:avLst/>
          </a:prstGeom>
          <a:noFill/>
        </p:spPr>
        <p:txBody>
          <a:bodyPr wrap="square" rtlCol="0">
            <a:spAutoFit/>
          </a:bodyPr>
          <a:lstStyle/>
          <a:p>
            <a:pPr lvl="0" algn="just"/>
            <a:r>
              <a:rPr lang="es-CO" sz="2400" dirty="0"/>
              <a:t>Después de leer el texto “Modernidad y Competencia en Colombia”, usted ha logrado concluir certeramente que Salomón Kalmanovitz afirma que heredamos de Europa una mentalidad cristiano feudal, que fue sobreimpuesta a través de la educación y la ley, pero desechada en la ética cotidiana.</a:t>
            </a:r>
            <a:endParaRPr lang="es-CO" sz="2800" dirty="0"/>
          </a:p>
        </p:txBody>
      </p:sp>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646331"/>
          </a:xfrm>
          <a:prstGeom prst="rect">
            <a:avLst/>
          </a:prstGeom>
          <a:noFill/>
        </p:spPr>
        <p:txBody>
          <a:bodyPr wrap="square" rtlCol="0">
            <a:spAutoFit/>
          </a:bodyPr>
          <a:lstStyle/>
          <a:p>
            <a:pPr marL="0" algn="l" rtl="0" eaLnBrk="1" latinLnBrk="0" hangingPunct="1">
              <a:spcBef>
                <a:spcPts val="0"/>
              </a:spcBef>
              <a:spcAft>
                <a:spcPts val="0"/>
              </a:spcAft>
            </a:pPr>
            <a:r>
              <a:rPr lang="es-CO" sz="1800" kern="1200" dirty="0">
                <a:solidFill>
                  <a:srgbClr val="000000"/>
                </a:solidFill>
                <a:effectLst/>
                <a:latin typeface="Calibri" panose="020F0502020204030204" pitchFamily="34" charset="0"/>
                <a:ea typeface="+mn-ea"/>
                <a:cs typeface="+mn-cs"/>
              </a:rPr>
              <a:t>Por lo anterior, usted considera que la afirmación de Kalmanovitz se pude organizar en la siguiente propuesta:</a:t>
            </a:r>
            <a:endParaRPr lang="es-419" sz="2000" dirty="0">
              <a:effectLst/>
            </a:endParaRP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323439"/>
          </a:xfrm>
          <a:prstGeom prst="rect">
            <a:avLst/>
          </a:prstGeom>
          <a:noFill/>
        </p:spPr>
        <p:txBody>
          <a:bodyPr wrap="square" rtlCol="0">
            <a:spAutoFit/>
          </a:bodyPr>
          <a:lstStyle/>
          <a:p>
            <a:r>
              <a:rPr lang="es-ES" sz="2000" dirty="0">
                <a:solidFill>
                  <a:srgbClr val="000000"/>
                </a:solidFill>
                <a:latin typeface="Calibri" panose="020F0502020204030204" pitchFamily="34" charset="0"/>
              </a:rPr>
              <a:t>a. La ética capitalista se desarrolló en Colombia.</a:t>
            </a:r>
          </a:p>
          <a:p>
            <a:r>
              <a:rPr lang="es-ES" sz="2000" dirty="0">
                <a:solidFill>
                  <a:srgbClr val="000000"/>
                </a:solidFill>
                <a:latin typeface="Calibri" panose="020F0502020204030204" pitchFamily="34" charset="0"/>
              </a:rPr>
              <a:t>b. La autoridad terrena representa a la divina en la ley.</a:t>
            </a:r>
          </a:p>
          <a:p>
            <a:r>
              <a:rPr lang="es-ES" sz="2000" dirty="0">
                <a:solidFill>
                  <a:srgbClr val="000000"/>
                </a:solidFill>
                <a:latin typeface="Calibri" panose="020F0502020204030204" pitchFamily="34" charset="0"/>
              </a:rPr>
              <a:t>c. El orden económico está marcado por la igualdad.</a:t>
            </a:r>
          </a:p>
          <a:p>
            <a:r>
              <a:rPr lang="es-ES" sz="2000" dirty="0">
                <a:solidFill>
                  <a:srgbClr val="000000"/>
                </a:solidFill>
                <a:latin typeface="Calibri" panose="020F0502020204030204" pitchFamily="34" charset="0"/>
              </a:rPr>
              <a:t>d. La ley del vivo es una respuesta a lo foráneo.</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d</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344888" y="1417588"/>
            <a:ext cx="7495738" cy="2308324"/>
          </a:xfrm>
          <a:prstGeom prst="rect">
            <a:avLst/>
          </a:prstGeom>
          <a:noFill/>
        </p:spPr>
        <p:txBody>
          <a:bodyPr wrap="square" rtlCol="0">
            <a:spAutoFit/>
          </a:bodyPr>
          <a:lstStyle/>
          <a:p>
            <a:pPr lvl="0" algn="just"/>
            <a:r>
              <a:rPr lang="es-ES" sz="2400" dirty="0"/>
              <a:t>En un seminario ofrecido por la Universidad de Los Andes, José Antonio Ocampo expresó que la gran paradoja del desarrollo económico colombiano a finales del siglo XX, fue la conjunción de estabilidad macroeconómica, tradición civilista y democrática, junto con manifestaciones crónicas de violencia política y social.</a:t>
            </a:r>
            <a:endParaRPr lang="es-CO" sz="2400" dirty="0"/>
          </a:p>
        </p:txBody>
      </p:sp>
    </p:spTree>
    <p:extLst>
      <p:ext uri="{BB962C8B-B14F-4D97-AF65-F5344CB8AC3E}">
        <p14:creationId xmlns:p14="http://schemas.microsoft.com/office/powerpoint/2010/main" val="1841101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830997"/>
          </a:xfrm>
          <a:prstGeom prst="rect">
            <a:avLst/>
          </a:prstGeom>
          <a:noFill/>
        </p:spPr>
        <p:txBody>
          <a:bodyPr wrap="square" rtlCol="0">
            <a:spAutoFit/>
          </a:bodyPr>
          <a:lstStyle/>
          <a:p>
            <a:r>
              <a:rPr lang="es-CO" sz="2400" dirty="0"/>
              <a:t>Usted que asistió al evento concluye de lo afirmado por Ocampo que:</a:t>
            </a: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323439"/>
          </a:xfrm>
          <a:prstGeom prst="rect">
            <a:avLst/>
          </a:prstGeom>
          <a:noFill/>
        </p:spPr>
        <p:txBody>
          <a:bodyPr wrap="square" rtlCol="0">
            <a:spAutoFit/>
          </a:bodyPr>
          <a:lstStyle/>
          <a:p>
            <a:r>
              <a:rPr lang="es-ES" sz="2000" dirty="0">
                <a:solidFill>
                  <a:srgbClr val="000000"/>
                </a:solidFill>
                <a:latin typeface="Calibri" panose="020F0502020204030204" pitchFamily="34" charset="0"/>
              </a:rPr>
              <a:t>a. Estabilidad económica con violencia han traído desarrollo.</a:t>
            </a:r>
          </a:p>
          <a:p>
            <a:r>
              <a:rPr lang="es-ES" sz="2000" dirty="0">
                <a:solidFill>
                  <a:srgbClr val="000000"/>
                </a:solidFill>
                <a:latin typeface="Calibri" panose="020F0502020204030204" pitchFamily="34" charset="0"/>
              </a:rPr>
              <a:t>b. Democracia más estabilidad económica son causa de desarrollo.</a:t>
            </a:r>
          </a:p>
          <a:p>
            <a:r>
              <a:rPr lang="es-ES" sz="2000" dirty="0">
                <a:solidFill>
                  <a:srgbClr val="000000"/>
                </a:solidFill>
                <a:latin typeface="Calibri" panose="020F0502020204030204" pitchFamily="34" charset="0"/>
              </a:rPr>
              <a:t>c. Violencia política y democracia son fenómenos de nuestro desarrollo.</a:t>
            </a:r>
          </a:p>
          <a:p>
            <a:r>
              <a:rPr lang="es-ES" sz="2000" dirty="0">
                <a:solidFill>
                  <a:srgbClr val="000000"/>
                </a:solidFill>
                <a:latin typeface="Calibri" panose="020F0502020204030204" pitchFamily="34" charset="0"/>
              </a:rPr>
              <a:t>d. Tradición civilista y violencia contribuyen a nuestro desarrollo.</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b="1" dirty="0"/>
              <a:t>c</a:t>
            </a:r>
            <a:endParaRPr lang="es-CO" sz="2800"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82037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1971370"/>
            <a:ext cx="7495738" cy="1200329"/>
          </a:xfrm>
          <a:prstGeom prst="rect">
            <a:avLst/>
          </a:prstGeom>
          <a:noFill/>
        </p:spPr>
        <p:txBody>
          <a:bodyPr wrap="square" rtlCol="0">
            <a:spAutoFit/>
          </a:bodyPr>
          <a:lstStyle/>
          <a:p>
            <a:pPr lvl="0" algn="just"/>
            <a:r>
              <a:rPr lang="es-ES" sz="2400" dirty="0"/>
              <a:t>Una vez escuchada la exposición del docente de historia económica sobre la apertura económica que se inició a finales de los años ochenta del siglo XX.</a:t>
            </a:r>
            <a:endParaRPr lang="es-CO" sz="2400" dirty="0"/>
          </a:p>
        </p:txBody>
      </p:sp>
    </p:spTree>
    <p:extLst>
      <p:ext uri="{BB962C8B-B14F-4D97-AF65-F5344CB8AC3E}">
        <p14:creationId xmlns:p14="http://schemas.microsoft.com/office/powerpoint/2010/main" val="201799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pPr algn="just"/>
            <a:r>
              <a:rPr lang="es-CO" sz="2000" dirty="0"/>
              <a:t>Usted concluye que este proceso marcó un cambio de modelo en el manejo de la política comercial Colombiana y que sustituyó al modelo de:</a:t>
            </a: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323439"/>
          </a:xfrm>
          <a:prstGeom prst="rect">
            <a:avLst/>
          </a:prstGeom>
          <a:noFill/>
        </p:spPr>
        <p:txBody>
          <a:bodyPr wrap="square" rtlCol="0">
            <a:spAutoFit/>
          </a:bodyPr>
          <a:lstStyle/>
          <a:p>
            <a:pPr lvl="0" algn="just"/>
            <a:r>
              <a:rPr lang="es-ES" sz="2000" dirty="0"/>
              <a:t>a. Crecimiento exógeno.</a:t>
            </a:r>
          </a:p>
          <a:p>
            <a:pPr lvl="0" algn="just"/>
            <a:r>
              <a:rPr lang="es-ES" sz="2000" dirty="0"/>
              <a:t>b. Sustitución de importaciones.</a:t>
            </a:r>
          </a:p>
          <a:p>
            <a:pPr lvl="0" algn="just"/>
            <a:r>
              <a:rPr lang="es-ES" sz="2000" dirty="0"/>
              <a:t>c. Control de cambios.</a:t>
            </a:r>
          </a:p>
          <a:p>
            <a:pPr lvl="0" algn="just"/>
            <a:r>
              <a:rPr lang="es-ES" sz="2000" dirty="0"/>
              <a:t>d. Crecimiento endógeno.</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c</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134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238</TotalTime>
  <Words>688</Words>
  <Application>Microsoft Office PowerPoint</Application>
  <PresentationFormat>Presentación en pantalla (16:9)</PresentationFormat>
  <Paragraphs>59</Paragraphs>
  <Slides>14</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40</cp:revision>
  <dcterms:created xsi:type="dcterms:W3CDTF">2018-10-16T22:27:03Z</dcterms:created>
  <dcterms:modified xsi:type="dcterms:W3CDTF">2022-01-11T19:14:58Z</dcterms:modified>
</cp:coreProperties>
</file>