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Gestión de Redes y Comunicaciones</a:t>
            </a:r>
            <a:endParaRPr lang="es-ES" sz="2400" dirty="0">
              <a:solidFill>
                <a:schemeClr val="bg1"/>
              </a:solidFill>
            </a:endParaRPr>
          </a:p>
        </p:txBody>
      </p:sp>
      <p:pic>
        <p:nvPicPr>
          <p:cNvPr id="7" name="Imagen 6">
            <a:extLst>
              <a:ext uri="{FF2B5EF4-FFF2-40B4-BE49-F238E27FC236}">
                <a16:creationId xmlns:a16="http://schemas.microsoft.com/office/drawing/2014/main" id="{7350EA54-3DF9-496A-8429-246E43A85A19}"/>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Los proveedores de servicios de </a:t>
            </a:r>
            <a:r>
              <a:rPr lang="es-CO" sz="2000" dirty="0" err="1"/>
              <a:t>intertnet</a:t>
            </a:r>
            <a:r>
              <a:rPr lang="es-CO" sz="2000" dirty="0"/>
              <a:t> (ISP) ofrecen paquetes de internet banda ancha residencial, donde se pueden encontrar especificaciones como velocidad de transmisión de 2Mbps, teniendo en cuenta que se pueden manejar diferentes anchos de banda para mantener dichas velocidades. </a:t>
            </a:r>
          </a:p>
        </p:txBody>
      </p:sp>
      <p:pic>
        <p:nvPicPr>
          <p:cNvPr id="5" name="Imagen 4">
            <a:extLst>
              <a:ext uri="{FF2B5EF4-FFF2-40B4-BE49-F238E27FC236}">
                <a16:creationId xmlns:a16="http://schemas.microsoft.com/office/drawing/2014/main" id="{605A4F95-3F90-4B13-96D4-DBF667D1192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Del caso expuesto anteriormente se puede definir ancho de banda como:</a:t>
            </a:r>
          </a:p>
        </p:txBody>
      </p:sp>
      <p:sp>
        <p:nvSpPr>
          <p:cNvPr id="4" name="CuadroTexto 3"/>
          <p:cNvSpPr txBox="1"/>
          <p:nvPr/>
        </p:nvSpPr>
        <p:spPr>
          <a:xfrm>
            <a:off x="238562" y="179341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315446"/>
            <a:ext cx="7590988" cy="2554545"/>
          </a:xfrm>
          <a:prstGeom prst="rect">
            <a:avLst/>
          </a:prstGeom>
          <a:noFill/>
        </p:spPr>
        <p:txBody>
          <a:bodyPr wrap="square" rtlCol="0">
            <a:spAutoFit/>
          </a:bodyPr>
          <a:lstStyle/>
          <a:p>
            <a:pPr lvl="0" algn="just"/>
            <a:r>
              <a:rPr lang="es-CO" sz="2000" dirty="0"/>
              <a:t>a. Es la cantidad de estados transmitidos en 1 segundo en una frecuencia.</a:t>
            </a:r>
          </a:p>
          <a:p>
            <a:pPr lvl="0" algn="just"/>
            <a:r>
              <a:rPr lang="es-CO" sz="2000" dirty="0"/>
              <a:t>b. Diferencia entre los límites de frecuencia máx. y min. contenida en una señal.</a:t>
            </a:r>
          </a:p>
          <a:p>
            <a:pPr lvl="0" algn="just"/>
            <a:r>
              <a:rPr lang="es-CO" sz="2000" dirty="0"/>
              <a:t>c. Son los límites de frecuencias máx. y mín. donde está contenida una señal. </a:t>
            </a:r>
          </a:p>
          <a:p>
            <a:pPr lvl="0" algn="just"/>
            <a:r>
              <a:rPr lang="es-CO" sz="2000" dirty="0"/>
              <a:t>d. Es la cantidad de bits que se transmiten en 1 segundo en un frecuencia.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51EFD7D5-7A3A-400A-8318-6FC148513C1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Una empresa consultora, tiene 10 sedes en 1 ciudades. El departamento de Comunicaciones tiene establecido un sistema de comunicaciones microondas terrestres para la interconexión de todas las sedes con la oficina principal ubicada en Bogotá D.C. Las antenas parabólicas trabajan como transductores en el sistema de transmisión. </a:t>
            </a:r>
          </a:p>
        </p:txBody>
      </p:sp>
      <p:pic>
        <p:nvPicPr>
          <p:cNvPr id="5" name="Imagen 4">
            <a:extLst>
              <a:ext uri="{FF2B5EF4-FFF2-40B4-BE49-F238E27FC236}">
                <a16:creationId xmlns:a16="http://schemas.microsoft.com/office/drawing/2014/main" id="{A9C4EF17-31A3-47B0-84F9-6093CE30F82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Se puede afirmar que la mejor definición para Transductor es:</a:t>
            </a:r>
          </a:p>
        </p:txBody>
      </p:sp>
      <p:sp>
        <p:nvSpPr>
          <p:cNvPr id="4" name="CuadroTexto 3"/>
          <p:cNvSpPr txBox="1"/>
          <p:nvPr/>
        </p:nvSpPr>
        <p:spPr>
          <a:xfrm>
            <a:off x="238562" y="11344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89183"/>
            <a:ext cx="7590988" cy="1754326"/>
          </a:xfrm>
          <a:prstGeom prst="rect">
            <a:avLst/>
          </a:prstGeom>
          <a:noFill/>
        </p:spPr>
        <p:txBody>
          <a:bodyPr wrap="square" rtlCol="0">
            <a:spAutoFit/>
          </a:bodyPr>
          <a:lstStyle/>
          <a:p>
            <a:pPr lvl="0" algn="just"/>
            <a:r>
              <a:rPr lang="es-CO" dirty="0"/>
              <a:t>a. Proceso de codificación de los datos para convertirlos siempre en señales eléctricas.</a:t>
            </a:r>
          </a:p>
          <a:p>
            <a:pPr lvl="0" algn="just"/>
            <a:r>
              <a:rPr lang="es-CO" dirty="0"/>
              <a:t>b. Cambio en la amplitud de la señal de acuerdo a los datos de entrada para transportarla en un sistema de transmisión.</a:t>
            </a:r>
          </a:p>
          <a:p>
            <a:pPr lvl="0" algn="just"/>
            <a:r>
              <a:rPr lang="es-CO" dirty="0"/>
              <a:t>c. Proceso de transformación de la información en señales binarias.</a:t>
            </a:r>
          </a:p>
          <a:p>
            <a:pPr lvl="0" algn="just"/>
            <a:r>
              <a:rPr lang="es-CO" dirty="0"/>
              <a:t>d. Cambio de naturaleza física de la señal eléctrica.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DF29C99E-634A-48FD-A4F8-CD8E18F21F5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C5EFA-4E3D-4B54-8762-96ED18DDF1EA}"/>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31346B3-7F15-4EDD-96E1-FB944C83EC79}"/>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24CBDFA-2AB2-40C6-BE11-AFEC4D910A00}"/>
              </a:ext>
            </a:extLst>
          </p:cNvPr>
          <p:cNvPicPr>
            <a:picLocks noChangeAspect="1"/>
          </p:cNvPicPr>
          <p:nvPr/>
        </p:nvPicPr>
        <p:blipFill>
          <a:blip r:embed="rId2"/>
          <a:stretch>
            <a:fillRect/>
          </a:stretch>
        </p:blipFill>
        <p:spPr>
          <a:xfrm>
            <a:off x="0" y="1"/>
            <a:ext cx="9131759" cy="5143500"/>
          </a:xfrm>
          <a:prstGeom prst="rect">
            <a:avLst/>
          </a:prstGeom>
        </p:spPr>
      </p:pic>
    </p:spTree>
    <p:extLst>
      <p:ext uri="{BB962C8B-B14F-4D97-AF65-F5344CB8AC3E}">
        <p14:creationId xmlns:p14="http://schemas.microsoft.com/office/powerpoint/2010/main" val="68218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34F5718C-49BA-4715-B157-56E2B4D6960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Una empresa consultora, tiene 10 sedes en 4 ciudades, en 2 departamentos diferentes. El departamento de Comunicaciones tiene establecido un sistema de comunicaciones digitales para la interconexión de todas las sedes con la oficina principal ubicada en Bogotá D.C. </a:t>
            </a:r>
          </a:p>
        </p:txBody>
      </p:sp>
      <p:pic>
        <p:nvPicPr>
          <p:cNvPr id="5" name="Imagen 4">
            <a:extLst>
              <a:ext uri="{FF2B5EF4-FFF2-40B4-BE49-F238E27FC236}">
                <a16:creationId xmlns:a16="http://schemas.microsoft.com/office/drawing/2014/main" id="{3BA6C51E-2712-4140-9E86-D6DC5962A45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Se puede afirmar que la mejor definición para el sistema de comunicaciones es:</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031325"/>
          </a:xfrm>
          <a:prstGeom prst="rect">
            <a:avLst/>
          </a:prstGeom>
          <a:noFill/>
        </p:spPr>
        <p:txBody>
          <a:bodyPr wrap="square" rtlCol="0">
            <a:spAutoFit/>
          </a:bodyPr>
          <a:lstStyle/>
          <a:p>
            <a:pPr lvl="0" algn="just"/>
            <a:r>
              <a:rPr lang="es-CO" dirty="0"/>
              <a:t>a. Proceso de transmisión de datos para convertir en señales electromagnéticas.</a:t>
            </a:r>
          </a:p>
          <a:p>
            <a:pPr lvl="0" algn="just"/>
            <a:r>
              <a:rPr lang="es-CO" dirty="0"/>
              <a:t>b. Cambio en la amplitud de la señal de acuerdo a los datos de entrada para transportarla en un sistema de transmisión.</a:t>
            </a:r>
          </a:p>
          <a:p>
            <a:pPr lvl="0" algn="just"/>
            <a:r>
              <a:rPr lang="es-CO" dirty="0"/>
              <a:t>c. Proceso de transporte de la información a través de un canal de transmisión de forma segura, fiable y eficiente.</a:t>
            </a:r>
          </a:p>
          <a:p>
            <a:pPr lvl="0" algn="just"/>
            <a:r>
              <a:rPr lang="es-CO" dirty="0"/>
              <a:t>d. Transformación de los datos en señales.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80AE3815-84BB-46FA-BF0E-AF60FA440207}"/>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La fibra óptica está compuesta por el Núcleo, Revestimiento y Cubierta. Se tiene entonces que la Luz viaja a través del núcleo. </a:t>
            </a:r>
          </a:p>
        </p:txBody>
      </p:sp>
      <p:pic>
        <p:nvPicPr>
          <p:cNvPr id="5" name="Imagen 4">
            <a:extLst>
              <a:ext uri="{FF2B5EF4-FFF2-40B4-BE49-F238E27FC236}">
                <a16:creationId xmlns:a16="http://schemas.microsoft.com/office/drawing/2014/main" id="{91454F5F-8148-4073-9081-19B074723FD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7120"/>
            <a:ext cx="7590988" cy="707886"/>
          </a:xfrm>
          <a:prstGeom prst="rect">
            <a:avLst/>
          </a:prstGeom>
          <a:noFill/>
        </p:spPr>
        <p:txBody>
          <a:bodyPr wrap="square" rtlCol="0">
            <a:spAutoFit/>
          </a:bodyPr>
          <a:lstStyle/>
          <a:p>
            <a:pPr algn="just"/>
            <a:r>
              <a:rPr lang="es-CO" sz="2000" dirty="0"/>
              <a:t>Del caso expuesto,  se puede afirmar que la señal analógica se caracteriza por:</a:t>
            </a:r>
          </a:p>
        </p:txBody>
      </p:sp>
      <p:sp>
        <p:nvSpPr>
          <p:cNvPr id="4" name="CuadroTexto 3"/>
          <p:cNvSpPr txBox="1"/>
          <p:nvPr/>
        </p:nvSpPr>
        <p:spPr>
          <a:xfrm>
            <a:off x="238562" y="169748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59153"/>
            <a:ext cx="7590988" cy="1200329"/>
          </a:xfrm>
          <a:prstGeom prst="rect">
            <a:avLst/>
          </a:prstGeom>
          <a:noFill/>
        </p:spPr>
        <p:txBody>
          <a:bodyPr wrap="square" rtlCol="0">
            <a:spAutoFit/>
          </a:bodyPr>
          <a:lstStyle/>
          <a:p>
            <a:pPr lvl="0" algn="just"/>
            <a:r>
              <a:rPr lang="es-CO" dirty="0"/>
              <a:t>a. Cambios de frecuencia constantes.</a:t>
            </a:r>
          </a:p>
          <a:p>
            <a:pPr lvl="0" algn="just"/>
            <a:r>
              <a:rPr lang="es-CO" dirty="0"/>
              <a:t>b. Niveles de amplitud discretos.</a:t>
            </a:r>
          </a:p>
          <a:p>
            <a:pPr lvl="0" algn="just"/>
            <a:r>
              <a:rPr lang="es-CO" dirty="0"/>
              <a:t>c. Transmisión por medios ópticos. </a:t>
            </a:r>
          </a:p>
          <a:p>
            <a:pPr lvl="0" algn="just"/>
            <a:r>
              <a:rPr lang="es-CO" dirty="0"/>
              <a:t>d. Niveles de amplitud continuos.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6DD5B3E3-F0C6-4459-88A8-458D29A4D01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Una señal muestreada puede considerarse como el resultado de una multiplicación entre una señal análoga y un tren de pulsos uniformemente espaciados en tiempo y con una amplitud definida para todos los pulsos.</a:t>
            </a:r>
          </a:p>
        </p:txBody>
      </p:sp>
      <p:pic>
        <p:nvPicPr>
          <p:cNvPr id="5" name="Imagen 4">
            <a:extLst>
              <a:ext uri="{FF2B5EF4-FFF2-40B4-BE49-F238E27FC236}">
                <a16:creationId xmlns:a16="http://schemas.microsoft.com/office/drawing/2014/main" id="{74AB55C3-6B7D-46A4-9C1E-F93CE85BD6A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Del caso expuesto,  se puede afirmar que una señal discreta se caracteriza por:</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lvl="0" algn="just"/>
            <a:r>
              <a:rPr lang="es-CO" sz="2000" dirty="0"/>
              <a:t>a. Niveles de amplitud discretos.</a:t>
            </a:r>
          </a:p>
          <a:p>
            <a:pPr lvl="0" algn="just"/>
            <a:r>
              <a:rPr lang="es-CO" sz="2000" dirty="0"/>
              <a:t>b. No es afectada por la atenuación.</a:t>
            </a:r>
          </a:p>
          <a:p>
            <a:pPr lvl="0" algn="just"/>
            <a:r>
              <a:rPr lang="es-CO" sz="2000" dirty="0"/>
              <a:t>c. Bajas velocidades de transmisión. </a:t>
            </a:r>
          </a:p>
          <a:p>
            <a:pPr lvl="0" algn="just"/>
            <a:r>
              <a:rPr lang="es-CO" sz="2000" dirty="0"/>
              <a:t>d. Cambios lentos y suaves.</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FF3AAC26-CBA1-447B-B9A0-2AA581D87BC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685</Words>
  <Application>Microsoft Office PowerPoint</Application>
  <PresentationFormat>Presentación en pantalla (16:9)</PresentationFormat>
  <Paragraphs>63</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2022-01-13T04:39:33Z</dcterms:modified>
</cp:coreProperties>
</file>