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82" r:id="rId6"/>
    <p:sldId id="283" r:id="rId7"/>
    <p:sldId id="263" r:id="rId8"/>
    <p:sldId id="284"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593608"/>
            <a:ext cx="4616694" cy="461665"/>
          </a:xfrm>
          <a:prstGeom prst="rect">
            <a:avLst/>
          </a:prstGeom>
          <a:noFill/>
        </p:spPr>
        <p:txBody>
          <a:bodyPr wrap="square" rtlCol="0">
            <a:spAutoFit/>
          </a:bodyPr>
          <a:lstStyle/>
          <a:p>
            <a:pPr algn="r"/>
            <a:r>
              <a:rPr lang="es-ES" sz="2400" b="1" dirty="0">
                <a:solidFill>
                  <a:schemeClr val="bg1"/>
                </a:solidFill>
              </a:rPr>
              <a:t>Gestión de Proyectos de Software</a:t>
            </a:r>
            <a:endParaRPr lang="es-ES" sz="2400" dirty="0">
              <a:solidFill>
                <a:schemeClr val="bg1"/>
              </a:solidFill>
            </a:endParaRPr>
          </a:p>
        </p:txBody>
      </p:sp>
      <p:pic>
        <p:nvPicPr>
          <p:cNvPr id="7" name="Imagen 6">
            <a:extLst>
              <a:ext uri="{FF2B5EF4-FFF2-40B4-BE49-F238E27FC236}">
                <a16:creationId xmlns:a16="http://schemas.microsoft.com/office/drawing/2014/main" id="{D85FCCB6-1E58-49A9-8D0F-BFEF5D7B153A}"/>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53015964-FC9F-4710-876B-1B3F0780136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862322"/>
          </a:xfrm>
          <a:prstGeom prst="rect">
            <a:avLst/>
          </a:prstGeom>
          <a:noFill/>
        </p:spPr>
        <p:txBody>
          <a:bodyPr wrap="square" rtlCol="0">
            <a:spAutoFit/>
          </a:bodyPr>
          <a:lstStyle/>
          <a:p>
            <a:pPr algn="just"/>
            <a:r>
              <a:rPr lang="es-CO" sz="2000" dirty="0"/>
              <a:t>Software Elegante S.A.S. es una empresa dedicada a la producción de software y le ha sido otorgado, por medio de una licitación pública para una empresa privada, el proyecto de realización de un sistema de información que integre la parte financiera con el área de producción y que le permita a la empresa contar con diferentes reportes, con el fin de tomar decisiones frente a la dura competencia que ha surgido en el desarrollo de los mercados en los que la empresa desarrolla sus actividades. </a:t>
            </a:r>
          </a:p>
          <a:p>
            <a:pPr algn="just"/>
            <a:endParaRPr lang="es-CO" sz="2000" dirty="0"/>
          </a:p>
        </p:txBody>
      </p:sp>
      <p:pic>
        <p:nvPicPr>
          <p:cNvPr id="5" name="Imagen 4">
            <a:extLst>
              <a:ext uri="{FF2B5EF4-FFF2-40B4-BE49-F238E27FC236}">
                <a16:creationId xmlns:a16="http://schemas.microsoft.com/office/drawing/2014/main" id="{5EC240E1-1352-46FC-A6E9-DB02FF758E5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3785652"/>
          </a:xfrm>
          <a:prstGeom prst="rect">
            <a:avLst/>
          </a:prstGeom>
          <a:noFill/>
        </p:spPr>
        <p:txBody>
          <a:bodyPr wrap="square" rtlCol="0">
            <a:spAutoFit/>
          </a:bodyPr>
          <a:lstStyle/>
          <a:p>
            <a:pPr algn="just"/>
            <a:r>
              <a:rPr lang="es-CO" sz="2000" b="1" dirty="0"/>
              <a:t>El proyecto incluye:</a:t>
            </a:r>
          </a:p>
          <a:p>
            <a:pPr algn="just"/>
            <a:r>
              <a:rPr lang="es-CO" sz="2000" dirty="0"/>
              <a:t>•	El análisis, diseño, desarrollo, implementación y pruebas del sistema.</a:t>
            </a:r>
          </a:p>
          <a:p>
            <a:pPr algn="just"/>
            <a:r>
              <a:rPr lang="es-CO" sz="2000" dirty="0"/>
              <a:t>•	El desarrollo de las interfaces necesarias para conectarse al sistema actual, así como los módulos necesarios para la transferencia de datos hacia y desde dispositivos portátiles.</a:t>
            </a:r>
          </a:p>
          <a:p>
            <a:pPr algn="just"/>
            <a:r>
              <a:rPr lang="es-CO" sz="2000" dirty="0"/>
              <a:t>•	El sistema contará con una interfaz que permita al usuario consultar la información de los procesos de producción y los costos que ello implica, así como los reportes detectados en el levantamiento de los requerimientos detectados en la fase de análisis.</a:t>
            </a:r>
          </a:p>
          <a:p>
            <a:pPr algn="just"/>
            <a:r>
              <a:rPr lang="es-CO" sz="2000" dirty="0"/>
              <a:t>•	El sistema deberá contar con la documentación técnica y de usuario que permitan identificar los flujos y la estructura de los datos. </a:t>
            </a:r>
          </a:p>
        </p:txBody>
      </p:sp>
      <p:pic>
        <p:nvPicPr>
          <p:cNvPr id="5" name="Imagen 4">
            <a:extLst>
              <a:ext uri="{FF2B5EF4-FFF2-40B4-BE49-F238E27FC236}">
                <a16:creationId xmlns:a16="http://schemas.microsoft.com/office/drawing/2014/main" id="{2C99CA5B-F47B-4A6A-867E-076AAFFF57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35787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b="1" dirty="0"/>
              <a:t>El proyecto no incluye: </a:t>
            </a:r>
          </a:p>
          <a:p>
            <a:pPr algn="just"/>
            <a:r>
              <a:rPr lang="es-CO" sz="2000" dirty="0"/>
              <a:t>•	El licenciamiento del software utilizado para la producción del sistema de información.</a:t>
            </a:r>
          </a:p>
          <a:p>
            <a:pPr algn="just"/>
            <a:r>
              <a:rPr lang="es-CO" sz="2000" dirty="0"/>
              <a:t>•	Los equipos de cómputo y dispositivos móviles en los que se instalará el sistema. </a:t>
            </a:r>
          </a:p>
          <a:p>
            <a:pPr algn="just"/>
            <a:r>
              <a:rPr lang="es-CO" sz="2000" dirty="0"/>
              <a:t>•	El mantenimiento de la aplicación, después de un periodo de 30 días calendario a partir de la implementación y aceptación del cliente.</a:t>
            </a:r>
          </a:p>
        </p:txBody>
      </p:sp>
      <p:sp>
        <p:nvSpPr>
          <p:cNvPr id="5" name="Rectángulo 4"/>
          <p:cNvSpPr/>
          <p:nvPr/>
        </p:nvSpPr>
        <p:spPr>
          <a:xfrm>
            <a:off x="238562" y="3467183"/>
            <a:ext cx="7552063" cy="1200329"/>
          </a:xfrm>
          <a:prstGeom prst="rect">
            <a:avLst/>
          </a:prstGeom>
        </p:spPr>
        <p:txBody>
          <a:bodyPr wrap="square">
            <a:spAutoFit/>
          </a:bodyPr>
          <a:lstStyle/>
          <a:p>
            <a:r>
              <a:rPr lang="es-CO" dirty="0"/>
              <a:t>Usted, profesional de Ingeniería de Sistemas, ha sido designado como gerente de proyecto y la empresa le pide que se formalice la existencia del proyecto y que, de igual manera, se otorgue al director del proyecto la autoridad para asignar los recursos de la organización a las actividades del proyecto.</a:t>
            </a:r>
          </a:p>
        </p:txBody>
      </p:sp>
      <p:pic>
        <p:nvPicPr>
          <p:cNvPr id="6" name="Imagen 5">
            <a:extLst>
              <a:ext uri="{FF2B5EF4-FFF2-40B4-BE49-F238E27FC236}">
                <a16:creationId xmlns:a16="http://schemas.microsoft.com/office/drawing/2014/main" id="{D588060E-9E74-42B1-8361-CBBD994DBC9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68034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Usted, como conocedor en gestión de proyectos, lo primero que deberá elaborar es: </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marL="457200" indent="-457200" algn="just">
              <a:buFont typeface="+mj-lt"/>
              <a:buAutoNum type="alphaLcPeriod"/>
            </a:pPr>
            <a:r>
              <a:rPr lang="es-CO" dirty="0"/>
              <a:t>el plan de mercadeo del proyecto.</a:t>
            </a:r>
          </a:p>
          <a:p>
            <a:pPr marL="457200" indent="-457200" algn="just">
              <a:buFont typeface="+mj-lt"/>
              <a:buAutoNum type="alphaLcPeriod"/>
            </a:pPr>
            <a:r>
              <a:rPr lang="es-CO" dirty="0"/>
              <a:t>el acta de constitución del proyecto.</a:t>
            </a:r>
          </a:p>
          <a:p>
            <a:pPr marL="457200" indent="-457200" algn="just">
              <a:buFont typeface="+mj-lt"/>
              <a:buAutoNum type="alphaLcPeriod"/>
            </a:pPr>
            <a:r>
              <a:rPr lang="es-CO" dirty="0"/>
              <a:t>un acta de la reunión.</a:t>
            </a:r>
          </a:p>
          <a:p>
            <a:pPr marL="457200" indent="-457200" algn="just">
              <a:buFont typeface="+mj-lt"/>
              <a:buAutoNum type="alphaLcPeriod"/>
            </a:pPr>
            <a:r>
              <a:rPr lang="es-CO" dirty="0"/>
              <a:t>la matriz de responsabilidades del proyecto.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9636CB32-574B-4356-922F-6FA6AE78273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1D837-BD36-437B-89B7-8F6AC062A30D}"/>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509B4A5-42AA-46A7-853C-08BB0071575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74CFDA52-8EA8-4C8D-B072-507D21D2B3DC}"/>
              </a:ext>
            </a:extLst>
          </p:cNvPr>
          <p:cNvPicPr>
            <a:picLocks noChangeAspect="1"/>
          </p:cNvPicPr>
          <p:nvPr/>
        </p:nvPicPr>
        <p:blipFill>
          <a:blip r:embed="rId2"/>
          <a:stretch>
            <a:fillRect/>
          </a:stretch>
        </p:blipFill>
        <p:spPr>
          <a:xfrm>
            <a:off x="1" y="15231"/>
            <a:ext cx="9144000" cy="5128269"/>
          </a:xfrm>
          <a:prstGeom prst="rect">
            <a:avLst/>
          </a:prstGeom>
        </p:spPr>
      </p:pic>
    </p:spTree>
    <p:extLst>
      <p:ext uri="{BB962C8B-B14F-4D97-AF65-F5344CB8AC3E}">
        <p14:creationId xmlns:p14="http://schemas.microsoft.com/office/powerpoint/2010/main" val="37020384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498</Words>
  <Application>Microsoft Office PowerPoint</Application>
  <PresentationFormat>Presentación en pantalla (16:9)</PresentationFormat>
  <Paragraphs>34</Paragraphs>
  <Slides>8</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2022-01-13T05:05:25Z</dcterms:modified>
</cp:coreProperties>
</file>