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8" r:id="rId3"/>
    <p:sldId id="262" r:id="rId4"/>
    <p:sldId id="273" r:id="rId5"/>
    <p:sldId id="263" r:id="rId6"/>
    <p:sldId id="274" r:id="rId7"/>
    <p:sldId id="275" r:id="rId8"/>
    <p:sldId id="276" r:id="rId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Gestión de Proyectos Culturales</a:t>
            </a:r>
            <a:endParaRPr lang="es-ES" sz="2400" dirty="0">
              <a:solidFill>
                <a:schemeClr val="bg1"/>
              </a:solidFill>
            </a:endParaRPr>
          </a:p>
        </p:txBody>
      </p:sp>
      <p:pic>
        <p:nvPicPr>
          <p:cNvPr id="7" name="Imagen 6">
            <a:extLst>
              <a:ext uri="{FF2B5EF4-FFF2-40B4-BE49-F238E27FC236}">
                <a16:creationId xmlns:a16="http://schemas.microsoft.com/office/drawing/2014/main" id="{A26A4672-2C77-4DD8-BDDA-73034D0071AE}"/>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4A11FD1F-6EBA-4E2D-A74F-231A97CF9EE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294317"/>
          </a:xfrm>
          <a:prstGeom prst="rect">
            <a:avLst/>
          </a:prstGeom>
          <a:noFill/>
        </p:spPr>
        <p:txBody>
          <a:bodyPr wrap="square" rtlCol="0">
            <a:spAutoFit/>
          </a:bodyPr>
          <a:lstStyle/>
          <a:p>
            <a:pPr algn="just">
              <a:lnSpc>
                <a:spcPct val="115000"/>
              </a:lnSpc>
              <a:spcAft>
                <a:spcPts val="1725"/>
              </a:spcAft>
            </a:pPr>
            <a:r>
              <a:rPr lang="es-ES_tradnl" sz="1400" dirty="0">
                <a:solidFill>
                  <a:schemeClr val="dk1"/>
                </a:solidFill>
              </a:rPr>
              <a:t>“Objetivos cuantitativos y objetivos cualitativos</a:t>
            </a:r>
            <a:endParaRPr lang="es-CO" sz="1400" dirty="0">
              <a:solidFill>
                <a:schemeClr val="dk1"/>
              </a:solidFill>
            </a:endParaRPr>
          </a:p>
          <a:p>
            <a:pPr algn="just">
              <a:lnSpc>
                <a:spcPct val="115000"/>
              </a:lnSpc>
              <a:spcAft>
                <a:spcPts val="1000"/>
              </a:spcAft>
            </a:pPr>
            <a:r>
              <a:rPr lang="es-ES_tradnl" sz="1400" dirty="0">
                <a:solidFill>
                  <a:schemeClr val="dk1"/>
                </a:solidFill>
              </a:rPr>
              <a:t>Es uno de los temas de debate preferidos de los gestores culturales.</a:t>
            </a:r>
            <a:endParaRPr lang="es-CO" sz="1400" dirty="0">
              <a:solidFill>
                <a:schemeClr val="dk1"/>
              </a:solidFill>
            </a:endParaRPr>
          </a:p>
          <a:p>
            <a:pPr algn="just">
              <a:lnSpc>
                <a:spcPct val="115000"/>
              </a:lnSpc>
              <a:spcAft>
                <a:spcPts val="150"/>
              </a:spcAft>
            </a:pPr>
            <a:r>
              <a:rPr lang="es-ES_tradnl" sz="1400" dirty="0">
                <a:solidFill>
                  <a:schemeClr val="dk1"/>
                </a:solidFill>
              </a:rPr>
              <a:t>Hay quien prefiere fijarse sólo objetivos de tipo cuantitativo que se puedan medir siempre. Llegan a establecer unos objetivos operativos muy detallados, llenos de cifras, que dan la impresión de acotar demasiado el proyecto a los aspectos numéricos. Les falta algo de vida en su proyecto y dejan de lado valores humanos poco cuantificables. Eso sí, la evaluación se hace de manera absoluta, ordenada, y sistemática.</a:t>
            </a:r>
            <a:endParaRPr lang="es-CO" sz="1400" dirty="0">
              <a:solidFill>
                <a:schemeClr val="dk1"/>
              </a:solidFill>
            </a:endParaRPr>
          </a:p>
          <a:p>
            <a:pPr algn="just">
              <a:lnSpc>
                <a:spcPct val="115000"/>
              </a:lnSpc>
              <a:spcAft>
                <a:spcPts val="1000"/>
              </a:spcAft>
            </a:pPr>
            <a:r>
              <a:rPr lang="es-ES_tradnl" sz="1400" dirty="0">
                <a:solidFill>
                  <a:schemeClr val="dk1"/>
                </a:solidFill>
              </a:rPr>
              <a:t>Por otro lado, hay quien prefiere los objetivos cualitativos (o más bien rechaza los cuantitativos) de un alto carácter simbólico. Llegan a fijarse unos objetivos que son casi más unas declaraciones de intenciones que una herramienta de trabajo. Cuando llega el momento de la evaluación tienen serios problemas para comprobar fehacientemente que su proyecto va en la buena dirección.</a:t>
            </a:r>
            <a:endParaRPr lang="es-CO" sz="1400" dirty="0">
              <a:solidFill>
                <a:schemeClr val="dk1"/>
              </a:solidFill>
            </a:endParaRPr>
          </a:p>
          <a:p>
            <a:pPr algn="just">
              <a:lnSpc>
                <a:spcPct val="115000"/>
              </a:lnSpc>
              <a:spcAft>
                <a:spcPts val="1000"/>
              </a:spcAft>
            </a:pPr>
            <a:r>
              <a:rPr lang="es-ES_tradnl" sz="1400" dirty="0">
                <a:solidFill>
                  <a:schemeClr val="dk1"/>
                </a:solidFill>
              </a:rPr>
              <a:t>Seguramente, como en tantas otras ocasiones, la solución está en la combinación de objetivos de tipo cuantitativo necesarios para avanzar (sabiendo además que se está avanzando), y los de tipo cualitativo tan necesarios para dar la medida exacta del contenido (tan específico del sector cultural) de nuestras intervenciones.” (</a:t>
            </a:r>
            <a:r>
              <a:rPr lang="es-ES_tradnl" sz="1400" dirty="0" err="1">
                <a:solidFill>
                  <a:schemeClr val="dk1"/>
                </a:solidFill>
              </a:rPr>
              <a:t>Cerezuela</a:t>
            </a:r>
            <a:r>
              <a:rPr lang="es-ES_tradnl" sz="1400" dirty="0">
                <a:solidFill>
                  <a:schemeClr val="dk1"/>
                </a:solidFill>
              </a:rPr>
              <a:t>, 2011. P 122)</a:t>
            </a:r>
            <a:endParaRPr lang="es-CO" sz="1400" dirty="0">
              <a:solidFill>
                <a:schemeClr val="dk1"/>
              </a:solidFill>
            </a:endParaRPr>
          </a:p>
        </p:txBody>
      </p:sp>
      <p:pic>
        <p:nvPicPr>
          <p:cNvPr id="5" name="Imagen 4">
            <a:extLst>
              <a:ext uri="{FF2B5EF4-FFF2-40B4-BE49-F238E27FC236}">
                <a16:creationId xmlns:a16="http://schemas.microsoft.com/office/drawing/2014/main" id="{674A737B-E1F4-4C69-A44D-0AADFFF99B7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79444"/>
          </a:xfrm>
          <a:prstGeom prst="rect">
            <a:avLst/>
          </a:prstGeom>
          <a:noFill/>
        </p:spPr>
        <p:txBody>
          <a:bodyPr wrap="square" rtlCol="0">
            <a:spAutoFit/>
          </a:bodyPr>
          <a:lstStyle/>
          <a:p>
            <a:pPr algn="just">
              <a:lnSpc>
                <a:spcPct val="115000"/>
              </a:lnSpc>
              <a:spcAft>
                <a:spcPts val="0"/>
              </a:spcAft>
            </a:pPr>
            <a:r>
              <a:rPr lang="es-ES_tradnl" sz="2000" dirty="0">
                <a:solidFill>
                  <a:schemeClr val="dk1"/>
                </a:solidFill>
              </a:rPr>
              <a:t>La oración que mejor identifica la relación descrita en el texto anterior es:</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308324"/>
          </a:xfrm>
          <a:prstGeom prst="rect">
            <a:avLst/>
          </a:prstGeom>
          <a:noFill/>
        </p:spPr>
        <p:txBody>
          <a:bodyPr wrap="square" rtlCol="0">
            <a:spAutoFit/>
          </a:bodyPr>
          <a:lstStyle/>
          <a:p>
            <a:pPr marL="342900" lvl="0" indent="-342900">
              <a:buFont typeface="+mj-lt"/>
              <a:buAutoNum type="alphaLcPeriod"/>
            </a:pPr>
            <a:r>
              <a:rPr lang="es-ES_tradnl" dirty="0">
                <a:solidFill>
                  <a:schemeClr val="dk1"/>
                </a:solidFill>
              </a:rPr>
              <a:t>Se recomienda utilizar objetivos cuantitativos y cualitativos para generar equilibrio.</a:t>
            </a:r>
            <a:endParaRPr lang="es-CO" dirty="0">
              <a:solidFill>
                <a:schemeClr val="dk1"/>
              </a:solidFill>
            </a:endParaRPr>
          </a:p>
          <a:p>
            <a:pPr marL="342900" lvl="0" indent="-342900">
              <a:buFont typeface="+mj-lt"/>
              <a:buAutoNum type="alphaLcPeriod"/>
            </a:pPr>
            <a:r>
              <a:rPr lang="es-ES_tradnl" dirty="0">
                <a:solidFill>
                  <a:schemeClr val="dk1"/>
                </a:solidFill>
              </a:rPr>
              <a:t>Los objetivos cuantitativos son equilibrados y de vital importancia para el sector cultural.</a:t>
            </a:r>
            <a:endParaRPr lang="es-CO" dirty="0">
              <a:solidFill>
                <a:schemeClr val="dk1"/>
              </a:solidFill>
            </a:endParaRPr>
          </a:p>
          <a:p>
            <a:pPr marL="342900" lvl="0" indent="-342900">
              <a:buFont typeface="+mj-lt"/>
              <a:buAutoNum type="alphaLcPeriod"/>
            </a:pPr>
            <a:r>
              <a:rPr lang="es-ES_tradnl" dirty="0">
                <a:solidFill>
                  <a:schemeClr val="dk1"/>
                </a:solidFill>
              </a:rPr>
              <a:t>Hay un debate en el sector cultural sobre los objetivos cuantitativos y cualitativos.</a:t>
            </a:r>
            <a:endParaRPr lang="es-CO" dirty="0">
              <a:solidFill>
                <a:schemeClr val="dk1"/>
              </a:solidFill>
            </a:endParaRPr>
          </a:p>
          <a:p>
            <a:pPr marL="342900" lvl="0" indent="-342900">
              <a:buFont typeface="+mj-lt"/>
              <a:buAutoNum type="alphaLcPeriod"/>
            </a:pPr>
            <a:r>
              <a:rPr lang="es-ES_tradnl" dirty="0">
                <a:solidFill>
                  <a:schemeClr val="dk1"/>
                </a:solidFill>
              </a:rPr>
              <a:t>Los objetivos cuantitativos y cualitativos determinan el proyecto de maneras diferentes.</a:t>
            </a:r>
            <a:endParaRPr lang="es-CO" dirty="0">
              <a:solidFill>
                <a:schemeClr val="dk1"/>
              </a:solidFill>
            </a:endParaRP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F89F85AA-1737-44C4-A0DD-8C3F2FC9669D}"/>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4308872"/>
          </a:xfrm>
          <a:prstGeom prst="rect">
            <a:avLst/>
          </a:prstGeom>
          <a:noFill/>
        </p:spPr>
        <p:txBody>
          <a:bodyPr wrap="square" rtlCol="0">
            <a:spAutoFit/>
          </a:bodyPr>
          <a:lstStyle/>
          <a:p>
            <a:pPr algn="just">
              <a:lnSpc>
                <a:spcPct val="115000"/>
              </a:lnSpc>
              <a:spcAft>
                <a:spcPts val="1725"/>
              </a:spcAft>
            </a:pPr>
            <a:r>
              <a:rPr lang="es-ES_tradnl" sz="1400" dirty="0">
                <a:solidFill>
                  <a:schemeClr val="dk1"/>
                </a:solidFill>
              </a:rPr>
              <a:t>“Objetivos cuantitativos y objetivos cualitativos</a:t>
            </a:r>
            <a:endParaRPr lang="es-CO" sz="1400" dirty="0">
              <a:solidFill>
                <a:schemeClr val="dk1"/>
              </a:solidFill>
            </a:endParaRPr>
          </a:p>
          <a:p>
            <a:pPr algn="just">
              <a:lnSpc>
                <a:spcPct val="115000"/>
              </a:lnSpc>
              <a:spcAft>
                <a:spcPts val="1000"/>
              </a:spcAft>
            </a:pPr>
            <a:r>
              <a:rPr lang="es-ES_tradnl" sz="1400" dirty="0">
                <a:solidFill>
                  <a:schemeClr val="dk1"/>
                </a:solidFill>
              </a:rPr>
              <a:t>Es uno de los temas de debate preferidos de los gestores culturales.</a:t>
            </a:r>
            <a:endParaRPr lang="es-CO" sz="1400" dirty="0">
              <a:solidFill>
                <a:schemeClr val="dk1"/>
              </a:solidFill>
            </a:endParaRPr>
          </a:p>
          <a:p>
            <a:pPr algn="just">
              <a:lnSpc>
                <a:spcPct val="115000"/>
              </a:lnSpc>
              <a:spcAft>
                <a:spcPts val="150"/>
              </a:spcAft>
            </a:pPr>
            <a:r>
              <a:rPr lang="es-ES_tradnl" sz="1400" dirty="0">
                <a:solidFill>
                  <a:schemeClr val="dk1"/>
                </a:solidFill>
              </a:rPr>
              <a:t>Hay quien prefiere fijarse sólo objetivos de tipo cuantitativo que se puedan medir siempre. Llegan a establecer unos objetivos operativos muy detallados, llenos de cifras, que dan la impresión de acotar demasiado el proyecto a los aspectos numéricos. Les falta algo de vida en su proyecto y dejan de lado valores humanos poco cuantificables. Eso sí, la evaluación se hace de manera absoluta, ordenada, y sistemática.</a:t>
            </a:r>
            <a:endParaRPr lang="es-CO" sz="1400" dirty="0">
              <a:solidFill>
                <a:schemeClr val="dk1"/>
              </a:solidFill>
            </a:endParaRPr>
          </a:p>
          <a:p>
            <a:pPr algn="just">
              <a:lnSpc>
                <a:spcPct val="115000"/>
              </a:lnSpc>
              <a:spcAft>
                <a:spcPts val="1000"/>
              </a:spcAft>
            </a:pPr>
            <a:r>
              <a:rPr lang="es-ES_tradnl" sz="1400" dirty="0">
                <a:solidFill>
                  <a:schemeClr val="dk1"/>
                </a:solidFill>
              </a:rPr>
              <a:t>Por otro lado, hay quien prefiere los objetivos cualitativos (o más bien rechaza los cuantitativos) de un alto carácter simbólico. Llegan a fijarse unos objetivos que son casi más unas declaraciones de intenciones que una herramienta de trabajo. Cuando llega el momento de la evaluación tienen serios problemas para comprobar fehacientemente que su proyecto va en la buena dirección.</a:t>
            </a:r>
            <a:endParaRPr lang="es-CO" sz="1400" dirty="0">
              <a:solidFill>
                <a:schemeClr val="dk1"/>
              </a:solidFill>
            </a:endParaRPr>
          </a:p>
          <a:p>
            <a:pPr algn="just">
              <a:lnSpc>
                <a:spcPct val="115000"/>
              </a:lnSpc>
              <a:spcAft>
                <a:spcPts val="1000"/>
              </a:spcAft>
            </a:pPr>
            <a:r>
              <a:rPr lang="es-ES_tradnl" sz="1400" dirty="0">
                <a:solidFill>
                  <a:schemeClr val="dk1"/>
                </a:solidFill>
              </a:rPr>
              <a:t>Seguramente, como en tantas otras ocasiones, la solución está en la combinación de objetivos de tipo cuantitativo necesarios para avanzar (sabiendo además que se está avanzando), y los de tipo cualitativo tan necesarios para dar la medida exacta del contenido (tan específico del sector cultural) de nuestras intervenciones.” (</a:t>
            </a:r>
            <a:r>
              <a:rPr lang="es-ES_tradnl" sz="1400" dirty="0" err="1">
                <a:solidFill>
                  <a:schemeClr val="dk1"/>
                </a:solidFill>
              </a:rPr>
              <a:t>Cerezuela</a:t>
            </a:r>
            <a:r>
              <a:rPr lang="es-ES_tradnl" sz="1400" dirty="0">
                <a:solidFill>
                  <a:schemeClr val="dk1"/>
                </a:solidFill>
              </a:rPr>
              <a:t>, 2011. P 122).</a:t>
            </a:r>
            <a:endParaRPr lang="es-CO" sz="1400" dirty="0">
              <a:solidFill>
                <a:schemeClr val="dk1"/>
              </a:solidFill>
            </a:endParaRPr>
          </a:p>
        </p:txBody>
      </p:sp>
      <p:pic>
        <p:nvPicPr>
          <p:cNvPr id="5" name="Imagen 4">
            <a:extLst>
              <a:ext uri="{FF2B5EF4-FFF2-40B4-BE49-F238E27FC236}">
                <a16:creationId xmlns:a16="http://schemas.microsoft.com/office/drawing/2014/main" id="{AA5DAC1E-2CE6-4425-A816-17D4106FE09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419036"/>
            <a:ext cx="7590988" cy="1325619"/>
          </a:xfrm>
          <a:prstGeom prst="rect">
            <a:avLst/>
          </a:prstGeom>
          <a:noFill/>
        </p:spPr>
        <p:txBody>
          <a:bodyPr wrap="square" rtlCol="0">
            <a:spAutoFit/>
          </a:bodyPr>
          <a:lstStyle/>
          <a:p>
            <a:pPr>
              <a:lnSpc>
                <a:spcPct val="107000"/>
              </a:lnSpc>
              <a:spcAft>
                <a:spcPts val="0"/>
              </a:spcAft>
            </a:pPr>
            <a:r>
              <a:rPr lang="es-CO"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CO"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s-ES_tradnl" dirty="0">
                <a:solidFill>
                  <a:schemeClr val="dk1"/>
                </a:solidFill>
              </a:rPr>
              <a:t>Si un grupo de gestores sigue las recomendaciones sobre objetivos descritos</a:t>
            </a:r>
            <a:r>
              <a:rPr lang="es-ES_tradnl">
                <a:solidFill>
                  <a:schemeClr val="dk1"/>
                </a:solidFill>
              </a:rPr>
              <a:t>, ¿Qué </a:t>
            </a:r>
            <a:r>
              <a:rPr lang="es-ES_tradnl" dirty="0">
                <a:solidFill>
                  <a:schemeClr val="dk1"/>
                </a:solidFill>
              </a:rPr>
              <a:t>dificultades y/o ventajas encontrará en el momento de la evaluación del proyecto?</a:t>
            </a:r>
          </a:p>
        </p:txBody>
      </p:sp>
      <p:sp>
        <p:nvSpPr>
          <p:cNvPr id="4" name="CuadroTexto 3"/>
          <p:cNvSpPr txBox="1"/>
          <p:nvPr/>
        </p:nvSpPr>
        <p:spPr>
          <a:xfrm>
            <a:off x="238562" y="168076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94026"/>
            <a:ext cx="7590988" cy="2800767"/>
          </a:xfrm>
          <a:prstGeom prst="rect">
            <a:avLst/>
          </a:prstGeom>
          <a:noFill/>
        </p:spPr>
        <p:txBody>
          <a:bodyPr wrap="square" rtlCol="0">
            <a:spAutoFit/>
          </a:bodyPr>
          <a:lstStyle/>
          <a:p>
            <a:pPr marL="342900" lvl="0" indent="-342900">
              <a:buFont typeface="+mj-lt"/>
              <a:buAutoNum type="alphaLcPeriod"/>
            </a:pPr>
            <a:r>
              <a:rPr lang="es-ES_tradnl" sz="1600" dirty="0">
                <a:solidFill>
                  <a:schemeClr val="dk1"/>
                </a:solidFill>
              </a:rPr>
              <a:t>No se determina ninguna ventaja en el proceso de evolución del proyecto. El debate solo presenta los polos dentro de la dinámica.</a:t>
            </a:r>
            <a:endParaRPr lang="es-CO" sz="1600" dirty="0">
              <a:solidFill>
                <a:schemeClr val="dk1"/>
              </a:solidFill>
            </a:endParaRPr>
          </a:p>
          <a:p>
            <a:pPr marL="342900" lvl="0" indent="-342900">
              <a:buFont typeface="+mj-lt"/>
              <a:buAutoNum type="alphaLcPeriod"/>
            </a:pPr>
            <a:r>
              <a:rPr lang="es-ES_tradnl" sz="1600" dirty="0">
                <a:solidFill>
                  <a:schemeClr val="dk1"/>
                </a:solidFill>
              </a:rPr>
              <a:t>Al utilizar el equilibrio de los objetivos cuantitativos, el proyecto determinará con mayor precisión sus niveles de logro y, por lo tanto, la evaluación será más fácil de hacer. </a:t>
            </a:r>
            <a:endParaRPr lang="es-CO" sz="1600" dirty="0">
              <a:solidFill>
                <a:schemeClr val="dk1"/>
              </a:solidFill>
            </a:endParaRPr>
          </a:p>
          <a:p>
            <a:pPr marL="342900" lvl="0" indent="-342900">
              <a:buFont typeface="+mj-lt"/>
              <a:buAutoNum type="alphaLcPeriod"/>
            </a:pPr>
            <a:r>
              <a:rPr lang="es-ES_tradnl" sz="1600" dirty="0">
                <a:solidFill>
                  <a:schemeClr val="dk1"/>
                </a:solidFill>
              </a:rPr>
              <a:t>Los objetivos cuantitativos le proporcionarán la posibilidad de medir el nivel de desempeño del proyecto, mientras que los objetivos cualitativos lo acercarán a la percepción de avance. </a:t>
            </a:r>
          </a:p>
          <a:p>
            <a:pPr marL="342900" lvl="0" indent="-342900" defTabSz="914400">
              <a:buFont typeface="+mj-lt"/>
              <a:buAutoNum type="alphaLcPeriod"/>
              <a:defRPr/>
            </a:pPr>
            <a:r>
              <a:rPr lang="es-ES_tradnl" altLang="es-CO" sz="1600" dirty="0">
                <a:solidFill>
                  <a:schemeClr val="dk1"/>
                </a:solidFill>
              </a:rPr>
              <a:t>Los objetivos cualitativos que determinan los niveles de alcance en cifras, ofrecen el equilibrio con los objetivos cuantitativos más cercanos a los indicadores de desempeño.</a:t>
            </a:r>
            <a:r>
              <a:rPr lang="es-CO" altLang="es-CO" sz="1600" dirty="0">
                <a:solidFill>
                  <a:schemeClr val="dk1"/>
                </a:solidFill>
              </a:rPr>
              <a:t>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435C4F0F-2EB8-4C85-8EAF-2E16CC918FC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253850-6FEC-4666-8422-626AD312600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C03A8849-9F55-4CFB-B2BD-4963B38EB7FD}"/>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7DA25A18-C757-4E7F-9C20-DA224270E7DD}"/>
              </a:ext>
            </a:extLst>
          </p:cNvPr>
          <p:cNvPicPr>
            <a:picLocks noChangeAspect="1"/>
          </p:cNvPicPr>
          <p:nvPr/>
        </p:nvPicPr>
        <p:blipFill>
          <a:blip r:embed="rId2"/>
          <a:stretch>
            <a:fillRect/>
          </a:stretch>
        </p:blipFill>
        <p:spPr>
          <a:xfrm>
            <a:off x="0" y="-5952"/>
            <a:ext cx="9144000" cy="5129561"/>
          </a:xfrm>
          <a:prstGeom prst="rect">
            <a:avLst/>
          </a:prstGeom>
        </p:spPr>
      </p:pic>
    </p:spTree>
    <p:extLst>
      <p:ext uri="{BB962C8B-B14F-4D97-AF65-F5344CB8AC3E}">
        <p14:creationId xmlns:p14="http://schemas.microsoft.com/office/powerpoint/2010/main" val="39790754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771</Words>
  <Application>Microsoft Office PowerPoint</Application>
  <PresentationFormat>Presentación en pantalla (16:9)</PresentationFormat>
  <Paragraphs>39</Paragraphs>
  <Slides>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2022-01-11T21:42:34Z</dcterms:modified>
</cp:coreProperties>
</file>