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80" r:id="rId8"/>
    <p:sldId id="279" r:id="rId9"/>
    <p:sldId id="281" r:id="rId10"/>
    <p:sldId id="278" r:id="rId11"/>
    <p:sldId id="282" r:id="rId12"/>
    <p:sldId id="274" r:id="rId13"/>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Gestión de Proyectos</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602254"/>
            <a:ext cx="7495738" cy="1938992"/>
          </a:xfrm>
          <a:prstGeom prst="rect">
            <a:avLst/>
          </a:prstGeom>
          <a:noFill/>
        </p:spPr>
        <p:txBody>
          <a:bodyPr wrap="square" rtlCol="0">
            <a:spAutoFit/>
          </a:bodyPr>
          <a:lstStyle/>
          <a:p>
            <a:pPr algn="just"/>
            <a:r>
              <a:rPr lang="es-CO" sz="2400" dirty="0"/>
              <a:t>El gerente de la compañía P&amp;G Colombia, que produce y comercializa productos de consumo masivo, pretende introducir un nuevo producto al mercado. Este producto tiene características diferentes a los productos que actualmente comercializa la compañía.</a:t>
            </a:r>
          </a:p>
        </p:txBody>
      </p:sp>
    </p:spTree>
    <p:extLst>
      <p:ext uri="{BB962C8B-B14F-4D97-AF65-F5344CB8AC3E}">
        <p14:creationId xmlns:p14="http://schemas.microsoft.com/office/powerpoint/2010/main" val="33771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Como experto asesor en estructuración de proyectos</a:t>
            </a:r>
            <a:r>
              <a:rPr lang="es-CO" sz="2000"/>
              <a:t>, ¿Qué </a:t>
            </a:r>
            <a:r>
              <a:rPr lang="es-CO" sz="2000" dirty="0"/>
              <a:t>le recomendaría al gerente de P&amp;G como paso inicial?</a:t>
            </a:r>
          </a:p>
        </p:txBody>
      </p:sp>
      <p:sp>
        <p:nvSpPr>
          <p:cNvPr id="4" name="CuadroTexto 3"/>
          <p:cNvSpPr txBox="1"/>
          <p:nvPr/>
        </p:nvSpPr>
        <p:spPr>
          <a:xfrm>
            <a:off x="238562" y="134083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0615"/>
            <a:ext cx="7590988" cy="3170099"/>
          </a:xfrm>
          <a:prstGeom prst="rect">
            <a:avLst/>
          </a:prstGeom>
          <a:noFill/>
        </p:spPr>
        <p:txBody>
          <a:bodyPr wrap="square" rtlCol="0">
            <a:spAutoFit/>
          </a:bodyPr>
          <a:lstStyle/>
          <a:p>
            <a:pPr lvl="0" algn="just"/>
            <a:r>
              <a:rPr lang="es-ES" sz="2000" dirty="0"/>
              <a:t>a. Realizar un estudio de mercado que le permita identificar el mercado relevante, las tendencias del entorno, definir una estrategia de incursión y las figuras iniciales de ventas.</a:t>
            </a:r>
          </a:p>
          <a:p>
            <a:pPr lvl="0" algn="just"/>
            <a:r>
              <a:rPr lang="es-ES" sz="2000" dirty="0"/>
              <a:t>b. Realizar un análisis exhaustivo de los costos asociados con la producción del producto.</a:t>
            </a:r>
          </a:p>
          <a:p>
            <a:pPr lvl="0" algn="just"/>
            <a:r>
              <a:rPr lang="es-ES" sz="2000" dirty="0"/>
              <a:t>c. Revisar internamente si se cuenta con el personal administrativo y técnico para la estructuración de la línea de negocio. </a:t>
            </a:r>
          </a:p>
          <a:p>
            <a:pPr lvl="0" algn="just"/>
            <a:r>
              <a:rPr lang="es-ES" sz="2000" dirty="0"/>
              <a:t>d. Involucrarse, directamente, en el diseño de los empaques y los materiales de promoción del producto, ya que, como gerente, tiene la percepción acertada del negocio.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205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398051" y="1602254"/>
            <a:ext cx="7495738" cy="1938992"/>
          </a:xfrm>
          <a:prstGeom prst="rect">
            <a:avLst/>
          </a:prstGeom>
          <a:noFill/>
        </p:spPr>
        <p:txBody>
          <a:bodyPr wrap="square" rtlCol="0">
            <a:spAutoFit/>
          </a:bodyPr>
          <a:lstStyle/>
          <a:p>
            <a:pPr algn="just"/>
            <a:r>
              <a:rPr lang="es-ES" sz="2000" dirty="0"/>
              <a:t>En el conglomerado de empresas llamadas XYZ están buscando reorganizar las tareas de cada una de las empresas, con base a la nueva estrategia organizacional que busca una alta eficiencia. Como parte de esta nueva estrategia, se definió que las tareas que cumplan con las características de proyectos, deben ser subcontratadas a terceros.</a:t>
            </a:r>
            <a:endParaRPr lang="es-CO" sz="2000" dirty="0"/>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ES" sz="2000" dirty="0"/>
              <a:t>Identifique cuáles tareas cumplen con la definición básica de proyecto y que, por consecuencia, deben ser subcontratadas a un tercero:</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lvl="0"/>
            <a:r>
              <a:rPr lang="es-ES" sz="2000" dirty="0"/>
              <a:t>a. Producción de barriles de petróleo.</a:t>
            </a:r>
          </a:p>
          <a:p>
            <a:pPr lvl="0"/>
            <a:r>
              <a:rPr lang="es-ES" sz="2000" dirty="0"/>
              <a:t>b. Operación diaria de una aerolínea.</a:t>
            </a:r>
          </a:p>
          <a:p>
            <a:pPr lvl="0"/>
            <a:r>
              <a:rPr lang="es-ES" sz="2000" dirty="0"/>
              <a:t>c. Construcción de una refinería.</a:t>
            </a:r>
          </a:p>
          <a:p>
            <a:pPr lvl="0"/>
            <a:r>
              <a:rPr lang="es-ES" sz="2000" dirty="0"/>
              <a:t>d. Producción masiva de vacunas.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2246769"/>
          </a:xfrm>
          <a:prstGeom prst="rect">
            <a:avLst/>
          </a:prstGeom>
          <a:noFill/>
        </p:spPr>
        <p:txBody>
          <a:bodyPr wrap="square" rtlCol="0">
            <a:spAutoFit/>
          </a:bodyPr>
          <a:lstStyle/>
          <a:p>
            <a:pPr algn="just"/>
            <a:r>
              <a:rPr lang="es-ES" sz="2000" dirty="0"/>
              <a:t>Analice el siguiente objetivo de un proyecto:</a:t>
            </a:r>
          </a:p>
          <a:p>
            <a:pPr algn="just"/>
            <a:endParaRPr lang="es-ES" sz="2000" dirty="0"/>
          </a:p>
          <a:p>
            <a:pPr algn="just"/>
            <a:r>
              <a:rPr lang="es-ES" sz="2000" dirty="0"/>
              <a:t>¨Se busca un proveedor de investigación de mercados para generar un reporte y recomendaciones sobre las preferencias de los consumidores de bebidas energéticas, que incluya una muestra estadística de 500 datos. Se solicita la entrega del documento para mayo 15 de 2013 y se dispone de 15M para el proyecto."</a:t>
            </a:r>
          </a:p>
        </p:txBody>
      </p:sp>
    </p:spTree>
    <p:extLst>
      <p:ext uri="{BB962C8B-B14F-4D97-AF65-F5344CB8AC3E}">
        <p14:creationId xmlns:p14="http://schemas.microsoft.com/office/powerpoint/2010/main" val="184110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48542"/>
            <a:ext cx="7590988" cy="923330"/>
          </a:xfrm>
          <a:prstGeom prst="rect">
            <a:avLst/>
          </a:prstGeom>
          <a:noFill/>
        </p:spPr>
        <p:txBody>
          <a:bodyPr wrap="square" rtlCol="0">
            <a:spAutoFit/>
          </a:bodyPr>
          <a:lstStyle/>
          <a:p>
            <a:pPr algn="just"/>
            <a:r>
              <a:rPr lang="es-ES" dirty="0"/>
              <a:t>Identifique las principales características del proyecto, en términos conceptuales y prácticos:  </a:t>
            </a:r>
          </a:p>
          <a:p>
            <a:pPr algn="just"/>
            <a:r>
              <a:rPr lang="es-ES" dirty="0"/>
              <a:t>T = Programación, P = Presupuesto, A = Alcance</a:t>
            </a:r>
            <a:endParaRPr lang="es-CO" dirty="0"/>
          </a:p>
        </p:txBody>
      </p:sp>
      <p:sp>
        <p:nvSpPr>
          <p:cNvPr id="4" name="CuadroTexto 3"/>
          <p:cNvSpPr txBox="1"/>
          <p:nvPr/>
        </p:nvSpPr>
        <p:spPr>
          <a:xfrm>
            <a:off x="238562" y="139251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40901"/>
            <a:ext cx="7590988" cy="3139321"/>
          </a:xfrm>
          <a:prstGeom prst="rect">
            <a:avLst/>
          </a:prstGeom>
          <a:noFill/>
        </p:spPr>
        <p:txBody>
          <a:bodyPr wrap="square" rtlCol="0">
            <a:spAutoFit/>
          </a:bodyPr>
          <a:lstStyle/>
          <a:p>
            <a:pPr lvl="0" algn="just"/>
            <a:r>
              <a:rPr lang="es-ES" dirty="0"/>
              <a:t>a. (T) Lo antes posible, (P) Menos de 15m, (A) Reporte y recomendaciones de las bebidas energéticas disponibles en 500 consumidores de bebidas.</a:t>
            </a:r>
          </a:p>
          <a:p>
            <a:pPr lvl="0" algn="just"/>
            <a:r>
              <a:rPr lang="es-ES" dirty="0"/>
              <a:t>b. (T) Para mayo 15 de 2013, (P)15m, (A) Reporte de las preferencias y recomendaciones de bebidas energéticas sobre 500 consumidores de bebidas energéticas.</a:t>
            </a:r>
          </a:p>
          <a:p>
            <a:pPr lvl="0" algn="just"/>
            <a:r>
              <a:rPr lang="es-ES" dirty="0"/>
              <a:t>c. (A) Para mayo 15 de 2013, (P) 15m, (T) Reporte de las preferencias y recomendaciones de bebidas energéticas sobre 500 consumidores de bebidas energéticas.</a:t>
            </a:r>
          </a:p>
          <a:p>
            <a:pPr lvl="0" algn="just"/>
            <a:r>
              <a:rPr lang="es-ES" dirty="0"/>
              <a:t>d. (A) Para mayo 14 de 2013, (P) 15m, (T) Reporte de las preferencias y recomendaciones de bebidas energéticas sobre 500 consumidores de bebidas energéticas.</a:t>
            </a:r>
          </a:p>
        </p:txBody>
      </p:sp>
      <p:sp>
        <p:nvSpPr>
          <p:cNvPr id="6" name="Rectángulo 5"/>
          <p:cNvSpPr/>
          <p:nvPr/>
        </p:nvSpPr>
        <p:spPr>
          <a:xfrm>
            <a:off x="7563385" y="4614057"/>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220177"/>
            <a:ext cx="7495738" cy="2862322"/>
          </a:xfrm>
          <a:prstGeom prst="rect">
            <a:avLst/>
          </a:prstGeom>
          <a:noFill/>
        </p:spPr>
        <p:txBody>
          <a:bodyPr wrap="square" rtlCol="0">
            <a:spAutoFit/>
          </a:bodyPr>
          <a:lstStyle/>
          <a:p>
            <a:pPr algn="just"/>
            <a:r>
              <a:rPr lang="es-ES" sz="2000" dirty="0"/>
              <a:t>El gerente de la compañía P&amp;G Colombia, que produce y comercializa productos de consumo masivo, tiene la intención de implementar un nuevo sistema tecnológico para el control de su inventario. Como es natural, el gerente quiere controlar, de manera rigurosa, los costos asociados. Para él, son claros los costos asociados con las compras a terceros en términos de licenciamiento de software, hardware y los costos de servicios de consultoría para la implementación del sistema. Sin embargo, no tiene el impacto que puede tener el proyecto sobre sus recursos y su operación en general.</a:t>
            </a:r>
            <a:endParaRPr lang="es-CO" sz="2000" dirty="0"/>
          </a:p>
        </p:txBody>
      </p:sp>
    </p:spTree>
    <p:extLst>
      <p:ext uri="{BB962C8B-B14F-4D97-AF65-F5344CB8AC3E}">
        <p14:creationId xmlns:p14="http://schemas.microsoft.com/office/powerpoint/2010/main" val="2017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Teniendo en cuenta el ciclo de vida del proyecto, asesore al gerente en cuanto a las precauciones internas que debe tener en la planeación del proyecto, indicándole que, durante:</a:t>
            </a:r>
          </a:p>
          <a:p>
            <a:pPr algn="just"/>
            <a:endParaRPr lang="es-MX"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554545"/>
          </a:xfrm>
          <a:prstGeom prst="rect">
            <a:avLst/>
          </a:prstGeom>
          <a:noFill/>
        </p:spPr>
        <p:txBody>
          <a:bodyPr wrap="square" rtlCol="0">
            <a:spAutoFit/>
          </a:bodyPr>
          <a:lstStyle/>
          <a:p>
            <a:pPr lvl="0" algn="just"/>
            <a:r>
              <a:rPr lang="es-CO" sz="2000" dirty="0"/>
              <a:t>a. </a:t>
            </a:r>
            <a:r>
              <a:rPr lang="es-ES" sz="2000" dirty="0"/>
              <a:t>. El levantamiento de información, se llevará a cabo el mayor nivel de esfuerzo del equipo interno.</a:t>
            </a:r>
          </a:p>
          <a:p>
            <a:pPr lvl="0" algn="just"/>
            <a:r>
              <a:rPr lang="es-ES" sz="2000" dirty="0"/>
              <a:t>b. La capacitación, se llevará a cabo el mayor nivel de esfuerzo del equipo interno.</a:t>
            </a:r>
          </a:p>
          <a:p>
            <a:pPr lvl="0" algn="just"/>
            <a:r>
              <a:rPr lang="es-ES" sz="2000" dirty="0"/>
              <a:t>c. La planeación del proyecto, se llevará a cabo el mayor nivel de esfuerzo del equipo interno.</a:t>
            </a:r>
          </a:p>
          <a:p>
            <a:pPr lvl="0" algn="just"/>
            <a:r>
              <a:rPr lang="es-ES" sz="2000" dirty="0"/>
              <a:t>d. La implementación, se llevará a cabo el mayor nivel de esfuerzo del equipo interno.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TotalTime>
  <Words>857</Words>
  <Application>Microsoft Office PowerPoint</Application>
  <PresentationFormat>Presentación en pantalla (16:9)</PresentationFormat>
  <Paragraphs>52</Paragraphs>
  <Slides>12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12</vt:i4>
      </vt:variant>
    </vt:vector>
  </HeadingPairs>
  <TitlesOfParts>
    <vt:vector size="15"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38</cp:revision>
  <dcterms:created xsi:type="dcterms:W3CDTF">2018-10-16T22:27:03Z</dcterms:created>
  <dcterms:modified xsi:type="dcterms:W3CDTF">2022-01-11T19:05:29Z</dcterms:modified>
</cp:coreProperties>
</file>