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5" r:id="rId7"/>
    <p:sldId id="280" r:id="rId8"/>
    <p:sldId id="279" r:id="rId9"/>
    <p:sldId id="281" r:id="rId10"/>
    <p:sldId id="278" r:id="rId11"/>
    <p:sldId id="282" r:id="rId12"/>
    <p:sldId id="277" r:id="rId13"/>
    <p:sldId id="283" r:id="rId14"/>
    <p:sldId id="274"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Gestión de Operaciones</a:t>
            </a: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3970318"/>
          </a:xfrm>
          <a:prstGeom prst="rect">
            <a:avLst/>
          </a:prstGeom>
          <a:noFill/>
        </p:spPr>
        <p:txBody>
          <a:bodyPr wrap="square" rtlCol="0">
            <a:spAutoFit/>
          </a:bodyPr>
          <a:lstStyle/>
          <a:p>
            <a:pPr algn="just"/>
            <a:r>
              <a:rPr lang="es-CO" sz="1400" dirty="0"/>
              <a:t>Don Arturo Calle  ha sido durante años, uno de los grandes lideres que ha dado este país,  que tiene una filosofía clara y constante de crecer y hacer crecer a Colombia. Es por esta razón que, sin lugar a dudas es un hombre que a lo largo de su trayectoria empresarial y su vida se ha convertido en un ejemplo a seguir para muchos colombianos, por su experiencia y sus sabias reflexiones, con las cuales ha enseñado a muchas personas a ver una oportunidad única e irrepetible en cada cosa que se hace empezó desde muy joven en el área mecánica industrial de Hilanderías </a:t>
            </a:r>
            <a:r>
              <a:rPr lang="es-CO" sz="1400" dirty="0" err="1"/>
              <a:t>Pepalfa</a:t>
            </a:r>
            <a:r>
              <a:rPr lang="es-CO" sz="1400" dirty="0"/>
              <a:t>, una fábrica de medias en donde durante dos años y medio ahorró todo lo que gano y se retiro para cumplir con su meta de ser independiente. Fue desde ese instante, que el señor Arturo Calle en búsqueda de oportunidades, incursionó en el mundo de la ropa masculina, allí aprendió e hizo escuela en la parte comercial. Al poco tiempo el señor Héctor Correa, le ofreció a don Arturo un pequeño local ubicado en San Victorino. Don Arturo es uno de los pioneros en Colombia en prácticas de responsabilidad social, esto se debe a que desde su infancia aprendió de sus antepasados a ser un hombre generoso; además, él es un símbolo de generación de empleo y desarrollo para el país, gracias a que en sus empresas hay más de 4.500 empleos permanentes por medio de contratos a término indefinido, adicionalmente en temporada se logra llegar a los 6.000 colaboradores directos. </a:t>
            </a:r>
          </a:p>
          <a:p>
            <a:pPr algn="just"/>
            <a:r>
              <a:rPr lang="es-CO" sz="1400" dirty="0"/>
              <a:t>Indirectamente, hace parte del desarrollo del país, por medio de la generación de cerca de 12.000 empleos, entre los que se cuentan proveedores que hacen parte de la operación diaria de la compañía</a:t>
            </a:r>
            <a:endParaRPr lang="es-ES" sz="1400" dirty="0"/>
          </a:p>
        </p:txBody>
      </p:sp>
    </p:spTree>
    <p:extLst>
      <p:ext uri="{BB962C8B-B14F-4D97-AF65-F5344CB8AC3E}">
        <p14:creationId xmlns:p14="http://schemas.microsoft.com/office/powerpoint/2010/main" val="3377156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754326"/>
          </a:xfrm>
          <a:prstGeom prst="rect">
            <a:avLst/>
          </a:prstGeom>
          <a:noFill/>
        </p:spPr>
        <p:txBody>
          <a:bodyPr wrap="square" rtlCol="0">
            <a:spAutoFit/>
          </a:bodyPr>
          <a:lstStyle/>
          <a:p>
            <a:pPr algn="just"/>
            <a:r>
              <a:rPr lang="es-CO" dirty="0"/>
              <a:t>En temporada el señor Arturo Calle adicionalmente logra llegar a los 6.000 colaboradores directos e Indirectamente, la generación de cerca de 12.000 empleos, entre los que se cuentan proveedores que hacen parte de la operación diaria de la compañía llamada subcontratación. Existen dos clases de estrategias que es utilizada con mayor frecuencia en la industria basada en las fluctuaciones de la demanda, ¿cuál implementa el señor Arturo Calle?</a:t>
            </a:r>
          </a:p>
        </p:txBody>
      </p:sp>
      <p:sp>
        <p:nvSpPr>
          <p:cNvPr id="4" name="CuadroTexto 3"/>
          <p:cNvSpPr txBox="1"/>
          <p:nvPr/>
        </p:nvSpPr>
        <p:spPr>
          <a:xfrm>
            <a:off x="238562" y="233761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3099053"/>
            <a:ext cx="7590988" cy="1323439"/>
          </a:xfrm>
          <a:prstGeom prst="rect">
            <a:avLst/>
          </a:prstGeom>
          <a:noFill/>
        </p:spPr>
        <p:txBody>
          <a:bodyPr wrap="square" rtlCol="0">
            <a:spAutoFit/>
          </a:bodyPr>
          <a:lstStyle/>
          <a:p>
            <a:pPr lvl="0"/>
            <a:r>
              <a:rPr lang="es-CO" sz="2000" dirty="0"/>
              <a:t>a. Estrategia pura.</a:t>
            </a:r>
          </a:p>
          <a:p>
            <a:pPr lvl="0"/>
            <a:r>
              <a:rPr lang="es-CO" sz="2000" dirty="0"/>
              <a:t>b. Estrategia comercial.   </a:t>
            </a:r>
          </a:p>
          <a:p>
            <a:pPr lvl="0"/>
            <a:r>
              <a:rPr lang="es-CO" sz="2000" dirty="0"/>
              <a:t>c. Estrategia Mixta.   </a:t>
            </a:r>
          </a:p>
          <a:p>
            <a:pPr lvl="0"/>
            <a:r>
              <a:rPr lang="es-CO" sz="2000" dirty="0"/>
              <a:t>d. De responsabilidad corporativa. </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82050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1323439"/>
          </a:xfrm>
          <a:prstGeom prst="rect">
            <a:avLst/>
          </a:prstGeom>
          <a:noFill/>
        </p:spPr>
        <p:txBody>
          <a:bodyPr wrap="square" rtlCol="0">
            <a:spAutoFit/>
          </a:bodyPr>
          <a:lstStyle/>
          <a:p>
            <a:pPr algn="just"/>
            <a:r>
              <a:rPr lang="es-CO" sz="2000" dirty="0"/>
              <a:t>El señor Arturo Calle tiene un pedido que entregar muy grande y requiere su asesoría para determinar cuál es la mejor opción para realizar la planeación mas efectiva y los menores costos totales de mano de obra  para la fabricación de dicho pedido. </a:t>
            </a:r>
          </a:p>
        </p:txBody>
      </p:sp>
      <p:pic>
        <p:nvPicPr>
          <p:cNvPr id="7" name="2 Imagen">
            <a:extLst>
              <a:ext uri="{FF2B5EF4-FFF2-40B4-BE49-F238E27FC236}">
                <a16:creationId xmlns:a16="http://schemas.microsoft.com/office/drawing/2014/main" id="{69D1685F-D49B-48B5-866D-36CE7D9B60D9}"/>
              </a:ext>
            </a:extLst>
          </p:cNvPr>
          <p:cNvPicPr/>
          <p:nvPr/>
        </p:nvPicPr>
        <p:blipFill>
          <a:blip r:embed="rId3" cstate="print"/>
          <a:srcRect/>
          <a:stretch>
            <a:fillRect/>
          </a:stretch>
        </p:blipFill>
        <p:spPr bwMode="auto">
          <a:xfrm>
            <a:off x="1120944" y="2325248"/>
            <a:ext cx="5368358" cy="1826322"/>
          </a:xfrm>
          <a:prstGeom prst="rect">
            <a:avLst/>
          </a:prstGeom>
          <a:noFill/>
          <a:ln w="9525">
            <a:noFill/>
            <a:miter lim="800000"/>
            <a:headEnd/>
            <a:tailEnd/>
          </a:ln>
        </p:spPr>
      </p:pic>
    </p:spTree>
    <p:extLst>
      <p:ext uri="{BB962C8B-B14F-4D97-AF65-F5344CB8AC3E}">
        <p14:creationId xmlns:p14="http://schemas.microsoft.com/office/powerpoint/2010/main" val="2273205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349956"/>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1152049"/>
            <a:ext cx="7590988" cy="461665"/>
          </a:xfrm>
          <a:prstGeom prst="rect">
            <a:avLst/>
          </a:prstGeom>
          <a:noFill/>
        </p:spPr>
        <p:txBody>
          <a:bodyPr wrap="square" rtlCol="0">
            <a:spAutoFit/>
          </a:bodyPr>
          <a:lstStyle/>
          <a:p>
            <a:pPr algn="just"/>
            <a:r>
              <a:rPr lang="es-CO" sz="2400" dirty="0"/>
              <a:t>¿Cuál es el costo total del plan 1 y 2?</a:t>
            </a:r>
            <a:endParaRPr lang="es-MX" sz="24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pPr lvl="0"/>
            <a:r>
              <a:rPr lang="es-ES" sz="2000" dirty="0"/>
              <a:t>a. Plan 1 = $ 15673,6     y   Plan 2 = $ 44500   </a:t>
            </a:r>
          </a:p>
          <a:p>
            <a:pPr lvl="0"/>
            <a:r>
              <a:rPr lang="es-ES" sz="2000" dirty="0"/>
              <a:t>b. Plan 1 = $ 15673,6    y   Plan 2 = $ 34500.   </a:t>
            </a:r>
          </a:p>
          <a:p>
            <a:pPr lvl="0"/>
            <a:r>
              <a:rPr lang="es-ES" sz="2000" dirty="0"/>
              <a:t>c. Plan 1 = $ 27500   y Plan 2 = 34500.   </a:t>
            </a:r>
          </a:p>
          <a:p>
            <a:pPr lvl="0"/>
            <a:r>
              <a:rPr lang="es-ES" sz="2000" dirty="0"/>
              <a:t>d. Plan 1 = $ 27500   y Plan 2 = $ 44500. </a:t>
            </a:r>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31384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02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2246769"/>
          </a:xfrm>
          <a:prstGeom prst="rect">
            <a:avLst/>
          </a:prstGeom>
          <a:noFill/>
        </p:spPr>
        <p:txBody>
          <a:bodyPr wrap="square" rtlCol="0">
            <a:spAutoFit/>
          </a:bodyPr>
          <a:lstStyle/>
          <a:p>
            <a:pPr algn="just"/>
            <a:r>
              <a:rPr lang="es-CO" sz="2000" dirty="0"/>
              <a:t>Crepes &amp; </a:t>
            </a:r>
            <a:r>
              <a:rPr lang="es-CO" sz="2000" dirty="0" err="1"/>
              <a:t>Waffles</a:t>
            </a:r>
            <a:r>
              <a:rPr lang="es-CO" sz="2000" dirty="0"/>
              <a:t> es una empresa Colombiana dedicada a la venta de helados en sus puntos de venta, siendo el helado de frutos del bosque el sabor estrella para sus clientes. Debido a errores de los pronósticos ha tenido una producción excesiva o insuficiente. La siguiente tabla de datos es la demanda de helados de este sabor para el mes de ABRIL. La base para este helado se fabrica para el día siguiente por lo que requiere un previo tiempo de refrigeración.</a:t>
            </a:r>
          </a:p>
        </p:txBody>
      </p:sp>
      <p:pic>
        <p:nvPicPr>
          <p:cNvPr id="7" name="Picture 91">
            <a:extLst>
              <a:ext uri="{FF2B5EF4-FFF2-40B4-BE49-F238E27FC236}">
                <a16:creationId xmlns:a16="http://schemas.microsoft.com/office/drawing/2014/main" id="{AD9DF4E8-297A-46AA-BB6E-2BE92542B8E5}"/>
              </a:ext>
            </a:extLst>
          </p:cNvPr>
          <p:cNvPicPr>
            <a:picLocks noChangeAspect="1" noChangeArrowheads="1"/>
          </p:cNvPicPr>
          <p:nvPr/>
        </p:nvPicPr>
        <p:blipFill>
          <a:blip r:embed="rId3" cstate="print"/>
          <a:srcRect/>
          <a:stretch>
            <a:fillRect/>
          </a:stretch>
        </p:blipFill>
        <p:spPr bwMode="auto">
          <a:xfrm>
            <a:off x="2546909" y="2967777"/>
            <a:ext cx="2714250" cy="2030943"/>
          </a:xfrm>
          <a:prstGeom prst="rect">
            <a:avLst/>
          </a:prstGeom>
          <a:noFill/>
          <a:ln w="9525">
            <a:noFill/>
            <a:miter lim="800000"/>
            <a:headEnd/>
            <a:tailEnd/>
          </a:ln>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Aplicando un Pronostico  de Movimiento Simple la demanda total de la primera semana del mes de Mayo sería:</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pPr lvl="0" algn="just"/>
            <a:r>
              <a:rPr lang="es-MX" sz="2000"/>
              <a:t>a. 15600- 16000    helados.</a:t>
            </a:r>
          </a:p>
          <a:p>
            <a:pPr lvl="0" algn="just"/>
            <a:r>
              <a:rPr lang="es-MX" sz="2000"/>
              <a:t>b. 16001 - 16600   helados.   </a:t>
            </a:r>
          </a:p>
          <a:p>
            <a:pPr lvl="0" algn="just"/>
            <a:r>
              <a:rPr lang="es-MX" sz="2000"/>
              <a:t>c.16601 - 17000 helados.   </a:t>
            </a:r>
          </a:p>
          <a:p>
            <a:pPr lvl="0" algn="just"/>
            <a:r>
              <a:rPr lang="es-MX" sz="2000"/>
              <a:t>d. 17001 - 17600   helados. </a:t>
            </a:r>
            <a:endParaRPr lang="es-MX"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d</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2246769"/>
          </a:xfrm>
          <a:prstGeom prst="rect">
            <a:avLst/>
          </a:prstGeom>
          <a:noFill/>
        </p:spPr>
        <p:txBody>
          <a:bodyPr wrap="square" rtlCol="0">
            <a:spAutoFit/>
          </a:bodyPr>
          <a:lstStyle/>
          <a:p>
            <a:pPr algn="just"/>
            <a:r>
              <a:rPr lang="es-CO" sz="2000" dirty="0"/>
              <a:t>Crepes &amp; </a:t>
            </a:r>
            <a:r>
              <a:rPr lang="es-CO" sz="2000" dirty="0" err="1"/>
              <a:t>Waffles</a:t>
            </a:r>
            <a:r>
              <a:rPr lang="es-CO" sz="2000" dirty="0"/>
              <a:t> es una empresa Colombiana dedicada a la venta de helados en sus puntos de venta, siendo el helado de frutos del bosque el sabor estrella para sus clientes. Debido a errores de los pronósticos ha tenido una producción excesiva o insuficiente. La siguiente tabla de datos es la demanda de helados de este sabor para el mes de ABRIL. La base para este helado se fabrica para el día siguiente por lo que requiere un previo tiempo de refrigeración.</a:t>
            </a:r>
          </a:p>
        </p:txBody>
      </p:sp>
      <p:pic>
        <p:nvPicPr>
          <p:cNvPr id="7" name="Picture 91">
            <a:extLst>
              <a:ext uri="{FF2B5EF4-FFF2-40B4-BE49-F238E27FC236}">
                <a16:creationId xmlns:a16="http://schemas.microsoft.com/office/drawing/2014/main" id="{B1A05E16-126E-474A-AD42-674B755A9643}"/>
              </a:ext>
            </a:extLst>
          </p:cNvPr>
          <p:cNvPicPr>
            <a:picLocks noChangeAspect="1" noChangeArrowheads="1"/>
          </p:cNvPicPr>
          <p:nvPr/>
        </p:nvPicPr>
        <p:blipFill>
          <a:blip r:embed="rId3" cstate="print"/>
          <a:srcRect/>
          <a:stretch>
            <a:fillRect/>
          </a:stretch>
        </p:blipFill>
        <p:spPr bwMode="auto">
          <a:xfrm>
            <a:off x="2546909" y="2967777"/>
            <a:ext cx="2714250" cy="2030943"/>
          </a:xfrm>
          <a:prstGeom prst="rect">
            <a:avLst/>
          </a:prstGeom>
          <a:noFill/>
          <a:ln w="9525">
            <a:noFill/>
            <a:miter lim="800000"/>
            <a:headEnd/>
            <a:tailEnd/>
          </a:ln>
        </p:spPr>
      </p:pic>
    </p:spTree>
    <p:extLst>
      <p:ext uri="{BB962C8B-B14F-4D97-AF65-F5344CB8AC3E}">
        <p14:creationId xmlns:p14="http://schemas.microsoft.com/office/powerpoint/2010/main" val="184110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CO" sz="2000" dirty="0"/>
              <a:t>Crepes &amp; </a:t>
            </a:r>
            <a:r>
              <a:rPr lang="es-CO" sz="2000" dirty="0" err="1"/>
              <a:t>Waffles</a:t>
            </a:r>
            <a:r>
              <a:rPr lang="es-CO" sz="2000" dirty="0"/>
              <a:t> tenía pronosticado unas ventas para el mes de Abril de 80.000 helados pero las ventas reales de ese mes fueron de 70.200 . Las ventas que la empresa espera para el mes de Mayo  con una suavización exponencial del 20%.</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pPr lvl="0"/>
            <a:r>
              <a:rPr lang="es-CO" sz="2000" dirty="0"/>
              <a:t>a. 75800 helados. </a:t>
            </a:r>
          </a:p>
          <a:p>
            <a:pPr lvl="0"/>
            <a:r>
              <a:rPr lang="es-CO" sz="2000" dirty="0"/>
              <a:t>b. 78040 helados.   </a:t>
            </a:r>
          </a:p>
          <a:p>
            <a:pPr lvl="0"/>
            <a:r>
              <a:rPr lang="es-CO" sz="2000" dirty="0"/>
              <a:t>c. 81960   helados. </a:t>
            </a:r>
          </a:p>
          <a:p>
            <a:pPr lvl="0"/>
            <a:r>
              <a:rPr lang="es-CO" sz="2000" dirty="0"/>
              <a:t>d. 68240 helados.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82037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3970318"/>
          </a:xfrm>
          <a:prstGeom prst="rect">
            <a:avLst/>
          </a:prstGeom>
          <a:noFill/>
        </p:spPr>
        <p:txBody>
          <a:bodyPr wrap="square" rtlCol="0">
            <a:spAutoFit/>
          </a:bodyPr>
          <a:lstStyle/>
          <a:p>
            <a:pPr algn="just"/>
            <a:r>
              <a:rPr lang="es-CO" sz="1400" dirty="0"/>
              <a:t>Don Arturo Calle  ha sido durante años, uno de los grandes lideres que ha dado este país,  que tiene una filosofía clara y constante de crecer y hacer crecer a Colombia. Es por esta razón que, sin lugar a dudas es un hombre que a lo largo de su trayectoria empresarial y su vida se ha convertido en un ejemplo a seguir para muchos colombianos, por su experiencia y sus sabias reflexiones, con las cuales ha enseñado a muchas personas a ver una oportunidad única e irrepetible en cada cosa que se hace empezó desde muy joven en el área mecánica industrial de Hilanderías </a:t>
            </a:r>
            <a:r>
              <a:rPr lang="es-CO" sz="1400" dirty="0" err="1"/>
              <a:t>Pepalfa</a:t>
            </a:r>
            <a:r>
              <a:rPr lang="es-CO" sz="1400" dirty="0"/>
              <a:t>, una fábrica de medias en donde durante dos años y medio ahorró todo lo que gano y se retiro para cumplir con su meta de ser independiente. Fue desde ese instante, que el señor Arturo Calle en búsqueda de oportunidades, incursionó en el mundo de la ropa masculina, allí aprendió e hizo escuela en la parte comercial. Al poco tiempo el señor Héctor Correa, le ofreció a don Arturo un pequeño local ubicado en San Victorino. Don Arturo es uno de los pioneros en Colombia en prácticas de responsabilidad social, esto se debe a que desde su infancia aprendió de sus antepasados a ser un hombre generoso; además, él es un símbolo de generación de empleo y desarrollo para el país, gracias a que en sus empresas hay más de 4.500 empleos permanentes por medio de contratos a término indefinido, adicionalmente en temporada se logra llegar a los 6.000 colaboradores directos. </a:t>
            </a:r>
          </a:p>
          <a:p>
            <a:pPr algn="just"/>
            <a:r>
              <a:rPr lang="es-CO" sz="1400" dirty="0"/>
              <a:t>Indirectamente, hace parte del desarrollo del país, por medio de la generación de cerca de 12.000 empleos, entre los que se cuentan proveedores que hacen parte de la operación diaria de la compañía.</a:t>
            </a:r>
          </a:p>
        </p:txBody>
      </p:sp>
    </p:spTree>
    <p:extLst>
      <p:ext uri="{BB962C8B-B14F-4D97-AF65-F5344CB8AC3E}">
        <p14:creationId xmlns:p14="http://schemas.microsoft.com/office/powerpoint/2010/main" val="20179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477328"/>
          </a:xfrm>
          <a:prstGeom prst="rect">
            <a:avLst/>
          </a:prstGeom>
          <a:noFill/>
        </p:spPr>
        <p:txBody>
          <a:bodyPr wrap="square" rtlCol="0">
            <a:spAutoFit/>
          </a:bodyPr>
          <a:lstStyle/>
          <a:p>
            <a:pPr algn="just"/>
            <a:r>
              <a:rPr lang="es-CO" dirty="0"/>
              <a:t>Según el caso de las empresas del Señor Arturo Calle cuando se refiere a "Él es un símbolo de generación de empleo y desarrollo para el país, gracias a que en sus empresas hay más de 4.500 empleos permanentes por medio de contratos a término indefinido" ¿cuales estrategias de Planeación de las Producción aplica en su empresa?</a:t>
            </a:r>
          </a:p>
        </p:txBody>
      </p:sp>
      <p:sp>
        <p:nvSpPr>
          <p:cNvPr id="4" name="CuadroTexto 3"/>
          <p:cNvSpPr txBox="1"/>
          <p:nvPr/>
        </p:nvSpPr>
        <p:spPr>
          <a:xfrm>
            <a:off x="238562" y="229144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945165"/>
            <a:ext cx="7590988" cy="1323439"/>
          </a:xfrm>
          <a:prstGeom prst="rect">
            <a:avLst/>
          </a:prstGeom>
          <a:noFill/>
        </p:spPr>
        <p:txBody>
          <a:bodyPr wrap="square" rtlCol="0">
            <a:spAutoFit/>
          </a:bodyPr>
          <a:lstStyle/>
          <a:p>
            <a:pPr lvl="0" algn="just"/>
            <a:r>
              <a:rPr lang="es-ES" sz="2000"/>
              <a:t>a. Estrategia de Ajuste.   </a:t>
            </a:r>
          </a:p>
          <a:p>
            <a:pPr lvl="0" algn="just"/>
            <a:r>
              <a:rPr lang="es-ES" sz="2000"/>
              <a:t>b. Estrategia de nivel.   </a:t>
            </a:r>
          </a:p>
          <a:p>
            <a:pPr lvl="0" algn="just"/>
            <a:r>
              <a:rPr lang="es-ES" sz="2000"/>
              <a:t>c. Estrategia Empresarial Conjunta. </a:t>
            </a:r>
          </a:p>
          <a:p>
            <a:pPr lvl="0" algn="just"/>
            <a:r>
              <a:rPr lang="es-ES" sz="2000"/>
              <a:t>d. Estrategia de Fuerza de Trabajo - horas de trabajo variables.</a:t>
            </a:r>
            <a:endParaRPr lang="es-ES"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d</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134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175</TotalTime>
  <Words>1357</Words>
  <Application>Microsoft Office PowerPoint</Application>
  <PresentationFormat>Presentación en pantalla (16:9)</PresentationFormat>
  <Paragraphs>61</Paragraphs>
  <Slides>14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39</cp:revision>
  <dcterms:created xsi:type="dcterms:W3CDTF">2018-10-16T22:27:03Z</dcterms:created>
  <dcterms:modified xsi:type="dcterms:W3CDTF">2022-01-11T19:04:35Z</dcterms:modified>
</cp:coreProperties>
</file>