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58" r:id="rId3"/>
    <p:sldId id="262" r:id="rId4"/>
    <p:sldId id="273" r:id="rId5"/>
    <p:sldId id="282" r:id="rId6"/>
    <p:sldId id="263" r:id="rId7"/>
    <p:sldId id="275" r:id="rId8"/>
    <p:sldId id="277" r:id="rId9"/>
    <p:sldId id="278" r:id="rId10"/>
    <p:sldId id="279" r:id="rId11"/>
    <p:sldId id="280" r:id="rId12"/>
    <p:sldId id="281" r:id="rId13"/>
    <p:sldId id="283" r:id="rId14"/>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6</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12</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Gestión Tecnológica  y del Conocimiento</a:t>
            </a:r>
            <a:endParaRPr lang="es-ES" sz="2400" dirty="0">
              <a:solidFill>
                <a:schemeClr val="bg1"/>
              </a:solidFill>
            </a:endParaRPr>
          </a:p>
        </p:txBody>
      </p:sp>
      <p:pic>
        <p:nvPicPr>
          <p:cNvPr id="7" name="Imagen 6">
            <a:extLst>
              <a:ext uri="{FF2B5EF4-FFF2-40B4-BE49-F238E27FC236}">
                <a16:creationId xmlns:a16="http://schemas.microsoft.com/office/drawing/2014/main" id="{3463F791-1DFD-4166-B386-8025E0DBE8AA}"/>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¿Qué haría en el lugar del licenciado Díaz?</a:t>
            </a:r>
          </a:p>
        </p:txBody>
      </p:sp>
      <p:sp>
        <p:nvSpPr>
          <p:cNvPr id="4" name="CuadroTexto 3"/>
          <p:cNvSpPr txBox="1"/>
          <p:nvPr/>
        </p:nvSpPr>
        <p:spPr>
          <a:xfrm>
            <a:off x="238562" y="148979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86344"/>
            <a:ext cx="7590988" cy="1323439"/>
          </a:xfrm>
          <a:prstGeom prst="rect">
            <a:avLst/>
          </a:prstGeom>
          <a:noFill/>
        </p:spPr>
        <p:txBody>
          <a:bodyPr wrap="square" rtlCol="0">
            <a:spAutoFit/>
          </a:bodyPr>
          <a:lstStyle/>
          <a:p>
            <a:pPr marL="342900" lvl="0" indent="-342900">
              <a:buFont typeface="+mj-lt"/>
              <a:buAutoNum type="alphaLcPeriod"/>
            </a:pPr>
            <a:r>
              <a:rPr lang="es-CO" sz="2000" dirty="0"/>
              <a:t>Hablar con el amigo y hacerle ver lo que hizo mal.</a:t>
            </a:r>
          </a:p>
          <a:p>
            <a:pPr marL="342900" lvl="0" indent="-342900">
              <a:buFont typeface="+mj-lt"/>
              <a:buAutoNum type="alphaLcPeriod"/>
            </a:pPr>
            <a:r>
              <a:rPr lang="es-CO" sz="2000" dirty="0"/>
              <a:t>Quedarse callado y aparentar que no sabe nada.</a:t>
            </a:r>
          </a:p>
          <a:p>
            <a:pPr marL="342900" lvl="0" indent="-342900">
              <a:buFont typeface="+mj-lt"/>
              <a:buAutoNum type="alphaLcPeriod"/>
            </a:pPr>
            <a:r>
              <a:rPr lang="es-CO" sz="2000" dirty="0"/>
              <a:t>Despedirlo de la empresa e instaurar una denuncia.</a:t>
            </a:r>
          </a:p>
          <a:p>
            <a:pPr marL="342900" lvl="0" indent="-342900">
              <a:buFont typeface="+mj-lt"/>
              <a:buAutoNum type="alphaLcPeriod"/>
            </a:pPr>
            <a:r>
              <a:rPr lang="es-CO" sz="2000" dirty="0"/>
              <a:t>Enviarle un memorando y sancionarlo por 30 días.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5A3DEAA6-0394-45DB-A566-2B299AF9C95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empresa “Gestionando” ha comprado para su departamento administrativo tres equipos con software operativo LINUX y un programa para el manejo de la contabilidad, el encargado técnico que recientemente realizó un curso de programación, dice que es necesario conseguir un lenguaje de programación que le permitirá realizar procedimientos para la ejecución automática de la nómina. </a:t>
            </a:r>
          </a:p>
        </p:txBody>
      </p:sp>
      <p:pic>
        <p:nvPicPr>
          <p:cNvPr id="5" name="Imagen 4">
            <a:extLst>
              <a:ext uri="{FF2B5EF4-FFF2-40B4-BE49-F238E27FC236}">
                <a16:creationId xmlns:a16="http://schemas.microsoft.com/office/drawing/2014/main" id="{69059246-B8EA-41F6-8DB4-60E2A702838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81095"/>
            <a:ext cx="7590988" cy="400110"/>
          </a:xfrm>
          <a:prstGeom prst="rect">
            <a:avLst/>
          </a:prstGeom>
          <a:noFill/>
        </p:spPr>
        <p:txBody>
          <a:bodyPr wrap="square" rtlCol="0">
            <a:spAutoFit/>
          </a:bodyPr>
          <a:lstStyle/>
          <a:p>
            <a:r>
              <a:rPr lang="es-CO" sz="2000" dirty="0"/>
              <a:t>Las funciones básicas de un sistema operativo son:</a:t>
            </a:r>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1200329"/>
          </a:xfrm>
          <a:prstGeom prst="rect">
            <a:avLst/>
          </a:prstGeom>
          <a:noFill/>
        </p:spPr>
        <p:txBody>
          <a:bodyPr wrap="square" rtlCol="0">
            <a:spAutoFit/>
          </a:bodyPr>
          <a:lstStyle/>
          <a:p>
            <a:pPr marL="342900" lvl="0" indent="-342900">
              <a:buFont typeface="+mj-lt"/>
              <a:buAutoNum type="alphaLcPeriod"/>
            </a:pPr>
            <a:r>
              <a:rPr lang="es-CO" dirty="0"/>
              <a:t>Administra todos los recursos del computador.</a:t>
            </a:r>
          </a:p>
          <a:p>
            <a:pPr marL="342900" lvl="0" indent="-342900">
              <a:buFont typeface="+mj-lt"/>
              <a:buAutoNum type="alphaLcPeriod"/>
            </a:pPr>
            <a:r>
              <a:rPr lang="es-CO" dirty="0"/>
              <a:t>Resuelven problemas específicos.</a:t>
            </a:r>
          </a:p>
          <a:p>
            <a:pPr marL="342900" lvl="0" indent="-342900">
              <a:buFont typeface="+mj-lt"/>
              <a:buAutoNum type="alphaLcPeriod"/>
            </a:pPr>
            <a:r>
              <a:rPr lang="es-CO" dirty="0"/>
              <a:t>Asisten con herramientas al programador.</a:t>
            </a:r>
          </a:p>
          <a:p>
            <a:pPr marL="342900" lvl="0" indent="-342900">
              <a:buFont typeface="+mj-lt"/>
              <a:buAutoNum type="alphaLcPeriod"/>
            </a:pPr>
            <a:r>
              <a:rPr lang="es-CO" dirty="0"/>
              <a:t>Controla el comportamiento de la máquina.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26D1F7EA-BBE6-4756-9A18-CC72F3F48CA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FBF0C-F3AE-4542-951C-19D0E9EEB31D}"/>
              </a:ext>
            </a:extLst>
          </p:cNvPr>
          <p:cNvSpPr>
            <a:spLocks noGrp="1"/>
          </p:cNvSpPr>
          <p:nvPr>
            <p:ph type="title"/>
          </p:nvPr>
        </p:nvSpPr>
        <p:spPr/>
        <p:txBody>
          <a:bodyPr/>
          <a:lstStyle/>
          <a:p>
            <a:endParaRPr lang="es-CO" dirty="0"/>
          </a:p>
        </p:txBody>
      </p:sp>
      <p:sp>
        <p:nvSpPr>
          <p:cNvPr id="3" name="Marcador de contenido 2">
            <a:extLst>
              <a:ext uri="{FF2B5EF4-FFF2-40B4-BE49-F238E27FC236}">
                <a16:creationId xmlns:a16="http://schemas.microsoft.com/office/drawing/2014/main" id="{F961E599-6BF9-4258-AB85-0E3F34AB717F}"/>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80527C4-7A95-4BC2-8097-33E2DCED7DBC}"/>
              </a:ext>
            </a:extLst>
          </p:cNvPr>
          <p:cNvPicPr>
            <a:picLocks noChangeAspect="1"/>
          </p:cNvPicPr>
          <p:nvPr/>
        </p:nvPicPr>
        <p:blipFill>
          <a:blip r:embed="rId2"/>
          <a:stretch>
            <a:fillRect/>
          </a:stretch>
        </p:blipFill>
        <p:spPr>
          <a:xfrm>
            <a:off x="1" y="15231"/>
            <a:ext cx="9144000" cy="5128269"/>
          </a:xfrm>
          <a:prstGeom prst="rect">
            <a:avLst/>
          </a:prstGeom>
        </p:spPr>
      </p:pic>
    </p:spTree>
    <p:extLst>
      <p:ext uri="{BB962C8B-B14F-4D97-AF65-F5344CB8AC3E}">
        <p14:creationId xmlns:p14="http://schemas.microsoft.com/office/powerpoint/2010/main" val="339881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590F8CB4-6E8F-415F-9F87-58F4C278768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1-3. Caso o situación problémica</a:t>
            </a:r>
          </a:p>
        </p:txBody>
      </p:sp>
      <p:sp>
        <p:nvSpPr>
          <p:cNvPr id="3" name="CuadroTexto 2"/>
          <p:cNvSpPr txBox="1"/>
          <p:nvPr/>
        </p:nvSpPr>
        <p:spPr>
          <a:xfrm>
            <a:off x="238562" y="586956"/>
            <a:ext cx="7590988" cy="4524315"/>
          </a:xfrm>
          <a:prstGeom prst="rect">
            <a:avLst/>
          </a:prstGeom>
          <a:noFill/>
        </p:spPr>
        <p:txBody>
          <a:bodyPr wrap="square" rtlCol="0">
            <a:spAutoFit/>
          </a:bodyPr>
          <a:lstStyle/>
          <a:p>
            <a:pPr algn="just"/>
            <a:r>
              <a:rPr lang="es-CO" sz="1600" dirty="0"/>
              <a:t>Pedro Ramírez, creó en el año de 1970 una empresa de tipo familiar dedicada a la zapatería desde la producción hasta la venta, al inicio fabricaban zapatos formales para caballero, luego incursionaron en el público femenino, encontrando una gran acogida, así al momento de su fallecimiento 20 años después de la creación de la empresa, la familia ya tenía tres puntos de venta.</a:t>
            </a:r>
          </a:p>
          <a:p>
            <a:pPr algn="just"/>
            <a:r>
              <a:rPr lang="es-CO" sz="1600" dirty="0"/>
              <a:t> </a:t>
            </a:r>
          </a:p>
          <a:p>
            <a:pPr algn="just"/>
            <a:r>
              <a:rPr lang="es-CO" sz="1600" dirty="0"/>
              <a:t>Su hijo mayor, Felipe, que heredó sus habilidades de administrador tomó la gerencia del negocio encontrando serios problemas en ventas, de inmediato en conjunto con sus hermanos se reunieron en busca de una solución.  Su hermana María había estudiado diseño textil y su hermano Juan acababa de graduarse como Ingeniero de Sistemas.</a:t>
            </a:r>
          </a:p>
          <a:p>
            <a:pPr algn="just"/>
            <a:r>
              <a:rPr lang="es-CO" sz="1600" dirty="0"/>
              <a:t> </a:t>
            </a:r>
          </a:p>
          <a:p>
            <a:pPr algn="just"/>
            <a:r>
              <a:rPr lang="es-CO" sz="1600" dirty="0"/>
              <a:t>Decidieron iniciar un estudio para identificar las razones de la disminución en ventas y para ello empezaron por estudiar las mejores empresas de calzado, identificando los procesos de manufactura y servicios ofrecidos.  Al analizar a sus competidores encontraron el uso generalizado de maquinaria especializada y diseños orientados a diversos públicos. También realizaron un estudio interno y encontraron que la escasa maquinaria con que contaban presentaba fallas que se veían representadas en imperfectos en el producto final. </a:t>
            </a:r>
          </a:p>
        </p:txBody>
      </p:sp>
      <p:pic>
        <p:nvPicPr>
          <p:cNvPr id="5" name="Imagen 4">
            <a:extLst>
              <a:ext uri="{FF2B5EF4-FFF2-40B4-BE49-F238E27FC236}">
                <a16:creationId xmlns:a16="http://schemas.microsoft.com/office/drawing/2014/main" id="{2A9B1C04-63A0-4718-8A1B-961102CCAC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problémica</a:t>
            </a:r>
          </a:p>
        </p:txBody>
      </p:sp>
      <p:sp>
        <p:nvSpPr>
          <p:cNvPr id="3" name="CuadroTexto 2"/>
          <p:cNvSpPr txBox="1"/>
          <p:nvPr/>
        </p:nvSpPr>
        <p:spPr>
          <a:xfrm>
            <a:off x="238562" y="586956"/>
            <a:ext cx="7590988" cy="3785652"/>
          </a:xfrm>
          <a:prstGeom prst="rect">
            <a:avLst/>
          </a:prstGeom>
          <a:noFill/>
        </p:spPr>
        <p:txBody>
          <a:bodyPr wrap="square" rtlCol="0">
            <a:spAutoFit/>
          </a:bodyPr>
          <a:lstStyle/>
          <a:p>
            <a:pPr algn="just"/>
            <a:r>
              <a:rPr lang="es-CO" sz="1600" dirty="0"/>
              <a:t>El estudio de otras empresas y el estado mismo de los procedimientos que empleaban, los impulso a remplazar maquinaria obsoleta e invertir en nueva tecnología que permitiría ofrecer otras líneas de calzado. Tal actualización redundó en disminución de la inversión requerida, mejoras en la productividad y aumento de la calidad.  Hasta el momento habían trabajado en la línea formal en cuero dedicada a hombres y mujeres y ahora gracias a sus nuevas adquisiciones podían incursionar en la línea juvenil diseñando calzado en tela, hilo y fibras naturales bajo la dirección de María.</a:t>
            </a:r>
          </a:p>
          <a:p>
            <a:pPr algn="just"/>
            <a:r>
              <a:rPr lang="es-CO" sz="1600" dirty="0"/>
              <a:t> </a:t>
            </a:r>
          </a:p>
          <a:p>
            <a:pPr algn="just"/>
            <a:r>
              <a:rPr lang="es-CO" sz="1600" dirty="0"/>
              <a:t>Hoy día, la familia Ramírez cuenta con 5 tiendas en las principales ciudades del país y 2 en el exterior, sus diseños se han posicionado en el mercado. Felipe ha incorporado un sistema de información que permite la administración de todos los puntos desde una misma sede y ha diseñado una herramienta que permite hacer de una manera sistemática y continua la identificación de los procesos de producción propios y ajenos y las necesidades del usuario final, lo que ha permitido a la empresa mantenerse como líderes en el mercado del calzado.</a:t>
            </a:r>
          </a:p>
        </p:txBody>
      </p:sp>
      <p:pic>
        <p:nvPicPr>
          <p:cNvPr id="5" name="Imagen 4">
            <a:extLst>
              <a:ext uri="{FF2B5EF4-FFF2-40B4-BE49-F238E27FC236}">
                <a16:creationId xmlns:a16="http://schemas.microsoft.com/office/drawing/2014/main" id="{5103EE06-0AB0-4DBA-8E76-19B90FDB3A6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5823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El ejercicio que permitió identificar las mejores prácticas en búsqueda de resultados superiores se denomina:</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marL="342900" lvl="0" indent="-342900">
              <a:buFont typeface="+mj-lt"/>
              <a:buAutoNum type="alphaLcPeriod"/>
            </a:pPr>
            <a:r>
              <a:rPr lang="es-CO" dirty="0"/>
              <a:t>Vigilancia tecnológica.</a:t>
            </a:r>
          </a:p>
          <a:p>
            <a:pPr marL="342900" lvl="0" indent="-342900">
              <a:buFont typeface="+mj-lt"/>
              <a:buAutoNum type="alphaLcPeriod"/>
            </a:pPr>
            <a:r>
              <a:rPr lang="es-CO" dirty="0"/>
              <a:t>Inteligencia competitiva.</a:t>
            </a:r>
          </a:p>
          <a:p>
            <a:pPr marL="342900" lvl="0" indent="-342900">
              <a:buFont typeface="+mj-lt"/>
              <a:buAutoNum type="alphaLcPeriod"/>
            </a:pPr>
            <a:r>
              <a:rPr lang="es-CO" dirty="0"/>
              <a:t>Benchmarking tecnológico.</a:t>
            </a:r>
          </a:p>
          <a:p>
            <a:pPr marL="342900" indent="-342900">
              <a:buFont typeface="+mj-lt"/>
              <a:buAutoNum type="alphaLcPeriod"/>
            </a:pPr>
            <a:r>
              <a:rPr lang="es-CO" dirty="0"/>
              <a:t>Benchmarking interno.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CDC2DC65-155A-4DD4-AE0D-A16001E40AD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 ¿Qué tipo de benchmarking se utilizó en el caso?</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1200329"/>
          </a:xfrm>
          <a:prstGeom prst="rect">
            <a:avLst/>
          </a:prstGeom>
          <a:noFill/>
        </p:spPr>
        <p:txBody>
          <a:bodyPr wrap="square" rtlCol="0">
            <a:spAutoFit/>
          </a:bodyPr>
          <a:lstStyle/>
          <a:p>
            <a:pPr marL="342900" lvl="0" indent="-342900">
              <a:buFont typeface="+mj-lt"/>
              <a:buAutoNum type="alphaLcPeriod"/>
            </a:pPr>
            <a:r>
              <a:rPr lang="es-CO" dirty="0"/>
              <a:t>Benchmarking cooperativo.</a:t>
            </a:r>
          </a:p>
          <a:p>
            <a:pPr marL="342900" lvl="0" indent="-342900">
              <a:buFont typeface="+mj-lt"/>
              <a:buAutoNum type="alphaLcPeriod"/>
            </a:pPr>
            <a:r>
              <a:rPr lang="es-CO" dirty="0"/>
              <a:t>Benchmarking especialista.</a:t>
            </a:r>
          </a:p>
          <a:p>
            <a:pPr marL="342900" lvl="0" indent="-342900">
              <a:buFont typeface="+mj-lt"/>
              <a:buAutoNum type="alphaLcPeriod"/>
            </a:pPr>
            <a:r>
              <a:rPr lang="es-CO" dirty="0"/>
              <a:t>Benchmarking colaborativo.</a:t>
            </a:r>
          </a:p>
          <a:p>
            <a:pPr marL="342900" lvl="0" indent="-342900">
              <a:buFont typeface="+mj-lt"/>
              <a:buAutoNum type="alphaLcPeriod"/>
            </a:pPr>
            <a:r>
              <a:rPr lang="es-CO" dirty="0"/>
              <a:t>Benchmarking competitivo.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5025D9D2-0C55-415B-9CC7-1568C33537D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¿Cuál fue la razón de éxito de la empresa de la familia Ramírez?</a:t>
            </a:r>
          </a:p>
        </p:txBody>
      </p:sp>
      <p:sp>
        <p:nvSpPr>
          <p:cNvPr id="4" name="CuadroTexto 3"/>
          <p:cNvSpPr txBox="1"/>
          <p:nvPr/>
        </p:nvSpPr>
        <p:spPr>
          <a:xfrm>
            <a:off x="238562" y="129273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26017"/>
            <a:ext cx="7590988" cy="2862322"/>
          </a:xfrm>
          <a:prstGeom prst="rect">
            <a:avLst/>
          </a:prstGeom>
          <a:noFill/>
        </p:spPr>
        <p:txBody>
          <a:bodyPr wrap="square" rtlCol="0">
            <a:spAutoFit/>
          </a:bodyPr>
          <a:lstStyle/>
          <a:p>
            <a:pPr marL="342900" lvl="0" indent="-342900">
              <a:buFont typeface="+mj-lt"/>
              <a:buAutoNum type="alphaLcPeriod"/>
            </a:pPr>
            <a:r>
              <a:rPr lang="es-CO" sz="2000" dirty="0"/>
              <a:t>La elaboración de un sistema de información que permite la administración de todos los puntos desde una misma sede.</a:t>
            </a:r>
          </a:p>
          <a:p>
            <a:pPr marL="342900" lvl="0" indent="-342900">
              <a:buFont typeface="+mj-lt"/>
              <a:buAutoNum type="alphaLcPeriod"/>
            </a:pPr>
            <a:r>
              <a:rPr lang="es-CO" sz="2000" dirty="0"/>
              <a:t>La contratación de personal y maquinaria especializada en el área de la producción y venta de calzado.</a:t>
            </a:r>
          </a:p>
          <a:p>
            <a:pPr marL="342900" lvl="0" indent="-342900">
              <a:buFont typeface="+mj-lt"/>
              <a:buAutoNum type="alphaLcPeriod"/>
            </a:pPr>
            <a:r>
              <a:rPr lang="es-CO" sz="2000" dirty="0"/>
              <a:t>La búsqueda de las mejores prácticas relacionadas con producción y venta entre las empresas competidoras.</a:t>
            </a:r>
          </a:p>
          <a:p>
            <a:pPr marL="342900" indent="-342900">
              <a:buFont typeface="+mj-lt"/>
              <a:buAutoNum type="alphaLcPeriod"/>
            </a:pPr>
            <a:r>
              <a:rPr lang="es-CO" sz="2000" dirty="0"/>
              <a:t>La innovación en el uso de materiales para la elaboración de calzado y las estrategias de servicio al cliente.</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AAFAF1CD-230A-4B8B-8F92-EDE36A02961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“En los laboratorios Díaz, sito en Ensenada, Baja California, México, cierta tarde, el dueño y director Emilio Díaz, se preguntaba cómo reaccionar y qué hacer ante lo que recién había descubierto: “Mi mejor amigo vendió la base de datos de clientes y los programas utilizados en el laboratorio; a él lo contraté para ayudarlo y lo nombré mi administrador. ¿Qué voy a hacer?” (</a:t>
            </a:r>
            <a:r>
              <a:rPr lang="es-CO" sz="2000" dirty="0" err="1"/>
              <a:t>Cohen,K.D</a:t>
            </a:r>
            <a:r>
              <a:rPr lang="es-CO" sz="2000" dirty="0"/>
              <a:t>. &amp; Asín, L, E 2009, p94).</a:t>
            </a:r>
          </a:p>
        </p:txBody>
      </p:sp>
      <p:pic>
        <p:nvPicPr>
          <p:cNvPr id="5" name="Imagen 4">
            <a:extLst>
              <a:ext uri="{FF2B5EF4-FFF2-40B4-BE49-F238E27FC236}">
                <a16:creationId xmlns:a16="http://schemas.microsoft.com/office/drawing/2014/main" id="{4A77BDE4-BE94-40E7-85DE-799D193D9D7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938</Words>
  <Application>Microsoft Office PowerPoint</Application>
  <PresentationFormat>Presentación en pantalla (16:9)</PresentationFormat>
  <Paragraphs>67</Paragraphs>
  <Slides>13</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2022-01-13T05:07:15Z</dcterms:modified>
</cp:coreProperties>
</file>