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Gestión Humana</a:t>
            </a:r>
          </a:p>
        </p:txBody>
      </p:sp>
      <p:sp>
        <p:nvSpPr>
          <p:cNvPr id="3" name="Rectángulo 2"/>
          <p:cNvSpPr/>
          <p:nvPr/>
        </p:nvSpPr>
        <p:spPr>
          <a:xfrm>
            <a:off x="4295256" y="3245063"/>
            <a:ext cx="4572000" cy="369332"/>
          </a:xfrm>
          <a:prstGeom prst="rect">
            <a:avLst/>
          </a:prstGeom>
        </p:spPr>
        <p:txBody>
          <a:bodyPr>
            <a:spAutoFit/>
          </a:bodyPr>
          <a:lstStyle/>
          <a:p>
            <a:pPr algn="r"/>
            <a:endParaRPr lang="es-ES" dirty="0">
              <a:solidFill>
                <a:schemeClr val="bg1"/>
              </a:solidFill>
            </a:endParaRPr>
          </a:p>
        </p:txBody>
      </p:sp>
      <p:pic>
        <p:nvPicPr>
          <p:cNvPr id="7" name="Imagen 6">
            <a:extLst>
              <a:ext uri="{FF2B5EF4-FFF2-40B4-BE49-F238E27FC236}">
                <a16:creationId xmlns:a16="http://schemas.microsoft.com/office/drawing/2014/main" id="{04E7CCA6-2CD7-4CAF-A991-F324E5DB1A19}"/>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486552"/>
            <a:ext cx="7590988" cy="1938992"/>
          </a:xfrm>
          <a:prstGeom prst="rect">
            <a:avLst/>
          </a:prstGeom>
          <a:noFill/>
        </p:spPr>
        <p:txBody>
          <a:bodyPr wrap="square" rtlCol="0">
            <a:spAutoFit/>
          </a:bodyPr>
          <a:lstStyle/>
          <a:p>
            <a:pPr algn="just"/>
            <a:r>
              <a:rPr lang="es-ES" sz="2400" dirty="0"/>
              <a:t>Su empresa está expandiéndose a nivel nacional y es necesario que el proceso de reclutamiento pase de ser pasivo, a ser eminentemente activo. Para eso, usted le ha solicitado a su gerente de Gestión Humana que modernice el proceso de reclutamiento.</a:t>
            </a:r>
            <a:endParaRPr lang="es-CO" sz="2400" dirty="0"/>
          </a:p>
        </p:txBody>
      </p:sp>
      <p:pic>
        <p:nvPicPr>
          <p:cNvPr id="5" name="Imagen 4">
            <a:extLst>
              <a:ext uri="{FF2B5EF4-FFF2-40B4-BE49-F238E27FC236}">
                <a16:creationId xmlns:a16="http://schemas.microsoft.com/office/drawing/2014/main" id="{96F180F8-BD6A-448A-B6EF-D2A19E4395F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CO" sz="2400" dirty="0"/>
              <a:t>¿Qué estrategias puede implementar en el proceso de reclutamiento?</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631216"/>
          </a:xfrm>
          <a:prstGeom prst="rect">
            <a:avLst/>
          </a:prstGeom>
          <a:noFill/>
        </p:spPr>
        <p:txBody>
          <a:bodyPr wrap="square" rtlCol="0">
            <a:spAutoFit/>
          </a:bodyPr>
          <a:lstStyle/>
          <a:p>
            <a:pPr marL="342900" indent="-342900" algn="just">
              <a:buFont typeface="+mj-lt"/>
              <a:buAutoNum type="alphaLcPeriod"/>
            </a:pPr>
            <a:r>
              <a:rPr lang="es-CO" sz="2000" dirty="0"/>
              <a:t>Utilizar Jerga de marketing para posicionar la empresa como diferenciadora y atractiva para el nuevo talento.</a:t>
            </a:r>
          </a:p>
          <a:p>
            <a:pPr marL="342900" indent="-342900" algn="just">
              <a:buFont typeface="+mj-lt"/>
              <a:buAutoNum type="alphaLcPeriod"/>
            </a:pPr>
            <a:r>
              <a:rPr lang="es-CO" sz="2000" dirty="0"/>
              <a:t>Usar más avisos en internet.</a:t>
            </a:r>
          </a:p>
          <a:p>
            <a:pPr marL="342900" indent="-342900" algn="just">
              <a:buFont typeface="+mj-lt"/>
              <a:buAutoNum type="alphaLcPeriod"/>
            </a:pPr>
            <a:r>
              <a:rPr lang="es-CO" sz="2000" dirty="0"/>
              <a:t>Utilizar juegos interactivos en el proceso.</a:t>
            </a:r>
          </a:p>
          <a:p>
            <a:pPr marL="342900" indent="-342900" algn="just">
              <a:buFont typeface="+mj-lt"/>
              <a:buAutoNum type="alphaLcPeriod"/>
            </a:pPr>
            <a:r>
              <a:rPr lang="es-CO" sz="2000" dirty="0"/>
              <a:t>Utilizar más avisos en los periódicos de mayor circulación.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64246B41-B2A5-4C1D-8D14-C3FE9B8D184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CO" sz="2400" dirty="0"/>
              <a:t>Usted necesita establecer los pasos iniciales para mejorar su estrategia de compensación salarial ya que tiene planeado atraer personas con talento superior a su organización. Como paso inicial de este proceso ha solicitado que se revise la EQUIDAD INTERNA</a:t>
            </a:r>
          </a:p>
        </p:txBody>
      </p:sp>
      <p:pic>
        <p:nvPicPr>
          <p:cNvPr id="5" name="Imagen 4">
            <a:extLst>
              <a:ext uri="{FF2B5EF4-FFF2-40B4-BE49-F238E27FC236}">
                <a16:creationId xmlns:a16="http://schemas.microsoft.com/office/drawing/2014/main" id="{9A12DAB1-44A3-4B1F-BD83-610E3EB1AD9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27207"/>
            <a:ext cx="7590988" cy="707886"/>
          </a:xfrm>
          <a:prstGeom prst="rect">
            <a:avLst/>
          </a:prstGeom>
          <a:noFill/>
        </p:spPr>
        <p:txBody>
          <a:bodyPr wrap="square" rtlCol="0">
            <a:spAutoFit/>
          </a:bodyPr>
          <a:lstStyle/>
          <a:p>
            <a:pPr algn="just"/>
            <a:r>
              <a:rPr lang="es-CO" sz="2000" dirty="0"/>
              <a:t>¿Cuál de los siguientes aspectos considera usted se debe tener en cuenta para desarrollar el proceso de equidad interna?</a:t>
            </a:r>
          </a:p>
        </p:txBody>
      </p:sp>
      <p:sp>
        <p:nvSpPr>
          <p:cNvPr id="4" name="CuadroTexto 3"/>
          <p:cNvSpPr txBox="1"/>
          <p:nvPr/>
        </p:nvSpPr>
        <p:spPr>
          <a:xfrm>
            <a:off x="238562" y="11344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89183"/>
            <a:ext cx="7590988" cy="2554545"/>
          </a:xfrm>
          <a:prstGeom prst="rect">
            <a:avLst/>
          </a:prstGeom>
          <a:noFill/>
        </p:spPr>
        <p:txBody>
          <a:bodyPr wrap="square" rtlCol="0">
            <a:spAutoFit/>
          </a:bodyPr>
          <a:lstStyle/>
          <a:p>
            <a:pPr algn="just"/>
            <a:r>
              <a:rPr lang="es-ES" sz="2000" dirty="0"/>
              <a:t>a. Garantizar que el pago en el mercado esté acorde con el pago que se hace al interior de la organización.</a:t>
            </a:r>
          </a:p>
          <a:p>
            <a:pPr algn="just"/>
            <a:r>
              <a:rPr lang="es-ES" sz="2000" dirty="0"/>
              <a:t>b. Garantizar que, a responsabilidades similares en la organización, se realizan pagos similares.</a:t>
            </a:r>
          </a:p>
          <a:p>
            <a:pPr algn="just"/>
            <a:r>
              <a:rPr lang="es-ES" sz="2000" dirty="0"/>
              <a:t>c. </a:t>
            </a:r>
            <a:r>
              <a:rPr lang="es-ES" sz="2000"/>
              <a:t>Garantizar que a las personas que tengan más estudios, se les pague correctamente.</a:t>
            </a:r>
          </a:p>
          <a:p>
            <a:pPr algn="just"/>
            <a:r>
              <a:rPr lang="es-ES" sz="2000" dirty="0"/>
              <a:t>d. Garantizar que las personas con más antigüedad en la empresa reciban mayor remuneración.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D4F47FB0-E852-40A1-B9D8-AC7F5CEA886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F67398-6759-4821-9A7A-776C55DAEE2F}"/>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70E46436-25F2-4A28-81EC-37C385E8A444}"/>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93BAFF1-9973-4029-AC84-A2F0C67B9798}"/>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319211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6AD7618B-D11F-4BF0-9684-990ABE62C92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323623" y="1208850"/>
            <a:ext cx="7590988" cy="3046988"/>
          </a:xfrm>
          <a:prstGeom prst="rect">
            <a:avLst/>
          </a:prstGeom>
          <a:noFill/>
        </p:spPr>
        <p:txBody>
          <a:bodyPr wrap="square" rtlCol="0">
            <a:spAutoFit/>
          </a:bodyPr>
          <a:lstStyle/>
          <a:p>
            <a:pPr algn="just"/>
            <a:r>
              <a:rPr lang="es-ES" sz="2400" dirty="0"/>
              <a:t>Una compañía multinacional está buscando un gerente de Gestión Humana para potencializar el desempeño organizacional con el fin de lograr un mayor crecimiento. Teniendo en cuenta que el marco estratégico estará fundamentado en diferenciarse por calidad y contar con procesos innovadores de recursos humanos, el gerente general ha relacionado los siguientes énfasis en la búsqueda del ejecutivo.</a:t>
            </a:r>
            <a:endParaRPr lang="es-CO" sz="2400" dirty="0"/>
          </a:p>
        </p:txBody>
      </p:sp>
      <p:pic>
        <p:nvPicPr>
          <p:cNvPr id="5" name="Imagen 4">
            <a:extLst>
              <a:ext uri="{FF2B5EF4-FFF2-40B4-BE49-F238E27FC236}">
                <a16:creationId xmlns:a16="http://schemas.microsoft.com/office/drawing/2014/main" id="{C197D017-50D7-4385-8CE4-3A538C5963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61665"/>
          </a:xfrm>
          <a:prstGeom prst="rect">
            <a:avLst/>
          </a:prstGeom>
          <a:noFill/>
        </p:spPr>
        <p:txBody>
          <a:bodyPr wrap="square" rtlCol="0">
            <a:spAutoFit/>
          </a:bodyPr>
          <a:lstStyle/>
          <a:p>
            <a:pPr algn="just"/>
            <a:r>
              <a:rPr lang="es-ES" sz="2400" dirty="0"/>
              <a:t>¿Cuál es el énfasis en la búsqueda del ejecutivo?</a:t>
            </a:r>
            <a:endParaRPr lang="es-CO" sz="24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997"/>
            <a:ext cx="7590988" cy="1323439"/>
          </a:xfrm>
          <a:prstGeom prst="rect">
            <a:avLst/>
          </a:prstGeom>
          <a:noFill/>
        </p:spPr>
        <p:txBody>
          <a:bodyPr wrap="square" rtlCol="0">
            <a:spAutoFit/>
          </a:bodyPr>
          <a:lstStyle/>
          <a:p>
            <a:pPr algn="just"/>
            <a:r>
              <a:rPr lang="es-ES" sz="2000"/>
              <a:t>a. En la estrategia y en la calidad de vida del trabajador.</a:t>
            </a:r>
          </a:p>
          <a:p>
            <a:pPr algn="just"/>
            <a:r>
              <a:rPr lang="es-ES" sz="2000"/>
              <a:t>b. En la eficiencia organizacional y en el control.</a:t>
            </a:r>
          </a:p>
          <a:p>
            <a:pPr algn="just"/>
            <a:r>
              <a:rPr lang="es-ES" sz="2000"/>
              <a:t>c. En el cambio y en la cultura organizacional</a:t>
            </a:r>
          </a:p>
          <a:p>
            <a:pPr algn="just"/>
            <a:r>
              <a:rPr lang="es-ES" sz="2000"/>
              <a:t>d. En la disciplina y la capacitación.</a:t>
            </a:r>
            <a:endParaRPr lang="es-ES" sz="2000"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4C6DF844-CB10-4888-9258-8D7100E4C0E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390859"/>
            <a:ext cx="7590988" cy="1938992"/>
          </a:xfrm>
          <a:prstGeom prst="rect">
            <a:avLst/>
          </a:prstGeom>
          <a:noFill/>
        </p:spPr>
        <p:txBody>
          <a:bodyPr wrap="square" rtlCol="0">
            <a:spAutoFit/>
          </a:bodyPr>
          <a:lstStyle/>
          <a:p>
            <a:pPr algn="just"/>
            <a:r>
              <a:rPr lang="es-ES" sz="2400" dirty="0"/>
              <a:t>La alta dirección de la empresa le ha solicitado que desarrolle un modelo de competencias genéricas que le permita fortalecer los valores corporativos y la estrategia diferenciadora en alta calidad, con unos comportamientos unificados para todos los colaboradores de la organización.</a:t>
            </a:r>
            <a:endParaRPr lang="es-CO" sz="2400" dirty="0"/>
          </a:p>
        </p:txBody>
      </p:sp>
      <p:pic>
        <p:nvPicPr>
          <p:cNvPr id="5" name="Imagen 4">
            <a:extLst>
              <a:ext uri="{FF2B5EF4-FFF2-40B4-BE49-F238E27FC236}">
                <a16:creationId xmlns:a16="http://schemas.microsoft.com/office/drawing/2014/main" id="{4A09C2FB-C16D-4FFF-AFB9-A0E2F185EB0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4888" y="8467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482478"/>
            <a:ext cx="7590988" cy="830997"/>
          </a:xfrm>
          <a:prstGeom prst="rect">
            <a:avLst/>
          </a:prstGeom>
          <a:noFill/>
        </p:spPr>
        <p:txBody>
          <a:bodyPr wrap="square" rtlCol="0">
            <a:spAutoFit/>
          </a:bodyPr>
          <a:lstStyle/>
          <a:p>
            <a:pPr algn="just"/>
            <a:r>
              <a:rPr lang="es-CO" sz="2400" dirty="0"/>
              <a:t>¿Cuál de los modelos de competencias utilizaría usted?</a:t>
            </a:r>
          </a:p>
          <a:p>
            <a:pPr algn="just"/>
            <a:endParaRPr lang="es-CO" sz="2400" dirty="0"/>
          </a:p>
        </p:txBody>
      </p:sp>
      <p:sp>
        <p:nvSpPr>
          <p:cNvPr id="4" name="CuadroTexto 3"/>
          <p:cNvSpPr txBox="1"/>
          <p:nvPr/>
        </p:nvSpPr>
        <p:spPr>
          <a:xfrm>
            <a:off x="238562" y="219427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44888" y="2949223"/>
            <a:ext cx="7590988" cy="1323439"/>
          </a:xfrm>
          <a:prstGeom prst="rect">
            <a:avLst/>
          </a:prstGeom>
          <a:noFill/>
        </p:spPr>
        <p:txBody>
          <a:bodyPr wrap="square" rtlCol="0">
            <a:spAutoFit/>
          </a:bodyPr>
          <a:lstStyle/>
          <a:p>
            <a:pPr algn="just"/>
            <a:r>
              <a:rPr lang="es-CO" sz="2000" dirty="0"/>
              <a:t>a. Competencias por familia de cargos.</a:t>
            </a:r>
          </a:p>
          <a:p>
            <a:pPr algn="just"/>
            <a:r>
              <a:rPr lang="es-CO" sz="2000" dirty="0"/>
              <a:t>b. Competencias clave o transversales.</a:t>
            </a:r>
          </a:p>
          <a:p>
            <a:pPr algn="just"/>
            <a:r>
              <a:rPr lang="es-CO" sz="2000" dirty="0"/>
              <a:t>c. Competencias por nivel.</a:t>
            </a:r>
          </a:p>
          <a:p>
            <a:pPr algn="just"/>
            <a:r>
              <a:rPr lang="es-CO" sz="2000" dirty="0"/>
              <a:t>d. Competencias laborales.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552B35FF-B0B1-4D65-AAA0-E7A45DDDD39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34332"/>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82797"/>
            <a:ext cx="7590988" cy="2677656"/>
          </a:xfrm>
          <a:prstGeom prst="rect">
            <a:avLst/>
          </a:prstGeom>
          <a:noFill/>
        </p:spPr>
        <p:txBody>
          <a:bodyPr wrap="square" rtlCol="0">
            <a:spAutoFit/>
          </a:bodyPr>
          <a:lstStyle/>
          <a:p>
            <a:pPr algn="just"/>
            <a:r>
              <a:rPr lang="es-ES" sz="2400" dirty="0"/>
              <a:t>Con el propósito de mejorar el proceso de selección de personal, y para que el mismo se ajuste al modelo de competencias, usted ha solicitado a su gerente de Gestión Humana que implemente la entrevista por incidentes críticos, ya que ha observado que la metodología del proceso de selección y, en especial, de las entrevistas no está alineada al proceso.</a:t>
            </a:r>
            <a:endParaRPr lang="es-CO" sz="2400" dirty="0"/>
          </a:p>
        </p:txBody>
      </p:sp>
      <p:pic>
        <p:nvPicPr>
          <p:cNvPr id="5" name="Imagen 4">
            <a:extLst>
              <a:ext uri="{FF2B5EF4-FFF2-40B4-BE49-F238E27FC236}">
                <a16:creationId xmlns:a16="http://schemas.microsoft.com/office/drawing/2014/main" id="{2F64D182-DEFD-49C3-BEC0-1DD8CF91D25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Así las cosas, han solicitado que la entrevista se focalice en especificar:</a:t>
            </a:r>
          </a:p>
        </p:txBody>
      </p:sp>
      <p:sp>
        <p:nvSpPr>
          <p:cNvPr id="4" name="CuadroTexto 3"/>
          <p:cNvSpPr txBox="1"/>
          <p:nvPr/>
        </p:nvSpPr>
        <p:spPr>
          <a:xfrm>
            <a:off x="238561" y="122896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842162"/>
            <a:ext cx="7672061" cy="2814617"/>
          </a:xfrm>
          <a:prstGeom prst="rect">
            <a:avLst/>
          </a:prstGeom>
          <a:noFill/>
        </p:spPr>
        <p:txBody>
          <a:bodyPr wrap="square" rtlCol="0">
            <a:spAutoFit/>
          </a:bodyPr>
          <a:lstStyle/>
          <a:p>
            <a:pPr algn="just">
              <a:lnSpc>
                <a:spcPct val="150000"/>
              </a:lnSpc>
            </a:pPr>
            <a:r>
              <a:rPr lang="es-ES" sz="2000" dirty="0"/>
              <a:t>a. Los sucesos de la vida del candidato que le causaron gran impacto.</a:t>
            </a:r>
          </a:p>
          <a:p>
            <a:pPr algn="just">
              <a:lnSpc>
                <a:spcPct val="150000"/>
              </a:lnSpc>
            </a:pPr>
            <a:r>
              <a:rPr lang="es-ES" sz="2000" dirty="0"/>
              <a:t>b. Del candidato, los comportamientos concretos del pasado que están relacionados con las competencias que se buscan en la organización.</a:t>
            </a:r>
          </a:p>
          <a:p>
            <a:pPr algn="just">
              <a:lnSpc>
                <a:spcPct val="150000"/>
              </a:lnSpc>
            </a:pPr>
            <a:r>
              <a:rPr lang="es-ES" sz="2000" dirty="0"/>
              <a:t>c. La potencialidad y el talento que puede desarrollar el futuro candidato en la organización.</a:t>
            </a:r>
          </a:p>
          <a:p>
            <a:pPr algn="just">
              <a:lnSpc>
                <a:spcPct val="150000"/>
              </a:lnSpc>
            </a:pPr>
            <a:r>
              <a:rPr lang="es-ES" sz="2000" dirty="0"/>
              <a:t>d. La fortaleza del candidato en su capital relacional.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3524188C-7160-4DB0-9747-0B111419CD2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721</Words>
  <Application>Microsoft Office PowerPoint</Application>
  <PresentationFormat>Presentación en pantalla (16:9)</PresentationFormat>
  <Paragraphs>61</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2022-01-11T19:08:20Z</dcterms:modified>
</cp:coreProperties>
</file>