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58" r:id="rId3"/>
    <p:sldId id="262" r:id="rId4"/>
    <p:sldId id="273" r:id="rId5"/>
    <p:sldId id="263" r:id="rId6"/>
    <p:sldId id="274" r:id="rId7"/>
    <p:sldId id="282" r:id="rId8"/>
    <p:sldId id="275" r:id="rId9"/>
    <p:sldId id="276" r:id="rId10"/>
    <p:sldId id="277" r:id="rId11"/>
    <p:sldId id="278" r:id="rId12"/>
    <p:sldId id="279" r:id="rId13"/>
    <p:sldId id="280" r:id="rId14"/>
    <p:sldId id="281" r:id="rId15"/>
    <p:sldId id="283"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Gestión Financiera y Contabilidad Administrativa</a:t>
            </a:r>
            <a:endParaRPr lang="es-ES" sz="2400" dirty="0">
              <a:solidFill>
                <a:schemeClr val="bg1"/>
              </a:solidFill>
            </a:endParaRPr>
          </a:p>
        </p:txBody>
      </p:sp>
      <p:pic>
        <p:nvPicPr>
          <p:cNvPr id="7" name="Imagen 6">
            <a:extLst>
              <a:ext uri="{FF2B5EF4-FFF2-40B4-BE49-F238E27FC236}">
                <a16:creationId xmlns:a16="http://schemas.microsoft.com/office/drawing/2014/main" id="{5DD9DDA5-EFDD-4029-B4E5-F5111E766DEC}"/>
              </a:ext>
            </a:extLst>
          </p:cNvPr>
          <p:cNvPicPr>
            <a:picLocks noChangeAspect="1"/>
          </p:cNvPicPr>
          <p:nvPr/>
        </p:nvPicPr>
        <p:blipFill>
          <a:blip r:embed="rId3"/>
          <a:stretch>
            <a:fillRect/>
          </a:stretch>
        </p:blipFill>
        <p:spPr>
          <a:xfrm>
            <a:off x="5124116" y="3615071"/>
            <a:ext cx="3940862" cy="139477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De las siguientes razones seleccionadas, aquella que explica a Jorge porque no debe preocuparse:</a:t>
            </a:r>
          </a:p>
        </p:txBody>
      </p:sp>
      <p:sp>
        <p:nvSpPr>
          <p:cNvPr id="4" name="CuadroTexto 3"/>
          <p:cNvSpPr txBox="1"/>
          <p:nvPr/>
        </p:nvSpPr>
        <p:spPr>
          <a:xfrm>
            <a:off x="238562" y="15866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58592"/>
            <a:ext cx="7590988" cy="2862322"/>
          </a:xfrm>
          <a:prstGeom prst="rect">
            <a:avLst/>
          </a:prstGeom>
          <a:noFill/>
        </p:spPr>
        <p:txBody>
          <a:bodyPr wrap="square" rtlCol="0">
            <a:spAutoFit/>
          </a:bodyPr>
          <a:lstStyle/>
          <a:p>
            <a:r>
              <a:rPr lang="es-CO" sz="2000" dirty="0"/>
              <a:t>a. Todos los estados financieros deben ser diligenciados de acuerdo con los Principios de contabilidad generalmente aceptados.</a:t>
            </a:r>
          </a:p>
          <a:p>
            <a:r>
              <a:rPr lang="es-CO" sz="2000" dirty="0"/>
              <a:t>b. El dinero es un idioma universal, esto garantiza la fácil y rápida interpretación de los estados financieros.</a:t>
            </a:r>
          </a:p>
          <a:p>
            <a:r>
              <a:rPr lang="es-CO" sz="2000" dirty="0"/>
              <a:t>c. Los inversionistas estarán tan interesados en las promesa de rentabilidad, que no prestarán atención a los detalles de los estados financieros.</a:t>
            </a:r>
          </a:p>
          <a:p>
            <a:r>
              <a:rPr lang="es-CO" sz="2000" dirty="0"/>
              <a:t>d. Los números son entendidos por cualquier persona que sepa contar y algo de contabilidad.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r>
              <a:rPr lang="es-CO" sz="2000" dirty="0"/>
              <a:t>Retomando la situación anterior: El señor David Correa tiene un carrito de sándwiches y hamburguesas. Vende los sándwiches a $6 y tiene un costo variable de $5. Vende las hamburguesas a $10 y tiene un costo variable de $7. Los costos fijos son de $6.000 mensuales de los cuales $1.000 son de intereses. En los últimos meses ha vendido 1500 sándwiches y 1500 hamburguesas. Tratando de determinar su utilidad por unidad reparte los cotos fijos de la siguiente manera: $2 por cada sándwich y $2 por cada hamburguesa. </a:t>
            </a:r>
          </a:p>
          <a:p>
            <a:endParaRPr lang="es-CO" sz="2000" dirty="0"/>
          </a:p>
          <a:p>
            <a:r>
              <a:rPr lang="es-CO" sz="2000" i="1" dirty="0"/>
              <a:t>Tomado del libro: Contabilidad Administrativa, Ramírez Padilla David, Octava Edición, Mac Graw Hill, México. D.F, 2008.</a:t>
            </a:r>
            <a:endParaRPr lang="es-CO" sz="2000" dirty="0"/>
          </a:p>
        </p:txBody>
      </p:sp>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De acuerdo con lo anterior, el sistema de costeo de producto utilizado por el señor Correa es:</a:t>
            </a:r>
          </a:p>
        </p:txBody>
      </p:sp>
      <p:sp>
        <p:nvSpPr>
          <p:cNvPr id="4" name="CuadroTexto 3"/>
          <p:cNvSpPr txBox="1"/>
          <p:nvPr/>
        </p:nvSpPr>
        <p:spPr>
          <a:xfrm>
            <a:off x="238562" y="136528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97705"/>
            <a:ext cx="7590988" cy="3477875"/>
          </a:xfrm>
          <a:prstGeom prst="rect">
            <a:avLst/>
          </a:prstGeom>
          <a:noFill/>
        </p:spPr>
        <p:txBody>
          <a:bodyPr wrap="square" rtlCol="0">
            <a:spAutoFit/>
          </a:bodyPr>
          <a:lstStyle/>
          <a:p>
            <a:r>
              <a:rPr lang="es-CO" sz="2000" dirty="0"/>
              <a:t>a. Un sistema de costeo variable, dado que se toma como costos del producto todos los costos tanto fijos como variables. </a:t>
            </a:r>
          </a:p>
          <a:p>
            <a:r>
              <a:rPr lang="es-CO" sz="2000" dirty="0"/>
              <a:t> </a:t>
            </a:r>
          </a:p>
          <a:p>
            <a:r>
              <a:rPr lang="es-CO" sz="2000" dirty="0"/>
              <a:t>b. Un sistema de costos ABC o por actividades, ya que tiene definidos de forma clara los inductores de los costos indirectos de fabricación.</a:t>
            </a:r>
          </a:p>
          <a:p>
            <a:r>
              <a:rPr lang="es-CO" sz="2000" dirty="0"/>
              <a:t> </a:t>
            </a:r>
          </a:p>
          <a:p>
            <a:r>
              <a:rPr lang="es-CO" sz="2000" dirty="0"/>
              <a:t>c. Un sistema de costeo Absorbente o Total, porque los costos fijos del periodo son asignados a los productos fabricados en igual proporción.</a:t>
            </a:r>
          </a:p>
          <a:p>
            <a:r>
              <a:rPr lang="es-CO" sz="2000" dirty="0"/>
              <a:t> </a:t>
            </a:r>
          </a:p>
          <a:p>
            <a:r>
              <a:rPr lang="es-CO" sz="2000" dirty="0"/>
              <a:t>d.</a:t>
            </a:r>
            <a:r>
              <a:rPr lang="es-CO" sz="2000" b="1" dirty="0"/>
              <a:t> </a:t>
            </a:r>
            <a:r>
              <a:rPr lang="es-CO" sz="2000" dirty="0"/>
              <a:t>Un sistema de costos por procesos, dado que se identifican dos líneas de producción: sándwiches y hamburguesas.</a:t>
            </a:r>
            <a:r>
              <a:rPr lang="es-CO" sz="2000" b="1" dirty="0"/>
              <a:t> </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r>
              <a:rPr lang="es-CO" sz="2000" dirty="0"/>
              <a:t>Toda organización sin importar su actividad económica y forma de constitución jurídica, tiene una misión. Para alcanzar esa misión, las instituciones periódicamente se fijan objetivos de corto, mediano y largo plazo, dichos objetivos a su vez requieren de planes, metas y políticas bien definidas.</a:t>
            </a:r>
          </a:p>
          <a:p>
            <a:r>
              <a:rPr lang="es-CO" sz="2000" dirty="0"/>
              <a:t>Los planes y metas establecidos por la organización deben cuantificarse, es decir deben expresarse en términos monetarios con el fin de visualizarlos y facilitar su implementación.  </a:t>
            </a:r>
          </a:p>
        </p:txBody>
      </p:sp>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Desde el punto de vista contable y financiero, se apoya a la empresa en el proceso de planeación y alcance de su misión y visón,  cuando se lleva a cabo:</a:t>
            </a:r>
          </a:p>
        </p:txBody>
      </p:sp>
      <p:sp>
        <p:nvSpPr>
          <p:cNvPr id="4" name="CuadroTexto 3"/>
          <p:cNvSpPr txBox="1"/>
          <p:nvPr/>
        </p:nvSpPr>
        <p:spPr>
          <a:xfrm>
            <a:off x="238562" y="173991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02961"/>
            <a:ext cx="7590988" cy="2308324"/>
          </a:xfrm>
          <a:prstGeom prst="rect">
            <a:avLst/>
          </a:prstGeom>
          <a:noFill/>
        </p:spPr>
        <p:txBody>
          <a:bodyPr wrap="square" rtlCol="0">
            <a:spAutoFit/>
          </a:bodyPr>
          <a:lstStyle/>
          <a:p>
            <a:r>
              <a:rPr lang="es-CO" dirty="0"/>
              <a:t>a. El registro de las transacciones económicas de la empresa de acuerdo con los principios de contabilidad generalmente aceptados. </a:t>
            </a:r>
          </a:p>
          <a:p>
            <a:r>
              <a:rPr lang="es-CO" dirty="0"/>
              <a:t>b. Cuando se producen con frecuencia los estados financieros de la compañía y son presentados a los entes de control.</a:t>
            </a:r>
          </a:p>
          <a:p>
            <a:r>
              <a:rPr lang="es-CO" dirty="0"/>
              <a:t>c. Cuando se define una política restrictiva en cuanto a los gastos permitidos dentro de la compañía.</a:t>
            </a:r>
          </a:p>
          <a:p>
            <a:r>
              <a:rPr lang="es-CO" dirty="0"/>
              <a:t>d. Cuando se prepara el presupuesto maestro teniendo en cuenta la participación de todas las áreas funcionales de la compañía.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BC1F-CF48-4CC7-970B-3FC5626C9B1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A8FE0B6-6883-420E-8291-0C53A163E86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046FBDF-7806-42E0-98BB-E0059608448B}"/>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209683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3" name="Imagen 2">
            <a:extLst>
              <a:ext uri="{FF2B5EF4-FFF2-40B4-BE49-F238E27FC236}">
                <a16:creationId xmlns:a16="http://schemas.microsoft.com/office/drawing/2014/main" id="{F2018762-7486-4D1D-9E2B-80B4634CFE7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empresa Financieros Ltda., con un año de funcionamiento en el mercado desea hacer un análisis de la composición de la ecuación contable de la empresa para fin de año. Para cumplir con este propósito, el joven gerente de la empresa se encuentra un poco dudoso respecto de cuál de los estados financieros debe ser utilizado para este propósito. Por esta razón desea su colaboración en este proceso.</a:t>
            </a:r>
          </a:p>
        </p:txBody>
      </p:sp>
      <p:pic>
        <p:nvPicPr>
          <p:cNvPr id="4" name="Imagen 3">
            <a:extLst>
              <a:ext uri="{FF2B5EF4-FFF2-40B4-BE49-F238E27FC236}">
                <a16:creationId xmlns:a16="http://schemas.microsoft.com/office/drawing/2014/main" id="{9678FFDB-DF32-426E-8634-7EF156D1DBE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2374"/>
            <a:ext cx="7590988" cy="1015663"/>
          </a:xfrm>
          <a:prstGeom prst="rect">
            <a:avLst/>
          </a:prstGeom>
          <a:noFill/>
        </p:spPr>
        <p:txBody>
          <a:bodyPr wrap="square" rtlCol="0">
            <a:spAutoFit/>
          </a:bodyPr>
          <a:lstStyle/>
          <a:p>
            <a:r>
              <a:rPr lang="es-CO" sz="2000" dirty="0"/>
              <a:t>De acuerdo con la situación anterior, defina cuál debe ser el estado financiero que usted aconsejaría al gerente revisar para cumplir con el propósito buscado.</a:t>
            </a:r>
          </a:p>
        </p:txBody>
      </p:sp>
      <p:sp>
        <p:nvSpPr>
          <p:cNvPr id="4" name="CuadroTexto 3"/>
          <p:cNvSpPr txBox="1"/>
          <p:nvPr/>
        </p:nvSpPr>
        <p:spPr>
          <a:xfrm>
            <a:off x="238562" y="22152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76949"/>
            <a:ext cx="7590988" cy="1200329"/>
          </a:xfrm>
          <a:prstGeom prst="rect">
            <a:avLst/>
          </a:prstGeom>
          <a:noFill/>
        </p:spPr>
        <p:txBody>
          <a:bodyPr wrap="square" rtlCol="0">
            <a:spAutoFit/>
          </a:bodyPr>
          <a:lstStyle/>
          <a:p>
            <a:r>
              <a:rPr lang="es-CO" dirty="0"/>
              <a:t>a. Flujo de caja y estado de cambios en el patrimonio.</a:t>
            </a:r>
          </a:p>
          <a:p>
            <a:r>
              <a:rPr lang="es-CO" dirty="0"/>
              <a:t>b. Estado de resultados y estado de perdidas ganancias.</a:t>
            </a:r>
          </a:p>
          <a:p>
            <a:r>
              <a:rPr lang="es-CO" dirty="0"/>
              <a:t>c. Balance general de la empresa.</a:t>
            </a:r>
          </a:p>
          <a:p>
            <a:r>
              <a:rPr lang="es-CO" dirty="0"/>
              <a:t>d. Estado de cambios en la situación financiera de la empresa.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FABA01A8-5F22-480B-81B7-F1E3C7DDD08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328877"/>
          </a:xfrm>
          <a:prstGeom prst="rect">
            <a:avLst/>
          </a:prstGeom>
          <a:noFill/>
        </p:spPr>
        <p:txBody>
          <a:bodyPr wrap="square" rtlCol="0">
            <a:spAutoFit/>
          </a:bodyPr>
          <a:lstStyle/>
          <a:p>
            <a:pPr algn="just">
              <a:lnSpc>
                <a:spcPct val="115000"/>
              </a:lnSpc>
              <a:spcAft>
                <a:spcPts val="1200"/>
              </a:spcAft>
            </a:pPr>
            <a:r>
              <a:rPr lang="es-CO" sz="1600" dirty="0"/>
              <a:t>La empresa productora de alimentos para perros, Mascota Feliz, nueva en el mercado, tiene  en la actualidad una crisis comercial y financiera dado que sus tres principales compradores han decidido cambiar de proveedor de la línea de alimentos para perros, en consecuencia solo se ha quedado con un contrato que en la última semana  ha logrado firmar con almacenes éxito. </a:t>
            </a:r>
            <a:endParaRPr lang="es-CO" sz="1400" dirty="0"/>
          </a:p>
          <a:p>
            <a:pPr algn="just">
              <a:lnSpc>
                <a:spcPct val="115000"/>
              </a:lnSpc>
              <a:spcAft>
                <a:spcPts val="1200"/>
              </a:spcAft>
            </a:pPr>
            <a:r>
              <a:rPr lang="es-CO" sz="1600" dirty="0"/>
              <a:t>Al gerente le  preocupa mucho esta situación, sobre todo por la gran carga de costos y gastos  fijos  que debe asumir la empresa en cada periodo, vale la pena anotar que el 80% de estos costos y gastos se consideran vivos (implican desembolso de efectivo), además en este momento no cuenta con excedentes de efectivo ya que con los recursos disponibles del periodo pasado se realizó la compra de una nueva máquina empacadora, ante este escenario se encuentra en la necesidad de determinar si con el pedido de almacenes éxito le será suficiente para subsanar los costos y gastos fijos de la empresa o deberá cerrar su operación. </a:t>
            </a:r>
            <a:endParaRPr lang="es-CO" sz="1400" dirty="0"/>
          </a:p>
          <a:p>
            <a:pPr algn="just">
              <a:lnSpc>
                <a:spcPct val="115000"/>
              </a:lnSpc>
              <a:spcAft>
                <a:spcPts val="1200"/>
              </a:spcAft>
            </a:pPr>
            <a:r>
              <a:rPr lang="es-CO" sz="1600" dirty="0"/>
              <a:t>El pedido de almacenes éxito corresponde a: 5.500 unidades.</a:t>
            </a:r>
            <a:endParaRPr lang="es-CO" sz="1400" dirty="0"/>
          </a:p>
        </p:txBody>
      </p:sp>
      <p:pic>
        <p:nvPicPr>
          <p:cNvPr id="4" name="Imagen 3">
            <a:extLst>
              <a:ext uri="{FF2B5EF4-FFF2-40B4-BE49-F238E27FC236}">
                <a16:creationId xmlns:a16="http://schemas.microsoft.com/office/drawing/2014/main" id="{25E3C02D-8E5C-42F9-9E06-2E3915C1C8F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5" name="Rectángulo 4"/>
          <p:cNvSpPr/>
          <p:nvPr/>
        </p:nvSpPr>
        <p:spPr>
          <a:xfrm>
            <a:off x="982274" y="1175442"/>
            <a:ext cx="4608762" cy="410882"/>
          </a:xfrm>
          <a:prstGeom prst="rect">
            <a:avLst/>
          </a:prstGeom>
        </p:spPr>
        <p:txBody>
          <a:bodyPr wrap="none">
            <a:spAutoFit/>
          </a:bodyPr>
          <a:lstStyle/>
          <a:p>
            <a:pPr algn="just">
              <a:lnSpc>
                <a:spcPct val="115000"/>
              </a:lnSpc>
              <a:spcAft>
                <a:spcPts val="1200"/>
              </a:spcAft>
            </a:pPr>
            <a:r>
              <a:rPr lang="es-CO" dirty="0"/>
              <a:t>La información con la que cuenta el gerente es:</a:t>
            </a:r>
            <a:endParaRPr lang="es-CO" sz="16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148595531"/>
              </p:ext>
            </p:extLst>
          </p:nvPr>
        </p:nvGraphicFramePr>
        <p:xfrm>
          <a:off x="725424" y="1712214"/>
          <a:ext cx="6467856" cy="2152650"/>
        </p:xfrm>
        <a:graphic>
          <a:graphicData uri="http://schemas.openxmlformats.org/drawingml/2006/table">
            <a:tbl>
              <a:tblPr firstRow="1" firstCol="1" bandRow="1"/>
              <a:tblGrid>
                <a:gridCol w="4437969">
                  <a:extLst>
                    <a:ext uri="{9D8B030D-6E8A-4147-A177-3AD203B41FA5}">
                      <a16:colId xmlns:a16="http://schemas.microsoft.com/office/drawing/2014/main" val="2745743215"/>
                    </a:ext>
                  </a:extLst>
                </a:gridCol>
                <a:gridCol w="2029887">
                  <a:extLst>
                    <a:ext uri="{9D8B030D-6E8A-4147-A177-3AD203B41FA5}">
                      <a16:colId xmlns:a16="http://schemas.microsoft.com/office/drawing/2014/main" val="4288502855"/>
                    </a:ext>
                  </a:extLst>
                </a:gridCol>
              </a:tblGrid>
              <a:tr h="430530">
                <a:tc>
                  <a:txBody>
                    <a:bodyPr/>
                    <a:lstStyle/>
                    <a:p>
                      <a:pPr>
                        <a:lnSpc>
                          <a:spcPct val="115000"/>
                        </a:lnSpc>
                        <a:spcAft>
                          <a:spcPts val="0"/>
                        </a:spcAft>
                      </a:pPr>
                      <a:r>
                        <a:rPr lang="es-CO"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INFORMACIÓN</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VALOR</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948524"/>
                  </a:ext>
                </a:extLst>
              </a:tr>
              <a:tr h="430530">
                <a:tc>
                  <a:txBody>
                    <a:bodyPr/>
                    <a:lstStyle/>
                    <a:p>
                      <a:pP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 DE VENTA UNITARIO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12.500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173967"/>
                  </a:ext>
                </a:extLst>
              </a:tr>
              <a:tr h="430530">
                <a:tc>
                  <a:txBody>
                    <a:bodyPr/>
                    <a:lstStyle/>
                    <a:p>
                      <a:pP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COSTO VARIABLE UNITARIO</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8.000</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279064"/>
                  </a:ext>
                </a:extLst>
              </a:tr>
              <a:tr h="430530">
                <a:tc>
                  <a:txBody>
                    <a:bodyPr/>
                    <a:lstStyle/>
                    <a:p>
                      <a:pPr>
                        <a:lnSpc>
                          <a:spcPct val="115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COSTO FIJO DE PRODUCCIÓN </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25.000.000 </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808136"/>
                  </a:ext>
                </a:extLst>
              </a:tr>
              <a:tr h="430530">
                <a:tc>
                  <a:txBody>
                    <a:bodyPr/>
                    <a:lstStyle/>
                    <a:p>
                      <a:pPr>
                        <a:lnSpc>
                          <a:spcPct val="115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GASTOS FIJOS </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12.500.000 </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05445"/>
                  </a:ext>
                </a:extLst>
              </a:tr>
            </a:tbl>
          </a:graphicData>
        </a:graphic>
      </p:graphicFrame>
      <p:pic>
        <p:nvPicPr>
          <p:cNvPr id="7" name="Imagen 6">
            <a:extLst>
              <a:ext uri="{FF2B5EF4-FFF2-40B4-BE49-F238E27FC236}">
                <a16:creationId xmlns:a16="http://schemas.microsoft.com/office/drawing/2014/main" id="{B7E9E35E-AF59-4A8E-B393-D21060913AF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8094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573298"/>
          </a:xfrm>
          <a:prstGeom prst="rect">
            <a:avLst/>
          </a:prstGeom>
          <a:noFill/>
        </p:spPr>
        <p:txBody>
          <a:bodyPr wrap="square" rtlCol="0">
            <a:spAutoFit/>
          </a:bodyPr>
          <a:lstStyle/>
          <a:p>
            <a:pPr algn="just">
              <a:lnSpc>
                <a:spcPct val="115000"/>
              </a:lnSpc>
              <a:spcAft>
                <a:spcPts val="0"/>
              </a:spcAft>
            </a:pPr>
            <a:r>
              <a:rPr lang="es-CO" sz="1400" dirty="0"/>
              <a:t>Con la información que se presentó, ayude al gerente con este problema, indicándole de las siguientes opciones de respuesta, cuál es la que refleja la realidad de su empresa.</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79545"/>
            <a:ext cx="7324823" cy="3313215"/>
          </a:xfrm>
          <a:prstGeom prst="rect">
            <a:avLst/>
          </a:prstGeom>
          <a:noFill/>
        </p:spPr>
        <p:txBody>
          <a:bodyPr wrap="square" rtlCol="0">
            <a:spAutoFit/>
          </a:bodyPr>
          <a:lstStyle/>
          <a:p>
            <a:pPr algn="just">
              <a:lnSpc>
                <a:spcPct val="115000"/>
              </a:lnSpc>
              <a:spcAft>
                <a:spcPts val="0"/>
              </a:spcAft>
            </a:pPr>
            <a:r>
              <a:rPr lang="es-CO" sz="1400" dirty="0"/>
              <a:t>a. Al levar a cabo el contrato con almacenes éxito la empresa obtendrá utilidades por valor de $5.000.000, dado que el contrato con almacenes éxito supera en 500 unidades el punto de cierre de la empresa. Esto implica que cubre por amplio margen sus costos y gastos fijos del periodo.</a:t>
            </a:r>
            <a:endParaRPr lang="es-CO" sz="1200" dirty="0"/>
          </a:p>
          <a:p>
            <a:pPr algn="just">
              <a:lnSpc>
                <a:spcPct val="115000"/>
              </a:lnSpc>
              <a:spcAft>
                <a:spcPts val="0"/>
              </a:spcAft>
            </a:pPr>
            <a:r>
              <a:rPr lang="es-CO" sz="1400" dirty="0"/>
              <a:t>b. Al llevar a cabo el contrato con almacenes éxito, la empresa obtiene una utilidad de cero, por lo tanto se encuentra en punto de equilibrio y logra cubrir exactamente sus costos y gastos fijos del periodo. </a:t>
            </a:r>
            <a:endParaRPr lang="es-CO" sz="1200" dirty="0"/>
          </a:p>
          <a:p>
            <a:pPr algn="just">
              <a:lnSpc>
                <a:spcPct val="115000"/>
              </a:lnSpc>
              <a:spcAft>
                <a:spcPts val="0"/>
              </a:spcAft>
            </a:pPr>
            <a:r>
              <a:rPr lang="es-CO" sz="1400" dirty="0"/>
              <a:t>c. La empresa obtiene su punto de equilibrio al producir y vender como mínimo 8734 unidades, por lo tanto no es suficiente con las ventas del contrato de almacenes éxito para cubrir sus costos y gastos totales.</a:t>
            </a:r>
            <a:endParaRPr lang="es-CO" sz="1200" dirty="0"/>
          </a:p>
          <a:p>
            <a:pPr algn="just">
              <a:lnSpc>
                <a:spcPct val="115000"/>
              </a:lnSpc>
              <a:spcAft>
                <a:spcPts val="0"/>
              </a:spcAft>
            </a:pPr>
            <a:r>
              <a:rPr lang="es-CO" sz="1400" dirty="0"/>
              <a:t>d. Al producir y vender las 5.500 unidades del contrato con almacenes éxito, se encuentra 1167 unidades por debajo del punto de cierre, por lo tanto no es suficiente con el contrato para cubrir sus costos y gastos fijos del periodo, en consecuencia estará también lejos de alcanza su punto de equilibrio.</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Jorge Cifuentes, propietario de la empresa: Contables S.A.S, ha recibido una propuesta de inversión por parte de inversionistas extranjeros, los cuales han solicitado conocer y estudiar los estados financieros de la empresa. A Jorge le preocupa que sus estados financieros no puedan ser entendidos por dichos inversionistas.  El contador, profesional muy ético y conocedor de las normas legales, está muy tranquilo, y le ha dicho a Jorge que no hay de qué preocuparse dado que la contabilidad es un idioma universal. </a:t>
            </a:r>
          </a:p>
        </p:txBody>
      </p:sp>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1393</Words>
  <Application>Microsoft Office PowerPoint</Application>
  <PresentationFormat>Presentación en pantalla (16:9)</PresentationFormat>
  <Paragraphs>81</Paragraphs>
  <Slides>15</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2022-01-11T20:41:18Z</dcterms:modified>
</cp:coreProperties>
</file>