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Gestión Comercial y Ventas</a:t>
            </a:r>
            <a:endParaRPr lang="es-ES" sz="2400" dirty="0">
              <a:solidFill>
                <a:schemeClr val="bg1"/>
              </a:solidFill>
            </a:endParaRPr>
          </a:p>
        </p:txBody>
      </p:sp>
      <p:pic>
        <p:nvPicPr>
          <p:cNvPr id="4" name="Imagen 3">
            <a:extLst>
              <a:ext uri="{FF2B5EF4-FFF2-40B4-BE49-F238E27FC236}">
                <a16:creationId xmlns:a16="http://schemas.microsoft.com/office/drawing/2014/main" id="{DAA7BD60-1F18-4432-BAFE-F0AE0DC33D5E}"/>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1786920"/>
            <a:ext cx="7590988" cy="1569660"/>
          </a:xfrm>
          <a:prstGeom prst="rect">
            <a:avLst/>
          </a:prstGeom>
          <a:noFill/>
        </p:spPr>
        <p:txBody>
          <a:bodyPr wrap="square" rtlCol="0">
            <a:spAutoFit/>
          </a:bodyPr>
          <a:lstStyle/>
          <a:p>
            <a:pPr algn="just"/>
            <a:r>
              <a:rPr lang="es-CO" sz="2400" dirty="0"/>
              <a:t>Como Gerente de ventas de la compañía ABC usted es partidario de la automatización de la fuerza de ventas y le propone a su jefe inmediato entre otras, la adquisición de un software llamado Sales </a:t>
            </a:r>
            <a:r>
              <a:rPr lang="es-CO" sz="2400" dirty="0" err="1"/>
              <a:t>Force</a:t>
            </a:r>
            <a:r>
              <a:rPr lang="es-CO" sz="2400" dirty="0"/>
              <a:t>. </a:t>
            </a:r>
          </a:p>
        </p:txBody>
      </p:sp>
      <p:pic>
        <p:nvPicPr>
          <p:cNvPr id="5" name="Imagen 4">
            <a:extLst>
              <a:ext uri="{FF2B5EF4-FFF2-40B4-BE49-F238E27FC236}">
                <a16:creationId xmlns:a16="http://schemas.microsoft.com/office/drawing/2014/main" id="{ED28859C-C3E2-4850-8D36-63B92F9078B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Uno de los argumentos que usted expondrá para la aprobación  del proyecto es que dicha automatización le permitirá a los vendedores:       </a:t>
            </a:r>
          </a:p>
        </p:txBody>
      </p:sp>
      <p:sp>
        <p:nvSpPr>
          <p:cNvPr id="4" name="CuadroTexto 3"/>
          <p:cNvSpPr txBox="1"/>
          <p:nvPr/>
        </p:nvSpPr>
        <p:spPr>
          <a:xfrm>
            <a:off x="238562" y="160315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138494"/>
            <a:ext cx="7590988" cy="2554545"/>
          </a:xfrm>
          <a:prstGeom prst="rect">
            <a:avLst/>
          </a:prstGeom>
          <a:noFill/>
        </p:spPr>
        <p:txBody>
          <a:bodyPr wrap="square" rtlCol="0">
            <a:spAutoFit/>
          </a:bodyPr>
          <a:lstStyle/>
          <a:p>
            <a:pPr algn="just"/>
            <a:r>
              <a:rPr lang="es-CO" sz="2000" dirty="0"/>
              <a:t>a. Ofrecer a los clientes productos de acuerdo con las necesidades del área de producción.</a:t>
            </a:r>
          </a:p>
          <a:p>
            <a:pPr algn="just"/>
            <a:r>
              <a:rPr lang="es-CO" sz="2000" dirty="0"/>
              <a:t>b. Generar ventas repetidas y elevar el grado de seguimiento a la tramitación de los pedidos de los clientes y su entrega.</a:t>
            </a:r>
          </a:p>
          <a:p>
            <a:pPr algn="just"/>
            <a:r>
              <a:rPr lang="es-CO" sz="2000" dirty="0"/>
              <a:t>c. Ahorrar tiempo para permanecer en la oficina y enfocarse en las tareas administrativas.</a:t>
            </a:r>
          </a:p>
          <a:p>
            <a:pPr algn="just"/>
            <a:r>
              <a:rPr lang="es-CO" sz="2000" dirty="0"/>
              <a:t>d. Concentrar los esfuerzos en los altos inventarios y los productos de baja rotación.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DB712411-F321-4BCB-AA81-1C95B8415A2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1448365"/>
            <a:ext cx="7590988" cy="2246769"/>
          </a:xfrm>
          <a:prstGeom prst="rect">
            <a:avLst/>
          </a:prstGeom>
          <a:noFill/>
        </p:spPr>
        <p:txBody>
          <a:bodyPr wrap="square" rtlCol="0">
            <a:spAutoFit/>
          </a:bodyPr>
          <a:lstStyle/>
          <a:p>
            <a:pPr algn="just"/>
            <a:r>
              <a:rPr lang="es-CO" sz="2000" dirty="0"/>
              <a:t>Luego de determinar el potencial de ventas de e-Books en el mercado de la Costa Atlántica, la empresa MS ha solicitado su asesoría para que le ayude a calcular el número de vendedores que requiere contratar para cumplir con las expectativas de ventas.</a:t>
            </a:r>
          </a:p>
          <a:p>
            <a:pPr algn="just"/>
            <a:r>
              <a:rPr lang="es-CO" sz="2000" dirty="0"/>
              <a:t>Usted considera que es pertinente clasificar a los clientes de la zona por categoría y determinar la frecuencia y duración de las visitas Para de esta manera la obtener cantidad de vendedores necesarios.</a:t>
            </a:r>
          </a:p>
        </p:txBody>
      </p:sp>
      <p:pic>
        <p:nvPicPr>
          <p:cNvPr id="5" name="Imagen 4">
            <a:extLst>
              <a:ext uri="{FF2B5EF4-FFF2-40B4-BE49-F238E27FC236}">
                <a16:creationId xmlns:a16="http://schemas.microsoft.com/office/drawing/2014/main" id="{7080B08B-725E-4EA5-850B-F78806685DB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El método que incluye las variables elegidas por usted, para clasificar los clientes de la zona por categorías, frecuencia y duración de la visita, se conocen con el nombre de:</a:t>
            </a:r>
          </a:p>
        </p:txBody>
      </p:sp>
      <p:sp>
        <p:nvSpPr>
          <p:cNvPr id="4" name="CuadroTexto 3"/>
          <p:cNvSpPr txBox="1"/>
          <p:nvPr/>
        </p:nvSpPr>
        <p:spPr>
          <a:xfrm>
            <a:off x="238562" y="205657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45110"/>
            <a:ext cx="7590988" cy="1323439"/>
          </a:xfrm>
          <a:prstGeom prst="rect">
            <a:avLst/>
          </a:prstGeom>
          <a:noFill/>
        </p:spPr>
        <p:txBody>
          <a:bodyPr wrap="square" rtlCol="0">
            <a:spAutoFit/>
          </a:bodyPr>
          <a:lstStyle/>
          <a:p>
            <a:pPr algn="just"/>
            <a:r>
              <a:rPr lang="es-CO" sz="2000" dirty="0"/>
              <a:t>a. Del desglose.</a:t>
            </a:r>
          </a:p>
          <a:p>
            <a:pPr algn="just"/>
            <a:r>
              <a:rPr lang="es-CO" sz="2000" dirty="0"/>
              <a:t>b. Método Incremental.</a:t>
            </a:r>
          </a:p>
          <a:p>
            <a:pPr algn="just"/>
            <a:r>
              <a:rPr lang="es-CO" sz="2000" dirty="0"/>
              <a:t>c. Enfoque en la carga de trabajo.</a:t>
            </a:r>
          </a:p>
          <a:p>
            <a:pPr algn="just"/>
            <a:r>
              <a:rPr lang="es-CO" sz="2000" dirty="0"/>
              <a:t>d. Método de la rentabilidad.</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B791377A-FD81-458B-8062-A692EA608D82}"/>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B2C17-C845-4945-BAC1-765612C49CB9}"/>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385B0E80-AA71-4CDC-8203-2AD3B763385B}"/>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F4253C6F-AE01-4F4C-8340-673E3C2DA863}"/>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351323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C9D26F2B-687B-4429-9562-5ECA5F3328B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602254"/>
            <a:ext cx="7590988" cy="1938992"/>
          </a:xfrm>
          <a:prstGeom prst="rect">
            <a:avLst/>
          </a:prstGeom>
          <a:noFill/>
        </p:spPr>
        <p:txBody>
          <a:bodyPr wrap="square" rtlCol="0">
            <a:spAutoFit/>
          </a:bodyPr>
          <a:lstStyle/>
          <a:p>
            <a:pPr algn="just"/>
            <a:r>
              <a:rPr lang="es-CO" sz="2400" dirty="0"/>
              <a:t>La empresa SGH con más de 25 años en el mercado, ha empezado a perder ventas debido a que varios de sus clientes se han desplazado hacia nuevos competidores que ingresaron con productos más novedosos. Para recuperar sus compradores. </a:t>
            </a:r>
          </a:p>
        </p:txBody>
      </p:sp>
      <p:pic>
        <p:nvPicPr>
          <p:cNvPr id="5" name="Imagen 4">
            <a:extLst>
              <a:ext uri="{FF2B5EF4-FFF2-40B4-BE49-F238E27FC236}">
                <a16:creationId xmlns:a16="http://schemas.microsoft.com/office/drawing/2014/main" id="{4FAA9B54-00AA-41ED-8420-63E59A96043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627895"/>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219465"/>
            <a:ext cx="7590988" cy="400110"/>
          </a:xfrm>
          <a:prstGeom prst="rect">
            <a:avLst/>
          </a:prstGeom>
          <a:noFill/>
        </p:spPr>
        <p:txBody>
          <a:bodyPr wrap="square" rtlCol="0">
            <a:spAutoFit/>
          </a:bodyPr>
          <a:lstStyle/>
          <a:p>
            <a:r>
              <a:rPr lang="es-CO" sz="2000" dirty="0"/>
              <a:t>¿Qué orientación de negocios le sugeriría usted seguir a SGH?</a:t>
            </a:r>
          </a:p>
        </p:txBody>
      </p:sp>
      <p:sp>
        <p:nvSpPr>
          <p:cNvPr id="4" name="CuadroTexto 3"/>
          <p:cNvSpPr txBox="1"/>
          <p:nvPr/>
        </p:nvSpPr>
        <p:spPr>
          <a:xfrm>
            <a:off x="237865" y="203838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2600596"/>
            <a:ext cx="7590988" cy="1323439"/>
          </a:xfrm>
          <a:prstGeom prst="rect">
            <a:avLst/>
          </a:prstGeom>
          <a:noFill/>
        </p:spPr>
        <p:txBody>
          <a:bodyPr wrap="square" rtlCol="0">
            <a:spAutoFit/>
          </a:bodyPr>
          <a:lstStyle/>
          <a:p>
            <a:r>
              <a:rPr lang="es-CO" sz="2000" dirty="0"/>
              <a:t>a. Orientación a la producción.</a:t>
            </a:r>
          </a:p>
          <a:p>
            <a:r>
              <a:rPr lang="es-CO" sz="2000" dirty="0"/>
              <a:t>b. Orientación al servicio.</a:t>
            </a:r>
          </a:p>
          <a:p>
            <a:r>
              <a:rPr lang="es-CO" sz="2000" dirty="0"/>
              <a:t>c. Orientación al Marketing.</a:t>
            </a:r>
          </a:p>
          <a:p>
            <a:r>
              <a:rPr lang="es-CO" sz="2000" dirty="0"/>
              <a:t>d. Orientación a las ventas.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C0EF6AB6-C295-413C-87F3-1464F76F4E98}"/>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048256"/>
            <a:ext cx="7590988" cy="3046988"/>
          </a:xfrm>
          <a:prstGeom prst="rect">
            <a:avLst/>
          </a:prstGeom>
          <a:noFill/>
        </p:spPr>
        <p:txBody>
          <a:bodyPr wrap="square" rtlCol="0">
            <a:spAutoFit/>
          </a:bodyPr>
          <a:lstStyle/>
          <a:p>
            <a:pPr algn="just"/>
            <a:r>
              <a:rPr lang="es-CO" sz="2400" dirty="0"/>
              <a:t>La compañía multinacional M&amp;S es una organización de origen Coreano que pertenece al sector primario de la economía, y ha recibido una oferta para invertir en una empresa Colombiana del mismo sector que dentro de sus fortalezas presenta un adecuado control de las variables de su microentorno. Antes de que la compañía Coreana tome una decisión, ¿Qué variables del </a:t>
            </a:r>
            <a:r>
              <a:rPr lang="es-CO" sz="2400" dirty="0" err="1"/>
              <a:t>macroentorno</a:t>
            </a:r>
            <a:r>
              <a:rPr lang="es-CO" sz="2400" dirty="0"/>
              <a:t> considera usted también se deberían analizar?</a:t>
            </a:r>
          </a:p>
        </p:txBody>
      </p:sp>
      <p:pic>
        <p:nvPicPr>
          <p:cNvPr id="5" name="Imagen 4">
            <a:extLst>
              <a:ext uri="{FF2B5EF4-FFF2-40B4-BE49-F238E27FC236}">
                <a16:creationId xmlns:a16="http://schemas.microsoft.com/office/drawing/2014/main" id="{A0A6157B-6C49-4A45-A212-75383F6077D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13268"/>
            <a:ext cx="7590988" cy="707886"/>
          </a:xfrm>
          <a:prstGeom prst="rect">
            <a:avLst/>
          </a:prstGeom>
          <a:noFill/>
        </p:spPr>
        <p:txBody>
          <a:bodyPr wrap="square" rtlCol="0">
            <a:spAutoFit/>
          </a:bodyPr>
          <a:lstStyle/>
          <a:p>
            <a:pPr algn="just"/>
            <a:r>
              <a:rPr lang="es-CO" sz="2000" dirty="0"/>
              <a:t>Si una organización necesita analizar algunas variables o fuerzas externas que la afecten (</a:t>
            </a:r>
            <a:r>
              <a:rPr lang="es-CO" sz="2000" dirty="0" err="1"/>
              <a:t>Macroentorno</a:t>
            </a:r>
            <a:r>
              <a:rPr lang="es-CO" sz="2000" dirty="0"/>
              <a:t>) debería considerar:</a:t>
            </a:r>
          </a:p>
        </p:txBody>
      </p:sp>
      <p:sp>
        <p:nvSpPr>
          <p:cNvPr id="4" name="CuadroTexto 3"/>
          <p:cNvSpPr txBox="1"/>
          <p:nvPr/>
        </p:nvSpPr>
        <p:spPr>
          <a:xfrm>
            <a:off x="238562" y="161488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14412"/>
            <a:ext cx="7590988" cy="1938992"/>
          </a:xfrm>
          <a:prstGeom prst="rect">
            <a:avLst/>
          </a:prstGeom>
          <a:noFill/>
        </p:spPr>
        <p:txBody>
          <a:bodyPr wrap="square" rtlCol="0">
            <a:spAutoFit/>
          </a:bodyPr>
          <a:lstStyle/>
          <a:p>
            <a:pPr algn="just"/>
            <a:r>
              <a:rPr lang="es-CO" sz="2000" dirty="0"/>
              <a:t>a. La logística, los proveedores, los distribuidores, y los tratados de libre comercio.</a:t>
            </a:r>
          </a:p>
          <a:p>
            <a:pPr algn="just"/>
            <a:r>
              <a:rPr lang="es-CO" sz="2000" dirty="0"/>
              <a:t>b. La cultura Organizacional, la competencia, las leyes y los clientes.</a:t>
            </a:r>
          </a:p>
          <a:p>
            <a:pPr algn="just"/>
            <a:r>
              <a:rPr lang="es-CO" sz="2000" dirty="0"/>
              <a:t>c. La demografía, la cultura, la política y los recursos naturales.</a:t>
            </a:r>
          </a:p>
          <a:p>
            <a:pPr algn="just"/>
            <a:r>
              <a:rPr lang="es-CO" sz="2000" dirty="0"/>
              <a:t>d. Los intermediarios de marketing, el ingreso per cápita de sus clientes, la economía y la tecnología.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E285F48A-8491-4B4A-9AD6-D4EA6FC4377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1232922"/>
            <a:ext cx="7590988" cy="2677656"/>
          </a:xfrm>
          <a:prstGeom prst="rect">
            <a:avLst/>
          </a:prstGeom>
          <a:noFill/>
        </p:spPr>
        <p:txBody>
          <a:bodyPr wrap="square" rtlCol="0">
            <a:spAutoFit/>
          </a:bodyPr>
          <a:lstStyle/>
          <a:p>
            <a:pPr algn="just"/>
            <a:r>
              <a:rPr lang="es-CO" sz="2400" dirty="0"/>
              <a:t>La exportación es necesaria para la supervivencia de la economía de un país. Por ello los gobiernos exhortan, y motivan a las empresas a que participen en los mercados extranjeros y exporten más. Usted labora como Gerente de Ventas para la empresa Colombiana </a:t>
            </a:r>
            <a:r>
              <a:rPr lang="es-CO" sz="2400" dirty="0" err="1"/>
              <a:t>TyC</a:t>
            </a:r>
            <a:r>
              <a:rPr lang="es-CO" sz="2400" dirty="0"/>
              <a:t> que posee un producto único y ha recibido una oferta de otra compañía en el Perú para fabricarlo y venderlo en dicho mercado. </a:t>
            </a:r>
          </a:p>
        </p:txBody>
      </p:sp>
      <p:pic>
        <p:nvPicPr>
          <p:cNvPr id="5" name="Imagen 4">
            <a:extLst>
              <a:ext uri="{FF2B5EF4-FFF2-40B4-BE49-F238E27FC236}">
                <a16:creationId xmlns:a16="http://schemas.microsoft.com/office/drawing/2014/main" id="{443CE7C7-8EC6-45BB-8964-A65D098D4EA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538378"/>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107679"/>
            <a:ext cx="7590988" cy="400110"/>
          </a:xfrm>
          <a:prstGeom prst="rect">
            <a:avLst/>
          </a:prstGeom>
          <a:noFill/>
        </p:spPr>
        <p:txBody>
          <a:bodyPr wrap="square" rtlCol="0">
            <a:spAutoFit/>
          </a:bodyPr>
          <a:lstStyle/>
          <a:p>
            <a:r>
              <a:rPr lang="es-CO" sz="2000" dirty="0"/>
              <a:t>La mejor opción para hacer esta venta internacional es a través de:</a:t>
            </a:r>
          </a:p>
        </p:txBody>
      </p:sp>
      <p:sp>
        <p:nvSpPr>
          <p:cNvPr id="4" name="CuadroTexto 3"/>
          <p:cNvSpPr txBox="1"/>
          <p:nvPr/>
        </p:nvSpPr>
        <p:spPr>
          <a:xfrm>
            <a:off x="238562" y="171690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2"/>
            <a:ext cx="7590988" cy="1323439"/>
          </a:xfrm>
          <a:prstGeom prst="rect">
            <a:avLst/>
          </a:prstGeom>
          <a:noFill/>
        </p:spPr>
        <p:txBody>
          <a:bodyPr wrap="square" rtlCol="0">
            <a:spAutoFit/>
          </a:bodyPr>
          <a:lstStyle/>
          <a:p>
            <a:r>
              <a:rPr lang="es-CO" sz="2000" dirty="0"/>
              <a:t>a. Licencias.</a:t>
            </a:r>
          </a:p>
          <a:p>
            <a:r>
              <a:rPr lang="es-CO" sz="2000" dirty="0"/>
              <a:t>b. Agentes. </a:t>
            </a:r>
          </a:p>
          <a:p>
            <a:r>
              <a:rPr lang="es-CO" sz="2000" dirty="0"/>
              <a:t>c. Comisionistas.</a:t>
            </a:r>
          </a:p>
          <a:p>
            <a:r>
              <a:rPr lang="es-CO" sz="2000" dirty="0"/>
              <a:t>d. Distribuidores.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2E76BB99-A2A4-4EF3-81DB-F8691CC3A4B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766</Words>
  <Application>Microsoft Office PowerPoint</Application>
  <PresentationFormat>Presentación en pantalla (16:9)</PresentationFormat>
  <Paragraphs>62</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2022-01-11T20:33:51Z</dcterms:modified>
</cp:coreProperties>
</file>