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snapToObjects="1">
      <p:cViewPr varScale="1">
        <p:scale>
          <a:sx n="90" d="100"/>
          <a:sy n="90" d="100"/>
        </p:scale>
        <p:origin x="822"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523220"/>
          </a:xfrm>
          <a:prstGeom prst="rect">
            <a:avLst/>
          </a:prstGeom>
          <a:noFill/>
        </p:spPr>
        <p:txBody>
          <a:bodyPr wrap="square" rtlCol="0">
            <a:spAutoFit/>
          </a:bodyPr>
          <a:lstStyle/>
          <a:p>
            <a:pPr algn="r"/>
            <a:r>
              <a:rPr lang="es-ES" sz="2800" b="1" dirty="0">
                <a:solidFill>
                  <a:schemeClr val="bg1"/>
                </a:solidFill>
              </a:rPr>
              <a:t>Gestión Ambiental</a:t>
            </a:r>
          </a:p>
        </p:txBody>
      </p:sp>
      <p:pic>
        <p:nvPicPr>
          <p:cNvPr id="7" name="Imagen 6">
            <a:extLst>
              <a:ext uri="{FF2B5EF4-FFF2-40B4-BE49-F238E27FC236}">
                <a16:creationId xmlns:a16="http://schemas.microsoft.com/office/drawing/2014/main" id="{77D2E216-70C5-4C98-B7C0-FEAB238BCB9B}"/>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986700"/>
            <a:ext cx="7590988" cy="3170099"/>
          </a:xfrm>
          <a:prstGeom prst="rect">
            <a:avLst/>
          </a:prstGeom>
          <a:noFill/>
        </p:spPr>
        <p:txBody>
          <a:bodyPr wrap="square" rtlCol="0">
            <a:spAutoFit/>
          </a:bodyPr>
          <a:lstStyle/>
          <a:p>
            <a:pPr algn="just"/>
            <a:r>
              <a:rPr lang="es-ES" sz="2000" dirty="0"/>
              <a:t>El municipio de San Pelayo quiere empezar a clasificar sus residuos sólidos. Sin embargo, se presentan algunas dificultades, dentro de las cuales están: 1. Hay un consorcio externo que se encargará de llevar todos los residuos sólidos, pero le deben pagar $100 000 pesos por tonelada recogida; 2. Hay una cooperativa de recicladores que también quiere hacer el mismo proceso y cuentan con toda la tecnología que se necesita para disponer de todo tipo de residuos, incluido peligrosos. El costo de ellos es de $80 000 pesos por tonelada recogida. Esta cooperativa la conforman personas del municipio, sin embargo, el consejo insiste en contratar con el consorcio.</a:t>
            </a:r>
            <a:endParaRPr lang="es-CO" sz="2000" dirty="0"/>
          </a:p>
        </p:txBody>
      </p:sp>
      <p:pic>
        <p:nvPicPr>
          <p:cNvPr id="5" name="Imagen 4">
            <a:extLst>
              <a:ext uri="{FF2B5EF4-FFF2-40B4-BE49-F238E27FC236}">
                <a16:creationId xmlns:a16="http://schemas.microsoft.com/office/drawing/2014/main" id="{3B8E0713-982B-4134-9142-EB34576EC0C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ES" sz="2000" dirty="0"/>
              <a:t>Usted ha sido contratado como gerente del proyecto, por lo tanto, debe decidir ¿A quién le otorga el contrato?</a:t>
            </a:r>
            <a:endParaRPr lang="es-CO" sz="2000" dirty="0"/>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800347"/>
            <a:ext cx="7590988" cy="1323439"/>
          </a:xfrm>
          <a:prstGeom prst="rect">
            <a:avLst/>
          </a:prstGeom>
          <a:noFill/>
        </p:spPr>
        <p:txBody>
          <a:bodyPr wrap="square" rtlCol="0">
            <a:spAutoFit/>
          </a:bodyPr>
          <a:lstStyle/>
          <a:p>
            <a:pPr algn="just"/>
            <a:r>
              <a:rPr lang="es-ES" sz="2000" dirty="0"/>
              <a:t>a. A ninguno, porque no cumplen con las expectativas.</a:t>
            </a:r>
          </a:p>
          <a:p>
            <a:pPr algn="just"/>
            <a:r>
              <a:rPr lang="es-ES" sz="2000" dirty="0"/>
              <a:t>b. A la cooperativa de recicladores.</a:t>
            </a:r>
          </a:p>
          <a:p>
            <a:pPr algn="just"/>
            <a:r>
              <a:rPr lang="es-ES" sz="2000" dirty="0"/>
              <a:t>c. Al consorcio externo.</a:t>
            </a:r>
          </a:p>
          <a:p>
            <a:pPr algn="just"/>
            <a:r>
              <a:rPr lang="es-ES" sz="2000" dirty="0"/>
              <a:t>d. Divide el contrato en entre los 2 interesados.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F2AAB915-B1AB-4E1E-BA32-F872778BF27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1044327"/>
            <a:ext cx="7590988" cy="3416320"/>
          </a:xfrm>
          <a:prstGeom prst="rect">
            <a:avLst/>
          </a:prstGeom>
          <a:noFill/>
        </p:spPr>
        <p:txBody>
          <a:bodyPr wrap="square" rtlCol="0">
            <a:spAutoFit/>
          </a:bodyPr>
          <a:lstStyle/>
          <a:p>
            <a:pPr algn="just"/>
            <a:r>
              <a:rPr lang="es-ES" sz="2400" dirty="0"/>
              <a:t>La empresa de muñecos Pepito quiere empezar a producir muñecos para el mercado europeo. Sin embargo, esto implica un cambio radical en sus proveedores, a los cuales les debe exigir que todos sus materiales sean biodegradables y sin tóxicos. Esto, además, implicará cambiar los empaques de los mismos. Esto le garantizará un mercado por 5 años más, aunque debe recurrir a un préstamo grande por el valor adicional de las materias primas y empaques.</a:t>
            </a:r>
            <a:endParaRPr lang="es-CO" sz="2400" dirty="0"/>
          </a:p>
        </p:txBody>
      </p:sp>
      <p:pic>
        <p:nvPicPr>
          <p:cNvPr id="5" name="Imagen 4">
            <a:extLst>
              <a:ext uri="{FF2B5EF4-FFF2-40B4-BE49-F238E27FC236}">
                <a16:creationId xmlns:a16="http://schemas.microsoft.com/office/drawing/2014/main" id="{16539036-5385-4812-969C-C9C37BA246F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ES" sz="2000" dirty="0"/>
              <a:t>Usted es el gerente de esta empresa y debe tomar una decisión frente al tema, teniendo en cuenta el impacto ambiental y la parte socio-económica. ¿Cuál es la mejor decisión para la producción de los muñecos?</a:t>
            </a:r>
            <a:endParaRPr lang="es-CO" sz="2000" dirty="0"/>
          </a:p>
        </p:txBody>
      </p:sp>
      <p:sp>
        <p:nvSpPr>
          <p:cNvPr id="4" name="CuadroTexto 3"/>
          <p:cNvSpPr txBox="1"/>
          <p:nvPr/>
        </p:nvSpPr>
        <p:spPr>
          <a:xfrm>
            <a:off x="238562" y="212139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60000"/>
            <a:ext cx="7590988" cy="1323439"/>
          </a:xfrm>
          <a:prstGeom prst="rect">
            <a:avLst/>
          </a:prstGeom>
          <a:noFill/>
        </p:spPr>
        <p:txBody>
          <a:bodyPr wrap="square" rtlCol="0">
            <a:spAutoFit/>
          </a:bodyPr>
          <a:lstStyle/>
          <a:p>
            <a:pPr algn="just"/>
            <a:r>
              <a:rPr lang="es-ES" sz="2000"/>
              <a:t>a. Cambiar solamente el empaque </a:t>
            </a:r>
          </a:p>
          <a:p>
            <a:pPr algn="just"/>
            <a:r>
              <a:rPr lang="es-ES" sz="2000"/>
              <a:t>b. No se arriesga.</a:t>
            </a:r>
          </a:p>
          <a:p>
            <a:pPr algn="just"/>
            <a:r>
              <a:rPr lang="es-ES" sz="2000"/>
              <a:t>c. Cambiar solo las materias primas. </a:t>
            </a:r>
          </a:p>
          <a:p>
            <a:pPr algn="just"/>
            <a:r>
              <a:rPr lang="es-ES" sz="2000"/>
              <a:t>d. Se arriesga y cambia las materias primas y los empaques.</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pic>
        <p:nvPicPr>
          <p:cNvPr id="8" name="Imagen 7">
            <a:extLst>
              <a:ext uri="{FF2B5EF4-FFF2-40B4-BE49-F238E27FC236}">
                <a16:creationId xmlns:a16="http://schemas.microsoft.com/office/drawing/2014/main" id="{97AE2B7D-CDBD-4043-8D26-D8CF28CA6ACB}"/>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C57D1-6A8D-4C8E-A348-699F1FF84770}"/>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ACA7061C-EEE3-4A2C-B187-EDBE56745404}"/>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AB4863A-15D2-4461-A01B-EEA2216353CE}"/>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338675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2B637516-8716-4786-B9F0-2DEBA9FDC7C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3477875"/>
          </a:xfrm>
          <a:prstGeom prst="rect">
            <a:avLst/>
          </a:prstGeom>
          <a:noFill/>
        </p:spPr>
        <p:txBody>
          <a:bodyPr wrap="square" rtlCol="0">
            <a:spAutoFit/>
          </a:bodyPr>
          <a:lstStyle/>
          <a:p>
            <a:pPr algn="just"/>
            <a:r>
              <a:rPr lang="es-ES" sz="2000" dirty="0"/>
              <a:t>En el país se ha pensado en construir una represa hidroeléctrica, la cual va a estar ubicada en los departamentos de Bolívar y Antioquia. Sin embargo, esta zona cuenta con un Parque Nacional que se vería afectado por la construcción de la misma. Las </a:t>
            </a:r>
            <a:r>
              <a:rPr lang="es-ES" sz="2000" dirty="0" err="1"/>
              <a:t>ONGs</a:t>
            </a:r>
            <a:r>
              <a:rPr lang="es-ES" sz="2000" dirty="0"/>
              <a:t> del país se oponen al proyecto, porque consideran que el impacto social y ambiental es alto. La presión del gobierno es alta, por cuanto necesita producir más energía eléctrica a corto plazo. Por otro lado, se plantea generar la producción de energía eléctrica con ayuda de la construcción de un parque eólico, pero esta solución implicaría una demora de 10 años.</a:t>
            </a:r>
          </a:p>
          <a:p>
            <a:pPr algn="just"/>
            <a:r>
              <a:rPr lang="es-ES" sz="2000" dirty="0"/>
              <a:t>Debe, además, recordar los problemas de cambio climático que existen en el mundo.</a:t>
            </a:r>
          </a:p>
        </p:txBody>
      </p:sp>
      <p:pic>
        <p:nvPicPr>
          <p:cNvPr id="5" name="Imagen 4">
            <a:extLst>
              <a:ext uri="{FF2B5EF4-FFF2-40B4-BE49-F238E27FC236}">
                <a16:creationId xmlns:a16="http://schemas.microsoft.com/office/drawing/2014/main" id="{3EFBD81D-42A5-4208-97D3-56E9D0B6544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Usted ha sido contratado como consultor y debe tomar una decisión frente al tema, teniendo en cuenta el impacto ambiental y la parte socio-económica. ¿Cuál es la mejor decisión para la producción de energía eléctrica?</a:t>
            </a:r>
          </a:p>
        </p:txBody>
      </p:sp>
      <p:sp>
        <p:nvSpPr>
          <p:cNvPr id="4" name="CuadroTexto 3"/>
          <p:cNvSpPr txBox="1"/>
          <p:nvPr/>
        </p:nvSpPr>
        <p:spPr>
          <a:xfrm>
            <a:off x="237865" y="218433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2785888"/>
            <a:ext cx="7590988" cy="1323439"/>
          </a:xfrm>
          <a:prstGeom prst="rect">
            <a:avLst/>
          </a:prstGeom>
          <a:noFill/>
        </p:spPr>
        <p:txBody>
          <a:bodyPr wrap="square" rtlCol="0">
            <a:spAutoFit/>
          </a:bodyPr>
          <a:lstStyle/>
          <a:p>
            <a:pPr algn="just"/>
            <a:r>
              <a:rPr lang="es-ES" sz="2000"/>
              <a:t>a. La construcción de la hidroeléctrica.</a:t>
            </a:r>
          </a:p>
          <a:p>
            <a:pPr algn="just"/>
            <a:r>
              <a:rPr lang="es-ES" sz="2000"/>
              <a:t>b. La construcción del parque eólico.</a:t>
            </a:r>
          </a:p>
          <a:p>
            <a:pPr algn="just"/>
            <a:r>
              <a:rPr lang="es-ES" sz="2000"/>
              <a:t>c. La construcción de los dos.</a:t>
            </a:r>
          </a:p>
          <a:p>
            <a:pPr algn="just"/>
            <a:r>
              <a:rPr lang="es-ES" sz="2000"/>
              <a:t>d. La construcción de una planta nuclear.</a:t>
            </a:r>
            <a:endParaRPr lang="es-ES" sz="2000"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A29B7B1A-8777-4883-A527-2180B9758E4B}"/>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334255" y="1690504"/>
            <a:ext cx="7590988" cy="1938992"/>
          </a:xfrm>
          <a:prstGeom prst="rect">
            <a:avLst/>
          </a:prstGeom>
          <a:noFill/>
        </p:spPr>
        <p:txBody>
          <a:bodyPr wrap="square" rtlCol="0">
            <a:spAutoFit/>
          </a:bodyPr>
          <a:lstStyle/>
          <a:p>
            <a:pPr algn="just"/>
            <a:r>
              <a:rPr lang="es-ES" sz="2400" dirty="0"/>
              <a:t>En la actualidad se conocen las graves consecuencias del cambio climático, lo que ha llevado al Estado a exigir un compromiso por parte de las empresas, a las cuales se les exige que, en un plazo de máximo 10 años, disminuyan la huella de carbono.</a:t>
            </a:r>
            <a:endParaRPr lang="es-CO" sz="2400" dirty="0"/>
          </a:p>
        </p:txBody>
      </p:sp>
      <p:pic>
        <p:nvPicPr>
          <p:cNvPr id="5" name="Imagen 4">
            <a:extLst>
              <a:ext uri="{FF2B5EF4-FFF2-40B4-BE49-F238E27FC236}">
                <a16:creationId xmlns:a16="http://schemas.microsoft.com/office/drawing/2014/main" id="{ADC17045-CC83-4020-982A-2393259FB2C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45610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084805"/>
            <a:ext cx="7590988" cy="769441"/>
          </a:xfrm>
          <a:prstGeom prst="rect">
            <a:avLst/>
          </a:prstGeom>
          <a:noFill/>
        </p:spPr>
        <p:txBody>
          <a:bodyPr wrap="square" rtlCol="0">
            <a:spAutoFit/>
          </a:bodyPr>
          <a:lstStyle/>
          <a:p>
            <a:pPr algn="just"/>
            <a:r>
              <a:rPr lang="es-CO" sz="2200" dirty="0"/>
              <a:t>Usted es gerente de una empresa de transporte y debe tomar una decisión. ¿Cuál seleccionaría?</a:t>
            </a:r>
          </a:p>
        </p:txBody>
      </p:sp>
      <p:sp>
        <p:nvSpPr>
          <p:cNvPr id="4" name="CuadroTexto 3"/>
          <p:cNvSpPr txBox="1"/>
          <p:nvPr/>
        </p:nvSpPr>
        <p:spPr>
          <a:xfrm>
            <a:off x="238562" y="19441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39849"/>
            <a:ext cx="7590988" cy="1631216"/>
          </a:xfrm>
          <a:prstGeom prst="rect">
            <a:avLst/>
          </a:prstGeom>
          <a:noFill/>
        </p:spPr>
        <p:txBody>
          <a:bodyPr wrap="square" rtlCol="0">
            <a:spAutoFit/>
          </a:bodyPr>
          <a:lstStyle/>
          <a:p>
            <a:pPr algn="just"/>
            <a:r>
              <a:rPr lang="es-ES" sz="2000" dirty="0"/>
              <a:t>a.	Cambiar el uso de los combustibles fósiles por energías más limpias.</a:t>
            </a:r>
          </a:p>
          <a:p>
            <a:pPr algn="just"/>
            <a:r>
              <a:rPr lang="es-ES" sz="2000" dirty="0"/>
              <a:t>b.	Cambiar los vehículos viejos por unos más nuevos.</a:t>
            </a:r>
          </a:p>
          <a:p>
            <a:pPr algn="just"/>
            <a:r>
              <a:rPr lang="es-ES" sz="2000" dirty="0"/>
              <a:t>c.	Investiga sobre el uso de la energía eléctrica en los vehículos.</a:t>
            </a:r>
          </a:p>
          <a:p>
            <a:pPr algn="just"/>
            <a:r>
              <a:rPr lang="es-ES" sz="2000" dirty="0"/>
              <a:t>d.	Decide no hacer nada y esperar a ver qué pasa.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2A0DE03E-8202-40C0-AF4F-28A706FE4E0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592877"/>
            <a:ext cx="7590988" cy="2246769"/>
          </a:xfrm>
          <a:prstGeom prst="rect">
            <a:avLst/>
          </a:prstGeom>
          <a:noFill/>
        </p:spPr>
        <p:txBody>
          <a:bodyPr wrap="square" rtlCol="0">
            <a:spAutoFit/>
          </a:bodyPr>
          <a:lstStyle/>
          <a:p>
            <a:pPr algn="just"/>
            <a:r>
              <a:rPr lang="es-ES" sz="2000" dirty="0"/>
              <a:t>Se piensa construir un proyecto ecoturístico en el Parque Nacional Natural Tayrona. Este va a involucrar la construcción de un Eco-Hábitat de bajo impacto ambiental con una capacidad para 50 personas. El mercado está garantizado, dado que el mismo se va a considerar como un proyecto de categoría 5 estrellas. Sin embargo, a la fecha, no se ha elaborado el estudio de impacto ambiental. El inversionista presiona argumentando que eso no importa.</a:t>
            </a:r>
            <a:endParaRPr lang="es-CO" sz="2000" dirty="0"/>
          </a:p>
        </p:txBody>
      </p:sp>
      <p:pic>
        <p:nvPicPr>
          <p:cNvPr id="5" name="Imagen 4">
            <a:extLst>
              <a:ext uri="{FF2B5EF4-FFF2-40B4-BE49-F238E27FC236}">
                <a16:creationId xmlns:a16="http://schemas.microsoft.com/office/drawing/2014/main" id="{0B652DEE-D7C7-4344-8A47-8274A244800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Usted ha sido contratado como gerente del proyecto, por lo tanto debe decidir qué hacer al respecto. Usted decide que se debe:</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91168"/>
            <a:ext cx="7590988" cy="1323439"/>
          </a:xfrm>
          <a:prstGeom prst="rect">
            <a:avLst/>
          </a:prstGeom>
          <a:noFill/>
        </p:spPr>
        <p:txBody>
          <a:bodyPr wrap="square" rtlCol="0">
            <a:spAutoFit/>
          </a:bodyPr>
          <a:lstStyle/>
          <a:p>
            <a:pPr marL="342900" indent="-342900" algn="just">
              <a:buFont typeface="+mj-lt"/>
              <a:buAutoNum type="alphaLcPeriod"/>
            </a:pPr>
            <a:r>
              <a:rPr lang="es-CO" sz="2000" dirty="0"/>
              <a:t>Seguir adelante con el proyecto.</a:t>
            </a:r>
          </a:p>
          <a:p>
            <a:pPr marL="342900" indent="-342900" algn="just">
              <a:buFont typeface="+mj-lt"/>
              <a:buAutoNum type="alphaLcPeriod"/>
            </a:pPr>
            <a:r>
              <a:rPr lang="es-CO" sz="2000" dirty="0"/>
              <a:t>Averiguar sobre los posibles efectos del mismo al ambiente.</a:t>
            </a:r>
          </a:p>
          <a:p>
            <a:pPr marL="342900" indent="-342900" algn="just">
              <a:buFont typeface="+mj-lt"/>
              <a:buAutoNum type="alphaLcPeriod"/>
            </a:pPr>
            <a:r>
              <a:rPr lang="es-CO" sz="2000" dirty="0"/>
              <a:t>Parar el proyecto hasta que se cuente con el EIA respectivo.</a:t>
            </a:r>
          </a:p>
          <a:p>
            <a:pPr marL="342900" indent="-342900" algn="just">
              <a:buFont typeface="+mj-lt"/>
              <a:buAutoNum type="alphaLcPeriod"/>
            </a:pPr>
            <a:r>
              <a:rPr lang="es-CO" sz="2000" dirty="0"/>
              <a:t>Evaluar sobre la viabilidad ambiental del proyecto en esta zona.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49C6767D-E85D-4129-9BE4-4AF7B331C02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963</Words>
  <Application>Microsoft Office PowerPoint</Application>
  <PresentationFormat>Presentación en pantalla (16:9)</PresentationFormat>
  <Paragraphs>62</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2022-01-11T19:03:33Z</dcterms:modified>
</cp:coreProperties>
</file>