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0" r:id="rId2"/>
    <p:sldId id="258" r:id="rId3"/>
    <p:sldId id="262" r:id="rId4"/>
    <p:sldId id="273" r:id="rId5"/>
    <p:sldId id="263" r:id="rId6"/>
    <p:sldId id="274" r:id="rId7"/>
    <p:sldId id="282" r:id="rId8"/>
    <p:sldId id="275" r:id="rId9"/>
    <p:sldId id="276" r:id="rId10"/>
    <p:sldId id="277" r:id="rId11"/>
    <p:sldId id="278" r:id="rId12"/>
    <p:sldId id="279" r:id="rId13"/>
    <p:sldId id="280" r:id="rId14"/>
    <p:sldId id="281" r:id="rId15"/>
    <p:sldId id="283" r:id="rId16"/>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snapToObjects="1">
      <p:cViewPr varScale="1">
        <p:scale>
          <a:sx n="90" d="100"/>
          <a:sy n="90" d="100"/>
        </p:scale>
        <p:origin x="75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14</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Gestión Tecnológica y del Conocimiento</a:t>
            </a:r>
            <a:endParaRPr lang="es-ES" sz="2400" dirty="0">
              <a:solidFill>
                <a:schemeClr val="bg1"/>
              </a:solidFill>
            </a:endParaRPr>
          </a:p>
        </p:txBody>
      </p:sp>
      <p:pic>
        <p:nvPicPr>
          <p:cNvPr id="7" name="Imagen 6">
            <a:extLst>
              <a:ext uri="{FF2B5EF4-FFF2-40B4-BE49-F238E27FC236}">
                <a16:creationId xmlns:a16="http://schemas.microsoft.com/office/drawing/2014/main" id="{0D3A8797-6D2C-40BA-8FAB-BEBF885C7FCF}"/>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lvl="0"/>
            <a:r>
              <a:rPr lang="es-CO" sz="2000" dirty="0"/>
              <a:t>De acuerdo a los conceptos y prácticas realizadas en el periodo académico, en la herramienta de hojas de cálculo MS EXCEL, se puede definir una tabla dinámica como:</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23906" y="2294570"/>
            <a:ext cx="7590988" cy="3170099"/>
          </a:xfrm>
          <a:prstGeom prst="rect">
            <a:avLst/>
          </a:prstGeom>
          <a:noFill/>
        </p:spPr>
        <p:txBody>
          <a:bodyPr wrap="square" rtlCol="0">
            <a:spAutoFit/>
          </a:bodyPr>
          <a:lstStyle/>
          <a:p>
            <a:pPr marL="342900" lvl="0" indent="-342900">
              <a:buFont typeface="+mj-lt"/>
              <a:buAutoNum type="alphaLcPeriod"/>
            </a:pPr>
            <a:r>
              <a:rPr lang="es-CO" sz="2000" dirty="0"/>
              <a:t>Es una herramienta que permite resumir y analizar grandes cantidades de información mediante la manipulación de campos por columnas y por filas.</a:t>
            </a:r>
          </a:p>
          <a:p>
            <a:pPr marL="342900" lvl="0" indent="-342900">
              <a:buFont typeface="+mj-lt"/>
              <a:buAutoNum type="alphaLcPeriod"/>
            </a:pPr>
            <a:r>
              <a:rPr lang="es-CO" sz="2000" dirty="0"/>
              <a:t>Es una vista empleada para simplificar la información que se tienen en filas y columnas en grandes cantidades de información.</a:t>
            </a:r>
          </a:p>
          <a:p>
            <a:pPr marL="342900" lvl="0" indent="-342900">
              <a:buFont typeface="+mj-lt"/>
              <a:buAutoNum type="alphaLcPeriod"/>
            </a:pPr>
            <a:r>
              <a:rPr lang="es-CO" sz="2000" dirty="0"/>
              <a:t>Es una función que permite generar reportes de grandes cantidades de información en filas y columnas.</a:t>
            </a:r>
          </a:p>
          <a:p>
            <a:pPr marL="342900" lvl="0" indent="-342900">
              <a:buFont typeface="+mj-lt"/>
              <a:buAutoNum type="alphaLcPeriod"/>
            </a:pPr>
            <a:r>
              <a:rPr lang="es-CO" sz="2000" dirty="0"/>
              <a:t>Es un complemento que permite resumir grandes cantidades de información mediante la aplicación de varias fórmulas.</a:t>
            </a:r>
          </a:p>
          <a:p>
            <a:pPr algn="just"/>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B34A5492-9F82-464E-A340-0476C44B023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En la mayoría de organizaciones o compañías colombianas, se cuenta con herramientas de software licenciadas, llamadas paquetes ofimáticos, siendo el más común el desarrollado por Microsoft, conocido como Microsoft Office, donde se encuentran diferentes herramientas para trabajar con procesadores de texto, hojas de cálculo, presentaciones, bases de datos, entre muchos otros.</a:t>
            </a:r>
          </a:p>
        </p:txBody>
      </p:sp>
      <p:pic>
        <p:nvPicPr>
          <p:cNvPr id="5" name="Imagen 4">
            <a:extLst>
              <a:ext uri="{FF2B5EF4-FFF2-40B4-BE49-F238E27FC236}">
                <a16:creationId xmlns:a16="http://schemas.microsoft.com/office/drawing/2014/main" id="{3EBB29AF-59A5-4F6E-ADAA-3C058542DAC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r>
              <a:rPr lang="es-CO" sz="2000" dirty="0"/>
              <a:t>De las siguientes opciones ¿cuál no es una herramienta de Microsoft?</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marL="342900" lvl="0" indent="-342900">
              <a:buFont typeface="+mj-lt"/>
              <a:buAutoNum type="alphaLcPeriod"/>
            </a:pPr>
            <a:r>
              <a:rPr lang="es-CO" sz="2000" dirty="0"/>
              <a:t>Outlook.</a:t>
            </a:r>
          </a:p>
          <a:p>
            <a:pPr marL="342900" lvl="0" indent="-342900">
              <a:buFont typeface="+mj-lt"/>
              <a:buAutoNum type="alphaLcPeriod"/>
            </a:pPr>
            <a:r>
              <a:rPr lang="es-CO" sz="2000" dirty="0"/>
              <a:t>Adobe Reader.</a:t>
            </a:r>
          </a:p>
          <a:p>
            <a:pPr marL="342900" lvl="0" indent="-342900">
              <a:buFont typeface="+mj-lt"/>
              <a:buAutoNum type="alphaLcPeriod"/>
            </a:pPr>
            <a:r>
              <a:rPr lang="es-CO" sz="2000" dirty="0"/>
              <a:t>Visio.</a:t>
            </a:r>
          </a:p>
          <a:p>
            <a:pPr marL="342900" lvl="0" indent="-342900">
              <a:buFont typeface="+mj-lt"/>
              <a:buAutoNum type="alphaLcPeriod"/>
            </a:pPr>
            <a:r>
              <a:rPr lang="es-CO" sz="2000" dirty="0"/>
              <a:t>Publisher.</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B9744317-2718-4E8F-9E9F-636C2E095BE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El uso de herramientas colaborativas en línea y que permitan almacenar la información en la “nube”, cada vez es más frecuente que sean utilizados por las organizaciones en todo el mundo. Google está ofreciendo una serie de servicios a través de Google Apps que pueden aplicarse para el sector Educación, sector Empresa o Negocio, y sector Gobierno.</a:t>
            </a:r>
          </a:p>
        </p:txBody>
      </p:sp>
      <p:pic>
        <p:nvPicPr>
          <p:cNvPr id="5" name="Imagen 4">
            <a:extLst>
              <a:ext uri="{FF2B5EF4-FFF2-40B4-BE49-F238E27FC236}">
                <a16:creationId xmlns:a16="http://schemas.microsoft.com/office/drawing/2014/main" id="{C38E4E8C-44B7-42C4-AAF3-CBA7292E0C8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16681"/>
            <a:ext cx="7590988" cy="707886"/>
          </a:xfrm>
          <a:prstGeom prst="rect">
            <a:avLst/>
          </a:prstGeom>
          <a:noFill/>
        </p:spPr>
        <p:txBody>
          <a:bodyPr wrap="square" rtlCol="0">
            <a:spAutoFit/>
          </a:bodyPr>
          <a:lstStyle/>
          <a:p>
            <a:r>
              <a:rPr lang="es-CO" sz="2000" dirty="0"/>
              <a:t>De acuerdo al caso planteado ¿Cuál de las siguientes no es una aplicación de Google Apps?</a:t>
            </a:r>
          </a:p>
        </p:txBody>
      </p:sp>
      <p:sp>
        <p:nvSpPr>
          <p:cNvPr id="4" name="CuadroTexto 3"/>
          <p:cNvSpPr txBox="1"/>
          <p:nvPr/>
        </p:nvSpPr>
        <p:spPr>
          <a:xfrm>
            <a:off x="238562" y="178294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23906" y="2305108"/>
            <a:ext cx="7590988" cy="1200329"/>
          </a:xfrm>
          <a:prstGeom prst="rect">
            <a:avLst/>
          </a:prstGeom>
          <a:noFill/>
        </p:spPr>
        <p:txBody>
          <a:bodyPr wrap="square" rtlCol="0">
            <a:spAutoFit/>
          </a:bodyPr>
          <a:lstStyle/>
          <a:p>
            <a:pPr marL="342900" lvl="0" indent="-342900">
              <a:buFont typeface="+mj-lt"/>
              <a:buAutoNum type="alphaLcPeriod"/>
            </a:pPr>
            <a:r>
              <a:rPr lang="es-CO" dirty="0"/>
              <a:t>Drive.</a:t>
            </a:r>
          </a:p>
          <a:p>
            <a:pPr marL="342900" lvl="0" indent="-342900">
              <a:buFont typeface="+mj-lt"/>
              <a:buAutoNum type="alphaLcPeriod"/>
            </a:pPr>
            <a:r>
              <a:rPr lang="es-CO" dirty="0"/>
              <a:t>Calendar.</a:t>
            </a:r>
          </a:p>
          <a:p>
            <a:pPr marL="342900" lvl="0" indent="-342900">
              <a:buFont typeface="+mj-lt"/>
              <a:buAutoNum type="alphaLcPeriod"/>
            </a:pPr>
            <a:r>
              <a:rPr lang="es-CO" dirty="0" err="1"/>
              <a:t>Maps</a:t>
            </a:r>
            <a:r>
              <a:rPr lang="es-CO" dirty="0"/>
              <a:t>.</a:t>
            </a:r>
          </a:p>
          <a:p>
            <a:pPr marL="342900" lvl="0" indent="-342900">
              <a:buFont typeface="+mj-lt"/>
              <a:buAutoNum type="alphaLcPeriod"/>
            </a:pPr>
            <a:r>
              <a:rPr lang="es-CO" dirty="0"/>
              <a:t>Dropbox.</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d</a:t>
            </a:r>
            <a:endParaRPr lang="es-CO" b="1" dirty="0"/>
          </a:p>
        </p:txBody>
      </p:sp>
      <p:pic>
        <p:nvPicPr>
          <p:cNvPr id="8" name="Imagen 7">
            <a:extLst>
              <a:ext uri="{FF2B5EF4-FFF2-40B4-BE49-F238E27FC236}">
                <a16:creationId xmlns:a16="http://schemas.microsoft.com/office/drawing/2014/main" id="{A6D964CB-76C0-4DEC-B11D-2FB4B8541DA2}"/>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234056-46C9-4C5C-8630-E2D6A96D019A}"/>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EA14D82C-8CC5-41E5-A839-C13301745A9C}"/>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EAEB2D59-A167-416B-9BDF-3661EB2A8810}"/>
              </a:ext>
            </a:extLst>
          </p:cNvPr>
          <p:cNvPicPr>
            <a:picLocks noChangeAspect="1"/>
          </p:cNvPicPr>
          <p:nvPr/>
        </p:nvPicPr>
        <p:blipFill>
          <a:blip r:embed="rId2"/>
          <a:stretch>
            <a:fillRect/>
          </a:stretch>
        </p:blipFill>
        <p:spPr>
          <a:xfrm>
            <a:off x="-27157" y="0"/>
            <a:ext cx="9171158" cy="5143500"/>
          </a:xfrm>
          <a:prstGeom prst="rect">
            <a:avLst/>
          </a:prstGeom>
        </p:spPr>
      </p:pic>
    </p:spTree>
    <p:extLst>
      <p:ext uri="{BB962C8B-B14F-4D97-AF65-F5344CB8AC3E}">
        <p14:creationId xmlns:p14="http://schemas.microsoft.com/office/powerpoint/2010/main" val="365719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200072B5-7DD5-4708-A42D-0F39E580164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2246769"/>
          </a:xfrm>
          <a:prstGeom prst="rect">
            <a:avLst/>
          </a:prstGeom>
          <a:noFill/>
        </p:spPr>
        <p:txBody>
          <a:bodyPr wrap="square" rtlCol="0">
            <a:spAutoFit/>
          </a:bodyPr>
          <a:lstStyle/>
          <a:p>
            <a:pPr algn="just"/>
            <a:r>
              <a:rPr lang="es-CO" sz="2000" dirty="0"/>
              <a:t>En las organizaciones es común encontrar hojas de cálculo con datos guardados en tablas con más de 5.000 registros, donde se pueden encontrar más de 20 columnas por cada registro. Uno de los problemas a los que se enfrentan los profesionales que exige la industria, es la búsqueda de datos en estas hojas de cálculo y el desconocimiento de funciones que permiten encontrar puntualmente la información solicitada rápidamente.</a:t>
            </a:r>
          </a:p>
        </p:txBody>
      </p:sp>
      <p:pic>
        <p:nvPicPr>
          <p:cNvPr id="5" name="Imagen 4">
            <a:extLst>
              <a:ext uri="{FF2B5EF4-FFF2-40B4-BE49-F238E27FC236}">
                <a16:creationId xmlns:a16="http://schemas.microsoft.com/office/drawing/2014/main" id="{A52C2038-3422-406E-9441-96788E0823D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567120"/>
            <a:ext cx="7590988" cy="1015663"/>
          </a:xfrm>
          <a:prstGeom prst="rect">
            <a:avLst/>
          </a:prstGeom>
          <a:noFill/>
        </p:spPr>
        <p:txBody>
          <a:bodyPr wrap="square" rtlCol="0">
            <a:spAutoFit/>
          </a:bodyPr>
          <a:lstStyle/>
          <a:p>
            <a:r>
              <a:rPr lang="es-CO" sz="2000" dirty="0"/>
              <a:t>Al utilizar funciones de búsqueda en las hojas de cálculo de MS Excel, la función BUSCARV() exige unos parámetros internos que corresponden en un orden específico:</a:t>
            </a:r>
          </a:p>
        </p:txBody>
      </p:sp>
      <p:sp>
        <p:nvSpPr>
          <p:cNvPr id="4" name="CuadroTexto 3"/>
          <p:cNvSpPr txBox="1"/>
          <p:nvPr/>
        </p:nvSpPr>
        <p:spPr>
          <a:xfrm>
            <a:off x="238562" y="198367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455953"/>
            <a:ext cx="7590988" cy="1200329"/>
          </a:xfrm>
          <a:prstGeom prst="rect">
            <a:avLst/>
          </a:prstGeom>
          <a:noFill/>
        </p:spPr>
        <p:txBody>
          <a:bodyPr wrap="square" rtlCol="0">
            <a:spAutoFit/>
          </a:bodyPr>
          <a:lstStyle/>
          <a:p>
            <a:pPr marL="342900" lvl="0" indent="-342900">
              <a:buFont typeface="+mj-lt"/>
              <a:buAutoNum type="alphaLcPeriod"/>
            </a:pPr>
            <a:r>
              <a:rPr lang="es-CO" dirty="0"/>
              <a:t>(</a:t>
            </a:r>
            <a:r>
              <a:rPr lang="es-CO" dirty="0" err="1"/>
              <a:t>matriz_buscar_en</a:t>
            </a:r>
            <a:r>
              <a:rPr lang="es-CO" dirty="0"/>
              <a:t>; </a:t>
            </a:r>
            <a:r>
              <a:rPr lang="es-CO" dirty="0" err="1"/>
              <a:t>valor_buscado</a:t>
            </a:r>
            <a:r>
              <a:rPr lang="es-CO" dirty="0"/>
              <a:t>; </a:t>
            </a:r>
            <a:r>
              <a:rPr lang="es-CO" dirty="0" err="1"/>
              <a:t>indicador_columnas</a:t>
            </a:r>
            <a:r>
              <a:rPr lang="es-CO" dirty="0"/>
              <a:t>; [ordenado])</a:t>
            </a:r>
          </a:p>
          <a:p>
            <a:pPr marL="342900" lvl="0" indent="-342900">
              <a:buFont typeface="+mj-lt"/>
              <a:buAutoNum type="alphaLcPeriod"/>
            </a:pPr>
            <a:r>
              <a:rPr lang="es-CO" dirty="0"/>
              <a:t>(</a:t>
            </a:r>
            <a:r>
              <a:rPr lang="es-CO" dirty="0" err="1"/>
              <a:t>valor_buscado</a:t>
            </a:r>
            <a:r>
              <a:rPr lang="es-CO" dirty="0"/>
              <a:t>; </a:t>
            </a:r>
            <a:r>
              <a:rPr lang="es-CO" dirty="0" err="1"/>
              <a:t>matriz_buscar_en</a:t>
            </a:r>
            <a:r>
              <a:rPr lang="es-CO" dirty="0"/>
              <a:t>; </a:t>
            </a:r>
            <a:r>
              <a:rPr lang="es-CO" dirty="0" err="1"/>
              <a:t>indicador_columnas</a:t>
            </a:r>
            <a:r>
              <a:rPr lang="es-CO" dirty="0"/>
              <a:t>; [ordenado])</a:t>
            </a:r>
          </a:p>
          <a:p>
            <a:pPr marL="342900" lvl="0" indent="-342900">
              <a:buFont typeface="+mj-lt"/>
              <a:buAutoNum type="alphaLcPeriod"/>
            </a:pPr>
            <a:r>
              <a:rPr lang="es-CO" dirty="0"/>
              <a:t>([ordenado]; </a:t>
            </a:r>
            <a:r>
              <a:rPr lang="es-CO" dirty="0" err="1"/>
              <a:t>indicador_columnas</a:t>
            </a:r>
            <a:r>
              <a:rPr lang="es-CO" dirty="0"/>
              <a:t>; </a:t>
            </a:r>
            <a:r>
              <a:rPr lang="es-CO" dirty="0" err="1"/>
              <a:t>matriz_buscar_en</a:t>
            </a:r>
            <a:r>
              <a:rPr lang="es-CO" dirty="0"/>
              <a:t>; </a:t>
            </a:r>
            <a:r>
              <a:rPr lang="es-CO" dirty="0" err="1"/>
              <a:t>valor_buscado</a:t>
            </a:r>
            <a:r>
              <a:rPr lang="es-CO" dirty="0"/>
              <a:t>)</a:t>
            </a:r>
          </a:p>
          <a:p>
            <a:pPr marL="342900" lvl="0" indent="-342900">
              <a:buFont typeface="+mj-lt"/>
              <a:buAutoNum type="alphaLcPeriod"/>
            </a:pPr>
            <a:r>
              <a:rPr lang="es-CO" dirty="0"/>
              <a:t>(</a:t>
            </a:r>
            <a:r>
              <a:rPr lang="es-CO" dirty="0" err="1"/>
              <a:t>indicador_columnas</a:t>
            </a:r>
            <a:r>
              <a:rPr lang="es-CO" dirty="0"/>
              <a:t>; </a:t>
            </a:r>
            <a:r>
              <a:rPr lang="es-CO" dirty="0" err="1"/>
              <a:t>matriz_buscar_en</a:t>
            </a:r>
            <a:r>
              <a:rPr lang="es-CO" dirty="0"/>
              <a:t>; </a:t>
            </a:r>
            <a:r>
              <a:rPr lang="es-CO" dirty="0" err="1"/>
              <a:t>valor_buscado</a:t>
            </a:r>
            <a:r>
              <a:rPr lang="es-CO" dirty="0"/>
              <a:t>; [ordenado])</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C408B03F-6094-46B1-B59D-AE5BCEFBFBF2}"/>
              </a:ext>
            </a:extLst>
          </p:cNvPr>
          <p:cNvPicPr>
            <a:picLocks noChangeAspect="1"/>
          </p:cNvPicPr>
          <p:nvPr/>
        </p:nvPicPr>
        <p:blipFill>
          <a:blip r:embed="rId3"/>
          <a:stretch>
            <a:fillRect/>
          </a:stretch>
        </p:blipFill>
        <p:spPr>
          <a:xfrm>
            <a:off x="8105422" y="4670229"/>
            <a:ext cx="959556" cy="339611"/>
          </a:xfrm>
          <a:prstGeom prst="rect">
            <a:avLst/>
          </a:prstGeom>
        </p:spPr>
      </p:pic>
      <p:pic>
        <p:nvPicPr>
          <p:cNvPr id="9" name="Imagen 8">
            <a:extLst>
              <a:ext uri="{FF2B5EF4-FFF2-40B4-BE49-F238E27FC236}">
                <a16:creationId xmlns:a16="http://schemas.microsoft.com/office/drawing/2014/main" id="{7224E0D6-CCC3-4499-B2E0-9659C4514FE9}"/>
              </a:ext>
            </a:extLst>
          </p:cNvPr>
          <p:cNvPicPr>
            <a:picLocks noChangeAspect="1"/>
          </p:cNvPicPr>
          <p:nvPr/>
        </p:nvPicPr>
        <p:blipFill>
          <a:blip r:embed="rId3"/>
          <a:stretch>
            <a:fillRect/>
          </a:stretch>
        </p:blipFill>
        <p:spPr>
          <a:xfrm>
            <a:off x="8257822" y="48226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Las funciones de búsqueda, en las hojas de cálculo, requieren del ingreso de parámetros internos que permitan realizar la búsqueda en una tabla de datos cumpliendo unas condiciones que en algunos casos son opcionales y que el usuario debe conocer muy bien para obtener los resultados esperados.</a:t>
            </a:r>
          </a:p>
        </p:txBody>
      </p:sp>
      <p:pic>
        <p:nvPicPr>
          <p:cNvPr id="5" name="Imagen 4">
            <a:extLst>
              <a:ext uri="{FF2B5EF4-FFF2-40B4-BE49-F238E27FC236}">
                <a16:creationId xmlns:a16="http://schemas.microsoft.com/office/drawing/2014/main" id="{BAB7F1A0-185A-4105-9993-07C528B925D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Las funciones de búsqueda, en las hojas de cálculo, requieren del ingreso de parámetros internos que permitan realizar la búsqueda en una tabla de datos cumpliendo unas condiciones que en algunos casos son opcionales y que el usuario debe conocer muy bien para obtener los resultados esperados.</a:t>
            </a:r>
          </a:p>
        </p:txBody>
      </p:sp>
      <p:pic>
        <p:nvPicPr>
          <p:cNvPr id="4" name="Imagen 3">
            <a:extLst>
              <a:ext uri="{FF2B5EF4-FFF2-40B4-BE49-F238E27FC236}">
                <a16:creationId xmlns:a16="http://schemas.microsoft.com/office/drawing/2014/main" id="{0CE63FD2-8C96-4628-BE1F-EAC359016BB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853785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48954"/>
            <a:ext cx="7590988" cy="1015663"/>
          </a:xfrm>
          <a:prstGeom prst="rect">
            <a:avLst/>
          </a:prstGeom>
          <a:noFill/>
        </p:spPr>
        <p:txBody>
          <a:bodyPr wrap="square" rtlCol="0">
            <a:spAutoFit/>
          </a:bodyPr>
          <a:lstStyle/>
          <a:p>
            <a:r>
              <a:rPr lang="es-CO" sz="2000" dirty="0"/>
              <a:t>Al utilizar la función BUSCARV(), en MS EXCEL 2013, el parámetro interno exigido y referenciado como [ordenado] sólo tiene dos opciones que consisten en:</a:t>
            </a:r>
          </a:p>
        </p:txBody>
      </p:sp>
      <p:sp>
        <p:nvSpPr>
          <p:cNvPr id="4" name="CuadroTexto 3"/>
          <p:cNvSpPr txBox="1"/>
          <p:nvPr/>
        </p:nvSpPr>
        <p:spPr>
          <a:xfrm>
            <a:off x="238562" y="175348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69173"/>
            <a:ext cx="7590988" cy="1477328"/>
          </a:xfrm>
          <a:prstGeom prst="rect">
            <a:avLst/>
          </a:prstGeom>
          <a:noFill/>
        </p:spPr>
        <p:txBody>
          <a:bodyPr wrap="square" rtlCol="0">
            <a:spAutoFit/>
          </a:bodyPr>
          <a:lstStyle/>
          <a:p>
            <a:pPr marL="342900" lvl="0" indent="-342900">
              <a:buFont typeface="+mj-lt"/>
              <a:buAutoNum type="alphaLcPeriod"/>
            </a:pPr>
            <a:r>
              <a:rPr lang="es-CO" dirty="0"/>
              <a:t>VERDADERO: coincidencia exacta; FALSO: coincidencia aproximada.</a:t>
            </a:r>
          </a:p>
          <a:p>
            <a:pPr marL="342900" lvl="0" indent="-342900">
              <a:buFont typeface="+mj-lt"/>
              <a:buAutoNum type="alphaLcPeriod"/>
            </a:pPr>
            <a:r>
              <a:rPr lang="es-CO" dirty="0"/>
              <a:t>POSITIVO: coincidencia aproximada; NEGATIVO: coincidencia exacta.</a:t>
            </a:r>
          </a:p>
          <a:p>
            <a:pPr marL="342900" lvl="0" indent="-342900">
              <a:buFont typeface="+mj-lt"/>
              <a:buAutoNum type="alphaLcPeriod"/>
            </a:pPr>
            <a:r>
              <a:rPr lang="es-CO" dirty="0"/>
              <a:t>POSITIVO: coincidencia exacta; NEGATIVO: coincidencia aproximada.</a:t>
            </a:r>
          </a:p>
          <a:p>
            <a:pPr marL="342900" lvl="0" indent="-342900">
              <a:buFont typeface="+mj-lt"/>
              <a:buAutoNum type="alphaLcPeriod"/>
            </a:pPr>
            <a:r>
              <a:rPr lang="es-CO" dirty="0"/>
              <a:t>VERDADERO: coincidencia aproximada; FALSO: coincidencia exacta.</a:t>
            </a:r>
          </a:p>
          <a:p>
            <a:endParaRPr lang="es-CO"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591D595B-F789-4253-9513-C5518CBFB3D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En las organizaciones normalmente se tienen grandes cantidades de datos e información, y las decisiones empresariales dependen de la forma de cómo se exploren y presenten los datos. Por lo anterior hablar de tablas dinámicas se vuelve un factor importante y puede generar ventajas competitivas frente a otras organizaciones.</a:t>
            </a:r>
          </a:p>
        </p:txBody>
      </p:sp>
      <p:pic>
        <p:nvPicPr>
          <p:cNvPr id="5" name="Imagen 4">
            <a:extLst>
              <a:ext uri="{FF2B5EF4-FFF2-40B4-BE49-F238E27FC236}">
                <a16:creationId xmlns:a16="http://schemas.microsoft.com/office/drawing/2014/main" id="{B5FB66E8-83FE-43B6-B494-3B9142111E3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839</Words>
  <Application>Microsoft Office PowerPoint</Application>
  <PresentationFormat>Presentación en pantalla (16:9)</PresentationFormat>
  <Paragraphs>65</Paragraphs>
  <Slides>15</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15</vt:i4>
      </vt:variant>
    </vt:vector>
  </HeadingPairs>
  <TitlesOfParts>
    <vt:vector size="1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28</cp:revision>
  <dcterms:created xsi:type="dcterms:W3CDTF">2018-10-16T22:27:03Z</dcterms:created>
  <dcterms:modified xsi:type="dcterms:W3CDTF">2022-01-13T04:40:49Z</dcterms:modified>
</cp:coreProperties>
</file>