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74" r:id="rId7"/>
    <p:sldId id="275" r:id="rId8"/>
    <p:sldId id="276" r:id="rId9"/>
    <p:sldId id="277" r:id="rId10"/>
    <p:sldId id="282"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Gerencia de Proyectos Informáticos</a:t>
            </a:r>
            <a:endParaRPr lang="es-ES" sz="2400" dirty="0">
              <a:solidFill>
                <a:schemeClr val="bg1"/>
              </a:solidFill>
            </a:endParaRPr>
          </a:p>
        </p:txBody>
      </p:sp>
      <p:pic>
        <p:nvPicPr>
          <p:cNvPr id="7" name="Imagen 6">
            <a:extLst>
              <a:ext uri="{FF2B5EF4-FFF2-40B4-BE49-F238E27FC236}">
                <a16:creationId xmlns:a16="http://schemas.microsoft.com/office/drawing/2014/main" id="{01CFCA88-E52A-4837-8F9A-03CFB11B924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450" y="1986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4450" y="794408"/>
            <a:ext cx="7590988" cy="3293209"/>
          </a:xfrm>
          <a:prstGeom prst="rect">
            <a:avLst/>
          </a:prstGeom>
          <a:noFill/>
        </p:spPr>
        <p:txBody>
          <a:bodyPr wrap="square" rtlCol="0">
            <a:spAutoFit/>
          </a:bodyPr>
          <a:lstStyle/>
          <a:p>
            <a:pPr lvl="0" algn="just"/>
            <a:r>
              <a:rPr lang="es-CO" sz="1600" dirty="0"/>
              <a:t>c. Cierre de Adquisiciones: la aceptación de las adquisiciones administrativamente y tecnológicamente, la actualización de inventarios, pólizas y contratos de soporte, la auditoría de las adquisiciones articulando la adquisición de la plataforma con la puesta a punto, establecer los acuerdos negociados para mantener la plataforma, organización de la documentación de adquisiciones desde los términos de referencia hasta los acuerdos de sostenibilidad de la plataforma.</a:t>
            </a:r>
          </a:p>
          <a:p>
            <a:pPr lvl="0" algn="just"/>
            <a:endParaRPr lang="es-CO" sz="1600" dirty="0"/>
          </a:p>
          <a:p>
            <a:pPr lvl="0" algn="just"/>
            <a:r>
              <a:rPr lang="es-CO" sz="1600" dirty="0"/>
              <a:t>d. Ejecución de Adquisiciones. la aceptación de las adquisiciones administrativamente y tecnológicamente, la actualización de inventarios, pólizas y contratos de soporte, la auditoría de las adquisiciones articulando la adquisición de la plataforma con la puesta a punto, establecer los acuerdos negociados para mantener la plataforma, organización de la documentación de adquisiciones desde los términos de referencia hasta los acuerdos de sostenibilidad de la plataforma.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684C8EE-6A21-4DEB-8ADF-E33EA625AE0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4486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Con base en la información recibida por parte del equipo, el Project Manager toma la decisión de aplazar la compra de un equipo crítico hasta el próximo trimestre del proyecto y prepara un presupuesto para la gerencia que no incluye los recursos relativos. El presupuesto ha sido revisado y  aprobado y el plan de adquisiciones es ahora en línea de base. El Project Manager descubre que en realidad necesita comprar el equipo ya. </a:t>
            </a:r>
          </a:p>
        </p:txBody>
      </p:sp>
      <p:pic>
        <p:nvPicPr>
          <p:cNvPr id="5" name="Imagen 4">
            <a:extLst>
              <a:ext uri="{FF2B5EF4-FFF2-40B4-BE49-F238E27FC236}">
                <a16:creationId xmlns:a16="http://schemas.microsoft.com/office/drawing/2014/main" id="{C554771D-29A6-41AE-93F4-AE24B9DFA08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¿Qué debería hacer el Project Manager?</a:t>
            </a:r>
          </a:p>
        </p:txBody>
      </p:sp>
      <p:sp>
        <p:nvSpPr>
          <p:cNvPr id="4" name="CuadroTexto 3"/>
          <p:cNvSpPr txBox="1"/>
          <p:nvPr/>
        </p:nvSpPr>
        <p:spPr>
          <a:xfrm>
            <a:off x="238562" y="12429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19345"/>
            <a:ext cx="7590988" cy="1938992"/>
          </a:xfrm>
          <a:prstGeom prst="rect">
            <a:avLst/>
          </a:prstGeom>
          <a:noFill/>
        </p:spPr>
        <p:txBody>
          <a:bodyPr wrap="square" rtlCol="0">
            <a:spAutoFit/>
          </a:bodyPr>
          <a:lstStyle/>
          <a:p>
            <a:pPr lvl="0" algn="just"/>
            <a:r>
              <a:rPr lang="es-CO" sz="2000" dirty="0"/>
              <a:t>a. Echar la culpa al equipo e intentar recuperar el presupuesto faltante.</a:t>
            </a:r>
          </a:p>
          <a:p>
            <a:pPr lvl="0" algn="just"/>
            <a:r>
              <a:rPr lang="es-CO" sz="2000" dirty="0"/>
              <a:t>b. Hacer nada y dejar que el proyecto se atrase. </a:t>
            </a:r>
          </a:p>
          <a:p>
            <a:pPr lvl="0" algn="just"/>
            <a:r>
              <a:rPr lang="es-CO" sz="2000" dirty="0"/>
              <a:t>c. Admitir el error con la gerencia y solicitar un cambio en el presupuesto. </a:t>
            </a:r>
          </a:p>
          <a:p>
            <a:pPr lvl="0" algn="just"/>
            <a:r>
              <a:rPr lang="es-CO" sz="2000" dirty="0"/>
              <a:t>d. Utilizar rubros de financiación de baja prioridad para compra el equipo ahora.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9" name="Imagen 8">
            <a:extLst>
              <a:ext uri="{FF2B5EF4-FFF2-40B4-BE49-F238E27FC236}">
                <a16:creationId xmlns:a16="http://schemas.microsoft.com/office/drawing/2014/main" id="{D9BC604D-730B-48F7-B1B8-A65CDAF7B7A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Una empresa de servicios de turismo está implementando un sistema de información que integrará su operación a nivel nacional. El proyecto tiene una duración total de 40 meses y el costo del sistema es de USD 900  millones.  Después de 30 meses se han realizado pagos por USD 640  millones y  el porcentaje de implementación es 60%. </a:t>
            </a:r>
          </a:p>
        </p:txBody>
      </p:sp>
      <p:pic>
        <p:nvPicPr>
          <p:cNvPr id="5" name="Imagen 4">
            <a:extLst>
              <a:ext uri="{FF2B5EF4-FFF2-40B4-BE49-F238E27FC236}">
                <a16:creationId xmlns:a16="http://schemas.microsoft.com/office/drawing/2014/main" id="{74EBAC13-13AF-4F41-9658-98C8C7A7F5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8290" y="39706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873842"/>
            <a:ext cx="7590988" cy="707886"/>
          </a:xfrm>
          <a:prstGeom prst="rect">
            <a:avLst/>
          </a:prstGeom>
          <a:noFill/>
        </p:spPr>
        <p:txBody>
          <a:bodyPr wrap="square" rtlCol="0">
            <a:spAutoFit/>
          </a:bodyPr>
          <a:lstStyle/>
          <a:p>
            <a:pPr algn="just"/>
            <a:r>
              <a:rPr lang="es-CO" sz="2000" dirty="0"/>
              <a:t>Utilizando el método del valor ganado el Índice de Desempeño del Cronograma es:</a:t>
            </a:r>
          </a:p>
        </p:txBody>
      </p:sp>
      <p:sp>
        <p:nvSpPr>
          <p:cNvPr id="4" name="CuadroTexto 3"/>
          <p:cNvSpPr txBox="1"/>
          <p:nvPr/>
        </p:nvSpPr>
        <p:spPr>
          <a:xfrm>
            <a:off x="238562" y="193179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48290" y="2402647"/>
            <a:ext cx="7590988" cy="1200329"/>
          </a:xfrm>
          <a:prstGeom prst="rect">
            <a:avLst/>
          </a:prstGeom>
          <a:noFill/>
        </p:spPr>
        <p:txBody>
          <a:bodyPr wrap="square" rtlCol="0">
            <a:spAutoFit/>
          </a:bodyPr>
          <a:lstStyle/>
          <a:p>
            <a:pPr lvl="0" algn="just"/>
            <a:r>
              <a:rPr lang="es-CO" dirty="0"/>
              <a:t>a. 1,1.</a:t>
            </a:r>
          </a:p>
          <a:p>
            <a:pPr lvl="0" algn="just"/>
            <a:r>
              <a:rPr lang="es-CO" dirty="0"/>
              <a:t>b. 0,89.</a:t>
            </a:r>
          </a:p>
          <a:p>
            <a:pPr lvl="0" algn="just"/>
            <a:r>
              <a:rPr lang="es-CO" dirty="0"/>
              <a:t>c. 0,80.</a:t>
            </a:r>
          </a:p>
          <a:p>
            <a:pPr lvl="0" algn="just"/>
            <a:r>
              <a:rPr lang="es-CO" dirty="0"/>
              <a:t>d. 0,60.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8E8E6C95-107E-4711-9012-B09C015203F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AC2B4-B9A1-4661-8A23-930DF3322B6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0AD2E59-6807-44AF-82A1-BB25BBEE956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04577AB1-3B39-43C2-8618-DFB37EF0C3DC}"/>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95037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1C8097B-9243-4A03-8A1E-340B43E6C95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 empresa </a:t>
            </a:r>
            <a:r>
              <a:rPr lang="es-CO" sz="2000" dirty="0" err="1"/>
              <a:t>Consulting</a:t>
            </a:r>
            <a:r>
              <a:rPr lang="es-CO" sz="2000" dirty="0"/>
              <a:t> Date está implementando un Sistema de Información desde hace 1 año  para integrar todos sus procesos operativos. El proyecto está retrasado y la Gerencia ha decidido contratar un Project Manager para analizar la situación y proponer las acciones pertinentes con el propósito de normalizarlo. </a:t>
            </a:r>
          </a:p>
        </p:txBody>
      </p:sp>
      <p:pic>
        <p:nvPicPr>
          <p:cNvPr id="5" name="Imagen 4">
            <a:extLst>
              <a:ext uri="{FF2B5EF4-FFF2-40B4-BE49-F238E27FC236}">
                <a16:creationId xmlns:a16="http://schemas.microsoft.com/office/drawing/2014/main" id="{73F055D0-D1F3-4804-BD40-AB26BECD8A9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2374"/>
            <a:ext cx="7590988" cy="1015663"/>
          </a:xfrm>
          <a:prstGeom prst="rect">
            <a:avLst/>
          </a:prstGeom>
          <a:noFill/>
        </p:spPr>
        <p:txBody>
          <a:bodyPr wrap="square" rtlCol="0">
            <a:spAutoFit/>
          </a:bodyPr>
          <a:lstStyle/>
          <a:p>
            <a:pPr algn="just"/>
            <a:r>
              <a:rPr lang="es-CO" sz="2000" dirty="0"/>
              <a:t>Usted es el Ingeniero consultor elegido como PM ( Project Manager). Lo primero que  debe hacer es evaluar la situación desde la Documentación del proyecto, solicitando: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754326"/>
          </a:xfrm>
          <a:prstGeom prst="rect">
            <a:avLst/>
          </a:prstGeom>
          <a:noFill/>
        </p:spPr>
        <p:txBody>
          <a:bodyPr wrap="square" rtlCol="0">
            <a:spAutoFit/>
          </a:bodyPr>
          <a:lstStyle/>
          <a:p>
            <a:pPr lvl="0" algn="just"/>
            <a:r>
              <a:rPr lang="es-CO" dirty="0"/>
              <a:t>a. CHARTER, Plan de Gestión del Proyecto, Contratos, Estudios de factibilidad , Datos de seguimiento.</a:t>
            </a:r>
          </a:p>
          <a:p>
            <a:pPr lvl="0" algn="just"/>
            <a:r>
              <a:rPr lang="es-CO" dirty="0"/>
              <a:t>b. Los estudios de factibilidad técnica, operativa y financiera, correspondientes al proyecto.</a:t>
            </a:r>
          </a:p>
          <a:p>
            <a:pPr lvl="0" algn="just"/>
            <a:r>
              <a:rPr lang="es-CO" dirty="0"/>
              <a:t>c. CHARTER, WBS y un cronograma completo del proyecto.</a:t>
            </a:r>
          </a:p>
          <a:p>
            <a:pPr lvl="0" algn="just"/>
            <a:r>
              <a:rPr lang="es-CO" dirty="0"/>
              <a:t>d. Los indicadores específicos del proyecto así como sus mediciones de calidad.</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044BA96-17CF-4321-B688-7BF498D21E7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empresa SAFARI está dedicada a la estructuración de planes de comercialización de productos de acuerdo con las necesidades de las organizaciones que venden masivamente. El proyecto informático lleva 18 meses y aun no se han cumplido los objetivos trazados. En el análisis se encuentra,  que uno de los aspectos que ha impactado considerablemente el desarrollo del proyecto es la gestión de riesgos propios de la operatividad de una plataforma tecnológica,  específicamente las permanentes intermitencias del fluido eléctrico. </a:t>
            </a:r>
          </a:p>
        </p:txBody>
      </p:sp>
      <p:pic>
        <p:nvPicPr>
          <p:cNvPr id="5" name="Imagen 4">
            <a:extLst>
              <a:ext uri="{FF2B5EF4-FFF2-40B4-BE49-F238E27FC236}">
                <a16:creationId xmlns:a16="http://schemas.microsoft.com/office/drawing/2014/main" id="{E95A9C7D-B004-4FA6-84F8-19CCFFA92B0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Su propuesta sería:</a:t>
            </a:r>
          </a:p>
        </p:txBody>
      </p:sp>
      <p:sp>
        <p:nvSpPr>
          <p:cNvPr id="4" name="CuadroTexto 3"/>
          <p:cNvSpPr txBox="1"/>
          <p:nvPr/>
        </p:nvSpPr>
        <p:spPr>
          <a:xfrm>
            <a:off x="238562" y="167589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65979"/>
            <a:ext cx="7590988" cy="1200329"/>
          </a:xfrm>
          <a:prstGeom prst="rect">
            <a:avLst/>
          </a:prstGeom>
          <a:noFill/>
        </p:spPr>
        <p:txBody>
          <a:bodyPr wrap="square" rtlCol="0">
            <a:spAutoFit/>
          </a:bodyPr>
          <a:lstStyle/>
          <a:p>
            <a:pPr lvl="0" algn="just"/>
            <a:r>
              <a:rPr lang="es-CO" dirty="0"/>
              <a:t>a. Contratar empresa especialista en acometidas eléctricas.</a:t>
            </a:r>
          </a:p>
          <a:p>
            <a:pPr lvl="0" algn="just"/>
            <a:r>
              <a:rPr lang="es-CO" dirty="0"/>
              <a:t>b. Contratar Cloud.</a:t>
            </a:r>
          </a:p>
          <a:p>
            <a:pPr lvl="0" algn="just"/>
            <a:r>
              <a:rPr lang="es-CO" dirty="0"/>
              <a:t>c. Contratar STORAGE. </a:t>
            </a:r>
          </a:p>
          <a:p>
            <a:pPr lvl="0" algn="just"/>
            <a:r>
              <a:rPr lang="es-CO" dirty="0"/>
              <a:t>d. Contratar soporte web.</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7F865F77-5572-41C5-BDE8-9DC324385D0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 empresa del sector grafico </a:t>
            </a:r>
            <a:r>
              <a:rPr lang="es-CO" sz="2000" dirty="0" err="1"/>
              <a:t>OffsetGraphic</a:t>
            </a:r>
            <a:r>
              <a:rPr lang="es-CO" sz="2000" dirty="0"/>
              <a:t>  está ejecutando un Proyecto informático para la implementación de un ARP. </a:t>
            </a:r>
          </a:p>
          <a:p>
            <a:pPr algn="just"/>
            <a:r>
              <a:rPr lang="es-CO" sz="2000" dirty="0"/>
              <a:t>En cuanto a  la plataforma tecnológica en la que está instalado el Software en implementación, la Gestión del cierre de adquisiciones no se ha realizado.</a:t>
            </a:r>
          </a:p>
        </p:txBody>
      </p:sp>
      <p:pic>
        <p:nvPicPr>
          <p:cNvPr id="5" name="Imagen 4">
            <a:extLst>
              <a:ext uri="{FF2B5EF4-FFF2-40B4-BE49-F238E27FC236}">
                <a16:creationId xmlns:a16="http://schemas.microsoft.com/office/drawing/2014/main" id="{CFCEB0CB-AE9B-4130-94BF-E64304A7334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Usted debe indicar que procedimiento se debe seguir:</a:t>
            </a:r>
          </a:p>
        </p:txBody>
      </p:sp>
      <p:sp>
        <p:nvSpPr>
          <p:cNvPr id="4" name="CuadroTexto 3"/>
          <p:cNvSpPr txBox="1"/>
          <p:nvPr/>
        </p:nvSpPr>
        <p:spPr>
          <a:xfrm>
            <a:off x="238562" y="119837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4450" y="1660040"/>
            <a:ext cx="7590988" cy="3293209"/>
          </a:xfrm>
          <a:prstGeom prst="rect">
            <a:avLst/>
          </a:prstGeom>
          <a:noFill/>
        </p:spPr>
        <p:txBody>
          <a:bodyPr wrap="square" rtlCol="0">
            <a:spAutoFit/>
          </a:bodyPr>
          <a:lstStyle/>
          <a:p>
            <a:pPr lvl="0" algn="just"/>
            <a:r>
              <a:rPr lang="es-CO" sz="1600" dirty="0"/>
              <a:t>a. Planificación de Adquisiciones: la aceptación de las adquisiciones administrativamente y tecnológicamente, la actualización de inventarios, pólizas y contratos de soporte, la auditoría de las adquisiciones articulando la adquisición de la plataforma con la puesta a punto, establecer los acuerdos negociados para mantener la plataforma, organización de la documentación de adquisiciones desde los términos de referencia hasta los acuerdos de sostenibilidad de la plataforma. </a:t>
            </a:r>
          </a:p>
          <a:p>
            <a:pPr lvl="0" algn="just"/>
            <a:endParaRPr lang="es-CO" sz="1600" dirty="0"/>
          </a:p>
          <a:p>
            <a:pPr lvl="0" algn="just"/>
            <a:r>
              <a:rPr lang="es-CO" sz="1600" dirty="0"/>
              <a:t>b. Auditoria de Adquisiciones: la aceptación de las adquisiciones administrativamente y tecnológicamente, la actualización de inventarios, pólizas y contratos de soporte, la auditoría de las adquisiciones articulando la adquisición de la plataforma con la puesta a punto, establecer los acuerdos negociados para mantener la plataforma, organización de la documentación de adquisiciones desde los términos de referencia hasta los acuerdos de sostenibilidad de la plataforma.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5E81DF3-7A7D-43C1-A8F6-214F1B686B5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988</Words>
  <Application>Microsoft Office PowerPoint</Application>
  <PresentationFormat>Presentación en pantalla (16:9)</PresentationFormat>
  <Paragraphs>68</Paragraphs>
  <Slides>15</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2022-01-12T19:44:49Z</dcterms:modified>
</cp:coreProperties>
</file>