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0" r:id="rId2"/>
    <p:sldId id="258" r:id="rId3"/>
    <p:sldId id="262" r:id="rId4"/>
    <p:sldId id="273" r:id="rId5"/>
    <p:sldId id="263" r:id="rId6"/>
    <p:sldId id="274" r:id="rId7"/>
    <p:sldId id="275" r:id="rId8"/>
    <p:sldId id="276" r:id="rId9"/>
    <p:sldId id="277" r:id="rId10"/>
    <p:sldId id="278" r:id="rId11"/>
    <p:sldId id="279" r:id="rId12"/>
    <p:sldId id="280" r:id="rId13"/>
    <p:sldId id="281" r:id="rId14"/>
    <p:sldId id="282" r:id="rId15"/>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24/01/2022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13</a:t>
            </a:fld>
            <a:endParaRPr lang="es-CO"/>
          </a:p>
        </p:txBody>
      </p:sp>
    </p:spTree>
    <p:extLst>
      <p:ext uri="{BB962C8B-B14F-4D97-AF65-F5344CB8AC3E}">
        <p14:creationId xmlns:p14="http://schemas.microsoft.com/office/powerpoint/2010/main" val="1104879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24/01/2022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24/01/2022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24/01/2022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24/01/2022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24/01/2022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24/01/2022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24/01/2022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24/01/2022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24/01/2022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24/01/2022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24/01/2022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24/01/2022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461665"/>
          </a:xfrm>
          <a:prstGeom prst="rect">
            <a:avLst/>
          </a:prstGeom>
          <a:noFill/>
        </p:spPr>
        <p:txBody>
          <a:bodyPr wrap="square" rtlCol="0">
            <a:spAutoFit/>
          </a:bodyPr>
          <a:lstStyle/>
          <a:p>
            <a:pPr algn="r"/>
            <a:r>
              <a:rPr lang="es-ES" sz="2400" b="1" dirty="0">
                <a:solidFill>
                  <a:schemeClr val="bg1"/>
                </a:solidFill>
              </a:rPr>
              <a:t>Geografía Económica </a:t>
            </a:r>
            <a:endParaRPr lang="es-ES" sz="2400" dirty="0">
              <a:solidFill>
                <a:schemeClr val="bg1"/>
              </a:solidFill>
            </a:endParaRPr>
          </a:p>
        </p:txBody>
      </p:sp>
      <p:pic>
        <p:nvPicPr>
          <p:cNvPr id="7" name="Imagen 6">
            <a:extLst>
              <a:ext uri="{FF2B5EF4-FFF2-40B4-BE49-F238E27FC236}">
                <a16:creationId xmlns:a16="http://schemas.microsoft.com/office/drawing/2014/main" id="{82FA49D8-B213-4E2E-9D73-983CD1341E4E}"/>
              </a:ext>
            </a:extLst>
          </p:cNvPr>
          <p:cNvPicPr>
            <a:picLocks noChangeAspect="1"/>
          </p:cNvPicPr>
          <p:nvPr/>
        </p:nvPicPr>
        <p:blipFill>
          <a:blip r:embed="rId3"/>
          <a:stretch>
            <a:fillRect/>
          </a:stretch>
        </p:blipFill>
        <p:spPr>
          <a:xfrm>
            <a:off x="5484616" y="3742661"/>
            <a:ext cx="3580362" cy="1267180"/>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 Caso o situación problémica</a:t>
            </a:r>
          </a:p>
        </p:txBody>
      </p:sp>
      <p:sp>
        <p:nvSpPr>
          <p:cNvPr id="3" name="CuadroTexto 2"/>
          <p:cNvSpPr txBox="1"/>
          <p:nvPr/>
        </p:nvSpPr>
        <p:spPr>
          <a:xfrm>
            <a:off x="238562" y="832812"/>
            <a:ext cx="7590988" cy="3477875"/>
          </a:xfrm>
          <a:prstGeom prst="rect">
            <a:avLst/>
          </a:prstGeom>
          <a:noFill/>
        </p:spPr>
        <p:txBody>
          <a:bodyPr wrap="square" rtlCol="0">
            <a:spAutoFit/>
          </a:bodyPr>
          <a:lstStyle/>
          <a:p>
            <a:pPr algn="just"/>
            <a:r>
              <a:rPr lang="es-ES" sz="2000" dirty="0"/>
              <a:t>Las evaluaciones del Banco Mundial han permitido establecer que el proteccionismo a las empresas nacionales, contribuye a mantener la ineficiencia del sector productivo. Con la apertura económica esa protección dejaría de existir y los productos foráneos entrarían a competir con los productos locales. Lo cual obligaría a las empresas nacionales a aumentar su competitividad, a modificar sus políticas de precios para vender sus productos, factores que redundarían en beneficio del país a poder contar con un sector productivo más fuerte para competir con las empresas foráneas. deben buscar, entre otras estrategias, que el precio de su producto sea atractivo para los compradores.</a:t>
            </a:r>
            <a:endParaRPr lang="es-CO" sz="2000" dirty="0"/>
          </a:p>
        </p:txBody>
      </p:sp>
      <p:pic>
        <p:nvPicPr>
          <p:cNvPr id="5" name="Imagen 4">
            <a:extLst>
              <a:ext uri="{FF2B5EF4-FFF2-40B4-BE49-F238E27FC236}">
                <a16:creationId xmlns:a16="http://schemas.microsoft.com/office/drawing/2014/main" id="{FA14E477-E3BD-40FA-A433-2D708AC6F115}"/>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574450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923330"/>
          </a:xfrm>
          <a:prstGeom prst="rect">
            <a:avLst/>
          </a:prstGeom>
          <a:noFill/>
        </p:spPr>
        <p:txBody>
          <a:bodyPr wrap="square" rtlCol="0">
            <a:spAutoFit/>
          </a:bodyPr>
          <a:lstStyle/>
          <a:p>
            <a:pPr algn="just"/>
            <a:r>
              <a:rPr lang="es-ES" dirty="0"/>
              <a:t>La libre competencia favorece a los consumidores y estimula la reestructuración de las empresas nacionales a partir de la mayor competencia de las industrias foráneas para conquistar el mercado local.</a:t>
            </a:r>
            <a:endParaRPr lang="es-CO" dirty="0"/>
          </a:p>
        </p:txBody>
      </p:sp>
      <p:sp>
        <p:nvSpPr>
          <p:cNvPr id="4" name="CuadroTexto 3"/>
          <p:cNvSpPr txBox="1"/>
          <p:nvPr/>
        </p:nvSpPr>
        <p:spPr>
          <a:xfrm>
            <a:off x="238562" y="1833982"/>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91947"/>
            <a:ext cx="7590988" cy="2308324"/>
          </a:xfrm>
          <a:prstGeom prst="rect">
            <a:avLst/>
          </a:prstGeom>
          <a:noFill/>
        </p:spPr>
        <p:txBody>
          <a:bodyPr wrap="square" rtlCol="0">
            <a:spAutoFit/>
          </a:bodyPr>
          <a:lstStyle/>
          <a:p>
            <a:pPr algn="just"/>
            <a:r>
              <a:rPr lang="es-ES" dirty="0"/>
              <a:t>a. La apertura económica aumentará las ofertas de productos en el mercado nacional.</a:t>
            </a:r>
          </a:p>
          <a:p>
            <a:pPr algn="just"/>
            <a:r>
              <a:rPr lang="es-ES" dirty="0"/>
              <a:t>b. La mayor oferta de productos foráneos en el mercado nacional estimula a las empresas nacionales a ajustar los precios a la baja.</a:t>
            </a:r>
          </a:p>
          <a:p>
            <a:pPr algn="just"/>
            <a:r>
              <a:rPr lang="es-ES" dirty="0"/>
              <a:t>c. Los consumidores son los más beneficiados con la apertura económica porque podrán adquirir productos que no se producen en el país</a:t>
            </a:r>
          </a:p>
          <a:p>
            <a:pPr algn="just"/>
            <a:r>
              <a:rPr lang="es-ES" dirty="0"/>
              <a:t>d. Los consumidores podrán adquirir productos que no se producen en el país y las empresas nacionales deberán ajustar la calidad y el precio de sus productos.</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d</a:t>
            </a:r>
            <a:endParaRPr lang="es-CO" b="1" dirty="0"/>
          </a:p>
        </p:txBody>
      </p:sp>
      <p:pic>
        <p:nvPicPr>
          <p:cNvPr id="8" name="Imagen 7">
            <a:extLst>
              <a:ext uri="{FF2B5EF4-FFF2-40B4-BE49-F238E27FC236}">
                <a16:creationId xmlns:a16="http://schemas.microsoft.com/office/drawing/2014/main" id="{9DF162A4-60E3-4FAC-BD39-A28492485E59}"/>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3721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5. Caso o situación problémica</a:t>
            </a:r>
          </a:p>
        </p:txBody>
      </p:sp>
      <p:sp>
        <p:nvSpPr>
          <p:cNvPr id="3" name="CuadroTexto 2"/>
          <p:cNvSpPr txBox="1"/>
          <p:nvPr/>
        </p:nvSpPr>
        <p:spPr>
          <a:xfrm>
            <a:off x="238562" y="721008"/>
            <a:ext cx="7590988" cy="3170099"/>
          </a:xfrm>
          <a:prstGeom prst="rect">
            <a:avLst/>
          </a:prstGeom>
          <a:noFill/>
        </p:spPr>
        <p:txBody>
          <a:bodyPr wrap="square" rtlCol="0">
            <a:spAutoFit/>
          </a:bodyPr>
          <a:lstStyle/>
          <a:p>
            <a:pPr algn="just"/>
            <a:r>
              <a:rPr lang="es-ES" sz="2000" dirty="0"/>
              <a:t>Los estudios del Banco Mundial señalan que: en términos generales la globalización podría tener dos significados principales:</a:t>
            </a:r>
          </a:p>
          <a:p>
            <a:pPr algn="just"/>
            <a:endParaRPr lang="es-ES" sz="2000" dirty="0"/>
          </a:p>
          <a:p>
            <a:pPr algn="just"/>
            <a:r>
              <a:rPr lang="es-ES" sz="2000" dirty="0"/>
              <a:t>Como un fenómeno, implica que existe cada vez más un mayor grado de interdependencia entre las diferentes regiones y países del mundo, en particular en las áreas de relaciones comerciales, financieras y de comunicación. Y como una teoría del desarrollo, uno de sus postulados esenciales es que un mayor nivel de integración está teniendo lugar entre las diferentes regiones del mundo, y que ese nivel de integración está afectando las condiciones sociales y económicas de los países.</a:t>
            </a:r>
          </a:p>
        </p:txBody>
      </p:sp>
      <p:pic>
        <p:nvPicPr>
          <p:cNvPr id="5" name="Imagen 4">
            <a:extLst>
              <a:ext uri="{FF2B5EF4-FFF2-40B4-BE49-F238E27FC236}">
                <a16:creationId xmlns:a16="http://schemas.microsoft.com/office/drawing/2014/main" id="{62621B1B-A18F-450F-AC6C-C8B52B4AD5CD}"/>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03100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323439"/>
          </a:xfrm>
          <a:prstGeom prst="rect">
            <a:avLst/>
          </a:prstGeom>
          <a:noFill/>
        </p:spPr>
        <p:txBody>
          <a:bodyPr wrap="square" rtlCol="0">
            <a:spAutoFit/>
          </a:bodyPr>
          <a:lstStyle/>
          <a:p>
            <a:pPr algn="just"/>
            <a:r>
              <a:rPr lang="es-ES" sz="2000" dirty="0"/>
              <a:t>La Globalización se puede entender como la interdependencia entre las diferentes regiones y países del mundo o como una teoría que explica el desarrollo, la integración entre regiones, y como se afectan las relaciones sociales y económicas de los países.</a:t>
            </a:r>
            <a:endParaRPr lang="es-CO" sz="2000" dirty="0"/>
          </a:p>
        </p:txBody>
      </p:sp>
      <p:sp>
        <p:nvSpPr>
          <p:cNvPr id="4" name="CuadroTexto 3"/>
          <p:cNvSpPr txBox="1"/>
          <p:nvPr/>
        </p:nvSpPr>
        <p:spPr>
          <a:xfrm>
            <a:off x="238214" y="2183184"/>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214" y="2846010"/>
            <a:ext cx="7590988" cy="2031325"/>
          </a:xfrm>
          <a:prstGeom prst="rect">
            <a:avLst/>
          </a:prstGeom>
          <a:noFill/>
        </p:spPr>
        <p:txBody>
          <a:bodyPr wrap="square" rtlCol="0">
            <a:spAutoFit/>
          </a:bodyPr>
          <a:lstStyle/>
          <a:p>
            <a:pPr algn="just"/>
            <a:r>
              <a:rPr lang="es-ES" dirty="0"/>
              <a:t>a. La globalización fomenta la integración entre países.</a:t>
            </a:r>
          </a:p>
          <a:p>
            <a:pPr algn="just"/>
            <a:r>
              <a:rPr lang="es-ES" dirty="0"/>
              <a:t>b. La globalización conduce la mayor integración de la producción proveniente de las diferentes regiones del mundo.</a:t>
            </a:r>
          </a:p>
          <a:p>
            <a:pPr algn="just"/>
            <a:r>
              <a:rPr lang="es-ES" dirty="0"/>
              <a:t>c.  La globalización apoya la integración entre países y promueve el desarrollo económico y los cambios sociales y económicos de los países.</a:t>
            </a:r>
          </a:p>
          <a:p>
            <a:pPr algn="just"/>
            <a:r>
              <a:rPr lang="es-ES" dirty="0"/>
              <a:t>d. La globalización desarrolla las relaciones comerciales, financiera y de comunicación a nivel global.</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t>c</a:t>
            </a:r>
            <a:endParaRPr lang="es-CO" b="1" dirty="0"/>
          </a:p>
        </p:txBody>
      </p:sp>
      <p:pic>
        <p:nvPicPr>
          <p:cNvPr id="8" name="Imagen 7">
            <a:extLst>
              <a:ext uri="{FF2B5EF4-FFF2-40B4-BE49-F238E27FC236}">
                <a16:creationId xmlns:a16="http://schemas.microsoft.com/office/drawing/2014/main" id="{E6D531E7-7778-4070-9FA8-5A7593D5CA75}"/>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93291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9E06C93-3606-40D2-8AD2-C713DC9EBB0E}"/>
              </a:ext>
            </a:extLst>
          </p:cNvPr>
          <p:cNvPicPr>
            <a:picLocks noChangeAspect="1"/>
          </p:cNvPicPr>
          <p:nvPr/>
        </p:nvPicPr>
        <p:blipFill>
          <a:blip r:embed="rId2"/>
          <a:stretch>
            <a:fillRect/>
          </a:stretch>
        </p:blipFill>
        <p:spPr>
          <a:xfrm>
            <a:off x="0" y="0"/>
            <a:ext cx="9144000" cy="5186947"/>
          </a:xfrm>
          <a:prstGeom prst="rect">
            <a:avLst/>
          </a:prstGeom>
        </p:spPr>
      </p:pic>
    </p:spTree>
    <p:extLst>
      <p:ext uri="{BB962C8B-B14F-4D97-AF65-F5344CB8AC3E}">
        <p14:creationId xmlns:p14="http://schemas.microsoft.com/office/powerpoint/2010/main" val="2454029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5FAE1144-872D-4870-8021-CAE21BB0181C}"/>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1140589"/>
            <a:ext cx="7590988" cy="2862322"/>
          </a:xfrm>
          <a:prstGeom prst="rect">
            <a:avLst/>
          </a:prstGeom>
          <a:noFill/>
        </p:spPr>
        <p:txBody>
          <a:bodyPr wrap="square" rtlCol="0">
            <a:spAutoFit/>
          </a:bodyPr>
          <a:lstStyle/>
          <a:p>
            <a:pPr algn="just"/>
            <a:r>
              <a:rPr lang="es-ES" sz="2000" dirty="0"/>
              <a:t>Los estudios del Banco Mundial, han permitido concluir que: La importancia de la integración de mercados radica principalmente en que afecta el crecimiento económico, induce cambios estructurales, altera la ubicación espacial de las actividades económicas, expande el horizonte de maximización de las oportunidades económicas y los consumidores se benefician al poder comprar bienes al mínimo precio posible. Ud. como consultor del Banco Mundial para los países en vías de desarrollo, les aconsejaría a estos países su integración al mercado global.</a:t>
            </a:r>
            <a:endParaRPr lang="es-CO" sz="2000" dirty="0"/>
          </a:p>
        </p:txBody>
      </p:sp>
      <p:pic>
        <p:nvPicPr>
          <p:cNvPr id="5" name="Imagen 4">
            <a:extLst>
              <a:ext uri="{FF2B5EF4-FFF2-40B4-BE49-F238E27FC236}">
                <a16:creationId xmlns:a16="http://schemas.microsoft.com/office/drawing/2014/main" id="{768D3D20-A029-4AE0-9C98-21C6E0F8D304}"/>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015663"/>
          </a:xfrm>
          <a:prstGeom prst="rect">
            <a:avLst/>
          </a:prstGeom>
          <a:noFill/>
        </p:spPr>
        <p:txBody>
          <a:bodyPr wrap="square" rtlCol="0">
            <a:spAutoFit/>
          </a:bodyPr>
          <a:lstStyle/>
          <a:p>
            <a:pPr algn="just"/>
            <a:r>
              <a:rPr lang="es-ES" sz="2000" dirty="0"/>
              <a:t>Los logros de la integración de los países al mercado global son beneficios tanto para los productores como para los consumidores porque:</a:t>
            </a:r>
            <a:endParaRPr lang="es-CO" sz="2000" dirty="0"/>
          </a:p>
        </p:txBody>
      </p:sp>
      <p:sp>
        <p:nvSpPr>
          <p:cNvPr id="4" name="CuadroTexto 3"/>
          <p:cNvSpPr txBox="1"/>
          <p:nvPr/>
        </p:nvSpPr>
        <p:spPr>
          <a:xfrm>
            <a:off x="238562" y="1846202"/>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7865" y="2348232"/>
            <a:ext cx="7590988" cy="2308324"/>
          </a:xfrm>
          <a:prstGeom prst="rect">
            <a:avLst/>
          </a:prstGeom>
          <a:noFill/>
        </p:spPr>
        <p:txBody>
          <a:bodyPr wrap="square" rtlCol="0">
            <a:spAutoFit/>
          </a:bodyPr>
          <a:lstStyle/>
          <a:p>
            <a:pPr algn="just"/>
            <a:r>
              <a:rPr lang="es-ES" dirty="0"/>
              <a:t>a.  La incidencia del comercio internacional sobre el crecimiento económico es muy importante. </a:t>
            </a:r>
          </a:p>
          <a:p>
            <a:pPr algn="just"/>
            <a:r>
              <a:rPr lang="es-ES" dirty="0"/>
              <a:t>b.  Los cambios estructurales desarrollan la actividad económica.</a:t>
            </a:r>
          </a:p>
          <a:p>
            <a:pPr algn="just"/>
            <a:r>
              <a:rPr lang="es-ES" dirty="0"/>
              <a:t>c. El libre comercio expande el horizonte de las oportunidades de negocio.</a:t>
            </a:r>
          </a:p>
          <a:p>
            <a:pPr algn="just"/>
            <a:r>
              <a:rPr lang="es-ES" dirty="0"/>
              <a:t>d. La Eliminación de las barreras y de las regulaciones afectan positivamente el libre comercio internacional. Los productores van a vender más y los consumidores se verán favorecidos de la mayor competencia al obtener bienes a menor precio y mayor calidad.</a:t>
            </a:r>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d</a:t>
            </a:r>
          </a:p>
        </p:txBody>
      </p:sp>
      <p:pic>
        <p:nvPicPr>
          <p:cNvPr id="8" name="Imagen 7">
            <a:extLst>
              <a:ext uri="{FF2B5EF4-FFF2-40B4-BE49-F238E27FC236}">
                <a16:creationId xmlns:a16="http://schemas.microsoft.com/office/drawing/2014/main" id="{568DC983-B5AD-4D2E-AD92-D226D5B8A8A4}"/>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problémica</a:t>
            </a:r>
          </a:p>
        </p:txBody>
      </p:sp>
      <p:sp>
        <p:nvSpPr>
          <p:cNvPr id="3" name="CuadroTexto 2"/>
          <p:cNvSpPr txBox="1"/>
          <p:nvPr/>
        </p:nvSpPr>
        <p:spPr>
          <a:xfrm>
            <a:off x="238562" y="1448365"/>
            <a:ext cx="7590988" cy="2246769"/>
          </a:xfrm>
          <a:prstGeom prst="rect">
            <a:avLst/>
          </a:prstGeom>
          <a:noFill/>
        </p:spPr>
        <p:txBody>
          <a:bodyPr wrap="square" rtlCol="0">
            <a:spAutoFit/>
          </a:bodyPr>
          <a:lstStyle/>
          <a:p>
            <a:pPr algn="just"/>
            <a:r>
              <a:rPr lang="es-ES" sz="2000" dirty="0"/>
              <a:t>Los niveles de mayor integración logrados con la globalización se evidencian en las nuevas relaciones comerciales que se han desarrollado, el crecimiento exponencial flujos financieros, la aparición de nuevos destinos turísticos, los avances en las comunicaciones. Para muchos analistas la integración global se explica por la liberación de los mercados, para otros en la aparición del internet, y para otros en los avances tecnológicos</a:t>
            </a:r>
            <a:endParaRPr lang="es-CO" sz="2000" dirty="0"/>
          </a:p>
        </p:txBody>
      </p:sp>
      <p:pic>
        <p:nvPicPr>
          <p:cNvPr id="5" name="Imagen 4">
            <a:extLst>
              <a:ext uri="{FF2B5EF4-FFF2-40B4-BE49-F238E27FC236}">
                <a16:creationId xmlns:a16="http://schemas.microsoft.com/office/drawing/2014/main" id="{AF279053-5328-4E3A-BAB9-446DA3BBDCC2}"/>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773461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530037"/>
            <a:ext cx="7590988" cy="707886"/>
          </a:xfrm>
          <a:prstGeom prst="rect">
            <a:avLst/>
          </a:prstGeom>
          <a:noFill/>
        </p:spPr>
        <p:txBody>
          <a:bodyPr wrap="square" rtlCol="0">
            <a:spAutoFit/>
          </a:bodyPr>
          <a:lstStyle/>
          <a:p>
            <a:pPr algn="just"/>
            <a:r>
              <a:rPr lang="es-ES" sz="2000" dirty="0"/>
              <a:t>Ud. como analista económico, ¿Cuál de los siguientes factores explica el desarrollo de la economía global?</a:t>
            </a:r>
            <a:endParaRPr lang="es-CO" sz="2000" dirty="0"/>
          </a:p>
        </p:txBody>
      </p:sp>
      <p:sp>
        <p:nvSpPr>
          <p:cNvPr id="4" name="CuadroTexto 3"/>
          <p:cNvSpPr txBox="1"/>
          <p:nvPr/>
        </p:nvSpPr>
        <p:spPr>
          <a:xfrm>
            <a:off x="238562" y="1214231"/>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1769009"/>
            <a:ext cx="7590988" cy="2031325"/>
          </a:xfrm>
          <a:prstGeom prst="rect">
            <a:avLst/>
          </a:prstGeom>
          <a:noFill/>
        </p:spPr>
        <p:txBody>
          <a:bodyPr wrap="square" rtlCol="0">
            <a:spAutoFit/>
          </a:bodyPr>
          <a:lstStyle/>
          <a:p>
            <a:pPr algn="just"/>
            <a:r>
              <a:rPr lang="es-ES" dirty="0"/>
              <a:t>a. La globalización se sustenta en los modernos sistemas de comunicación</a:t>
            </a:r>
          </a:p>
          <a:p>
            <a:pPr algn="just"/>
            <a:r>
              <a:rPr lang="es-ES" dirty="0"/>
              <a:t>b. La integración de los mercados producto de la Globalización se apoya en el desarrollo de las relaciones comerciales, del turismo, los flujos de financieros y de la tecnología </a:t>
            </a:r>
          </a:p>
          <a:p>
            <a:pPr algn="just"/>
            <a:r>
              <a:rPr lang="es-ES" dirty="0"/>
              <a:t>c. La tecnología es el elemento fundamental en el desarrollo de la globalización.</a:t>
            </a:r>
          </a:p>
          <a:p>
            <a:pPr algn="just"/>
            <a:r>
              <a:rPr lang="es-ES" dirty="0"/>
              <a:t>d. El desarrollo del sistema financiero a nivel global se explica por los desarrollos tecnológicos.</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b</a:t>
            </a:r>
            <a:endParaRPr lang="es-CO" b="1" dirty="0"/>
          </a:p>
        </p:txBody>
      </p:sp>
      <p:pic>
        <p:nvPicPr>
          <p:cNvPr id="8" name="Imagen 7">
            <a:extLst>
              <a:ext uri="{FF2B5EF4-FFF2-40B4-BE49-F238E27FC236}">
                <a16:creationId xmlns:a16="http://schemas.microsoft.com/office/drawing/2014/main" id="{396FE8D2-1D2E-40FC-9B23-71B9AA666B94}"/>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9598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3. Caso o situación problémica</a:t>
            </a:r>
          </a:p>
        </p:txBody>
      </p:sp>
      <p:sp>
        <p:nvSpPr>
          <p:cNvPr id="3" name="CuadroTexto 2"/>
          <p:cNvSpPr txBox="1"/>
          <p:nvPr/>
        </p:nvSpPr>
        <p:spPr>
          <a:xfrm>
            <a:off x="238562" y="1140589"/>
            <a:ext cx="7590988" cy="2862322"/>
          </a:xfrm>
          <a:prstGeom prst="rect">
            <a:avLst/>
          </a:prstGeom>
          <a:noFill/>
        </p:spPr>
        <p:txBody>
          <a:bodyPr wrap="square" rtlCol="0">
            <a:spAutoFit/>
          </a:bodyPr>
          <a:lstStyle/>
          <a:p>
            <a:pPr algn="just"/>
            <a:r>
              <a:rPr lang="es-ES" sz="2000" dirty="0"/>
              <a:t>Los estudios del Banco Mundial, han permitido establecer que los países del Asia estimularon la IED, el ahorro, la formación bruta de capital fijo, la modernización de tecnología, la capacitación y la cualificación de la mano de obra local para estimular el desarrollo de sus economías. Entre otras medidas para estimular el crecimiento económico, Sobresalen la disciplina económica y la continuidad de las políticas en el tiempo y con lo cual logaron consolidarse como los nuevos países    desarrollados y    su población goza de una alta calidad de vida. </a:t>
            </a:r>
            <a:endParaRPr lang="es-CO" sz="2000" dirty="0"/>
          </a:p>
        </p:txBody>
      </p:sp>
      <p:pic>
        <p:nvPicPr>
          <p:cNvPr id="5" name="Imagen 4">
            <a:extLst>
              <a:ext uri="{FF2B5EF4-FFF2-40B4-BE49-F238E27FC236}">
                <a16:creationId xmlns:a16="http://schemas.microsoft.com/office/drawing/2014/main" id="{529ED50E-09F8-4613-ABFB-FD972EAA69AD}"/>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279945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1200329"/>
          </a:xfrm>
          <a:prstGeom prst="rect">
            <a:avLst/>
          </a:prstGeom>
          <a:noFill/>
        </p:spPr>
        <p:txBody>
          <a:bodyPr wrap="square" rtlCol="0">
            <a:spAutoFit/>
          </a:bodyPr>
          <a:lstStyle/>
          <a:p>
            <a:pPr algn="just"/>
            <a:r>
              <a:rPr lang="es-ES" dirty="0"/>
              <a:t>El proceso de desarrollo de un país comienza con incrementos significativos en la formación bruta de capital fijo, la cual de be ser financiada en una parte importante del ahorro interno, y complementada con recursos externos de muy largo plazo y tasas de interés bajas.</a:t>
            </a:r>
            <a:endParaRPr lang="es-CO" dirty="0"/>
          </a:p>
        </p:txBody>
      </p:sp>
      <p:sp>
        <p:nvSpPr>
          <p:cNvPr id="4" name="CuadroTexto 3"/>
          <p:cNvSpPr txBox="1"/>
          <p:nvPr/>
        </p:nvSpPr>
        <p:spPr>
          <a:xfrm>
            <a:off x="238562" y="2252809"/>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214" y="2670243"/>
            <a:ext cx="7590988" cy="1754326"/>
          </a:xfrm>
          <a:prstGeom prst="rect">
            <a:avLst/>
          </a:prstGeom>
          <a:noFill/>
        </p:spPr>
        <p:txBody>
          <a:bodyPr wrap="square" rtlCol="0">
            <a:spAutoFit/>
          </a:bodyPr>
          <a:lstStyle/>
          <a:p>
            <a:pPr algn="just"/>
            <a:r>
              <a:rPr lang="es-ES" dirty="0"/>
              <a:t>a. La clave en el desarrollo de los países asiáticos fue la formación académica.</a:t>
            </a:r>
          </a:p>
          <a:p>
            <a:pPr algn="just"/>
            <a:r>
              <a:rPr lang="es-ES" dirty="0"/>
              <a:t>b. La clave del desarrollo de los países asiáticos fue la Inversión.</a:t>
            </a:r>
          </a:p>
          <a:p>
            <a:pPr algn="just"/>
            <a:r>
              <a:rPr lang="es-ES" dirty="0"/>
              <a:t>c. La clave del desarrollo de los países asiáticos fue el importante ahorro.</a:t>
            </a:r>
          </a:p>
          <a:p>
            <a:pPr algn="just"/>
            <a:r>
              <a:rPr lang="es-ES" dirty="0"/>
              <a:t>d. El desarrollo de los países asiáticos se apuntalo en la inversión en infraestructura, la modernización del aparato productivo, y el importante ahorro registrado en la economía.</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8" name="Imagen 7">
            <a:extLst>
              <a:ext uri="{FF2B5EF4-FFF2-40B4-BE49-F238E27FC236}">
                <a16:creationId xmlns:a16="http://schemas.microsoft.com/office/drawing/2014/main" id="{FDF90C45-1D2F-4C23-9040-387B2DDBCF95}"/>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93856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TotalTime>
  <Words>1182</Words>
  <Application>Microsoft Office PowerPoint</Application>
  <PresentationFormat>Presentación en pantalla (16:9)</PresentationFormat>
  <Paragraphs>63</Paragraphs>
  <Slides>14</Slides>
  <Notes>2</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14</vt:i4>
      </vt:variant>
    </vt:vector>
  </HeadingPairs>
  <TitlesOfParts>
    <vt:vector size="17"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29</cp:revision>
  <dcterms:created xsi:type="dcterms:W3CDTF">2018-10-16T22:27:03Z</dcterms:created>
  <dcterms:modified xsi:type="dcterms:W3CDTF">2022-01-24T18:04:07Z</dcterms:modified>
</cp:coreProperties>
</file>